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6"/>
  </p:notesMasterIdLst>
  <p:handoutMasterIdLst>
    <p:handoutMasterId r:id="rId347"/>
  </p:handoutMasterIdLst>
  <p:sldIdLst>
    <p:sldId id="262" r:id="rId2"/>
    <p:sldId id="263" r:id="rId3"/>
    <p:sldId id="265" r:id="rId4"/>
    <p:sldId id="264" r:id="rId5"/>
    <p:sldId id="290" r:id="rId6"/>
    <p:sldId id="295" r:id="rId7"/>
    <p:sldId id="289" r:id="rId8"/>
    <p:sldId id="297" r:id="rId9"/>
    <p:sldId id="302" r:id="rId10"/>
    <p:sldId id="298" r:id="rId11"/>
    <p:sldId id="299" r:id="rId12"/>
    <p:sldId id="303" r:id="rId13"/>
    <p:sldId id="383" r:id="rId14"/>
    <p:sldId id="300" r:id="rId15"/>
    <p:sldId id="305" r:id="rId16"/>
    <p:sldId id="304" r:id="rId17"/>
    <p:sldId id="301" r:id="rId18"/>
    <p:sldId id="306" r:id="rId19"/>
    <p:sldId id="296" r:id="rId20"/>
    <p:sldId id="307" r:id="rId21"/>
    <p:sldId id="308" r:id="rId22"/>
    <p:sldId id="309" r:id="rId23"/>
    <p:sldId id="313" r:id="rId24"/>
    <p:sldId id="310" r:id="rId25"/>
    <p:sldId id="314" r:id="rId26"/>
    <p:sldId id="315" r:id="rId27"/>
    <p:sldId id="311" r:id="rId28"/>
    <p:sldId id="322" r:id="rId29"/>
    <p:sldId id="323" r:id="rId30"/>
    <p:sldId id="325" r:id="rId31"/>
    <p:sldId id="326" r:id="rId32"/>
    <p:sldId id="324" r:id="rId33"/>
    <p:sldId id="376" r:id="rId34"/>
    <p:sldId id="377" r:id="rId35"/>
    <p:sldId id="378" r:id="rId36"/>
    <p:sldId id="379" r:id="rId37"/>
    <p:sldId id="312" r:id="rId38"/>
    <p:sldId id="318" r:id="rId39"/>
    <p:sldId id="319" r:id="rId40"/>
    <p:sldId id="317" r:id="rId41"/>
    <p:sldId id="316" r:id="rId42"/>
    <p:sldId id="321" r:id="rId43"/>
    <p:sldId id="320" r:id="rId44"/>
    <p:sldId id="380" r:id="rId45"/>
    <p:sldId id="381" r:id="rId46"/>
    <p:sldId id="382" r:id="rId47"/>
    <p:sldId id="266" r:id="rId48"/>
    <p:sldId id="267" r:id="rId49"/>
    <p:sldId id="327" r:id="rId50"/>
    <p:sldId id="333" r:id="rId51"/>
    <p:sldId id="385" r:id="rId52"/>
    <p:sldId id="384" r:id="rId53"/>
    <p:sldId id="334" r:id="rId54"/>
    <p:sldId id="387" r:id="rId55"/>
    <p:sldId id="386" r:id="rId56"/>
    <p:sldId id="388" r:id="rId57"/>
    <p:sldId id="335" r:id="rId58"/>
    <p:sldId id="336" r:id="rId59"/>
    <p:sldId id="328" r:id="rId60"/>
    <p:sldId id="337" r:id="rId61"/>
    <p:sldId id="389" r:id="rId62"/>
    <p:sldId id="338" r:id="rId63"/>
    <p:sldId id="390" r:id="rId64"/>
    <p:sldId id="391" r:id="rId65"/>
    <p:sldId id="339" r:id="rId66"/>
    <p:sldId id="340" r:id="rId67"/>
    <p:sldId id="393" r:id="rId68"/>
    <p:sldId id="396" r:id="rId69"/>
    <p:sldId id="397" r:id="rId70"/>
    <p:sldId id="398" r:id="rId71"/>
    <p:sldId id="395" r:id="rId72"/>
    <p:sldId id="392" r:id="rId73"/>
    <p:sldId id="341" r:id="rId74"/>
    <p:sldId id="494" r:id="rId75"/>
    <p:sldId id="495" r:id="rId76"/>
    <p:sldId id="496" r:id="rId77"/>
    <p:sldId id="497" r:id="rId78"/>
    <p:sldId id="342" r:id="rId79"/>
    <p:sldId id="498" r:id="rId80"/>
    <p:sldId id="499" r:id="rId81"/>
    <p:sldId id="500" r:id="rId82"/>
    <p:sldId id="501" r:id="rId83"/>
    <p:sldId id="502" r:id="rId84"/>
    <p:sldId id="329" r:id="rId85"/>
    <p:sldId id="343" r:id="rId86"/>
    <p:sldId id="503" r:id="rId87"/>
    <p:sldId id="344" r:id="rId88"/>
    <p:sldId id="504" r:id="rId89"/>
    <p:sldId id="505" r:id="rId90"/>
    <p:sldId id="345" r:id="rId91"/>
    <p:sldId id="506" r:id="rId92"/>
    <p:sldId id="330" r:id="rId93"/>
    <p:sldId id="507" r:id="rId94"/>
    <p:sldId id="508" r:id="rId95"/>
    <p:sldId id="331" r:id="rId96"/>
    <p:sldId id="509" r:id="rId97"/>
    <p:sldId id="510" r:id="rId98"/>
    <p:sldId id="332" r:id="rId99"/>
    <p:sldId id="511" r:id="rId100"/>
    <p:sldId id="512" r:id="rId101"/>
    <p:sldId id="513" r:id="rId102"/>
    <p:sldId id="514" r:id="rId103"/>
    <p:sldId id="515" r:id="rId104"/>
    <p:sldId id="516" r:id="rId105"/>
    <p:sldId id="517" r:id="rId106"/>
    <p:sldId id="518" r:id="rId107"/>
    <p:sldId id="268" r:id="rId108"/>
    <p:sldId id="269" r:id="rId109"/>
    <p:sldId id="346" r:id="rId110"/>
    <p:sldId id="351" r:id="rId111"/>
    <p:sldId id="352" r:id="rId112"/>
    <p:sldId id="353" r:id="rId113"/>
    <p:sldId id="347" r:id="rId114"/>
    <p:sldId id="354" r:id="rId115"/>
    <p:sldId id="355" r:id="rId116"/>
    <p:sldId id="356" r:id="rId117"/>
    <p:sldId id="357" r:id="rId118"/>
    <p:sldId id="348" r:id="rId119"/>
    <p:sldId id="358" r:id="rId120"/>
    <p:sldId id="359" r:id="rId121"/>
    <p:sldId id="360" r:id="rId122"/>
    <p:sldId id="349" r:id="rId123"/>
    <p:sldId id="361" r:id="rId124"/>
    <p:sldId id="362" r:id="rId125"/>
    <p:sldId id="363" r:id="rId126"/>
    <p:sldId id="364" r:id="rId127"/>
    <p:sldId id="365" r:id="rId128"/>
    <p:sldId id="366" r:id="rId129"/>
    <p:sldId id="367" r:id="rId130"/>
    <p:sldId id="368" r:id="rId131"/>
    <p:sldId id="369" r:id="rId132"/>
    <p:sldId id="350" r:id="rId133"/>
    <p:sldId id="370" r:id="rId134"/>
    <p:sldId id="371" r:id="rId135"/>
    <p:sldId id="372" r:id="rId136"/>
    <p:sldId id="373" r:id="rId137"/>
    <p:sldId id="374" r:id="rId138"/>
    <p:sldId id="375" r:id="rId139"/>
    <p:sldId id="271" r:id="rId140"/>
    <p:sldId id="292" r:id="rId141"/>
    <p:sldId id="270" r:id="rId142"/>
    <p:sldId id="291" r:id="rId143"/>
    <p:sldId id="519" r:id="rId144"/>
    <p:sldId id="524" r:id="rId145"/>
    <p:sldId id="526" r:id="rId146"/>
    <p:sldId id="525" r:id="rId147"/>
    <p:sldId id="520" r:id="rId148"/>
    <p:sldId id="527" r:id="rId149"/>
    <p:sldId id="528" r:id="rId150"/>
    <p:sldId id="529" r:id="rId151"/>
    <p:sldId id="530" r:id="rId152"/>
    <p:sldId id="531" r:id="rId153"/>
    <p:sldId id="532" r:id="rId154"/>
    <p:sldId id="521" r:id="rId155"/>
    <p:sldId id="533" r:id="rId156"/>
    <p:sldId id="534" r:id="rId157"/>
    <p:sldId id="535" r:id="rId158"/>
    <p:sldId id="522" r:id="rId159"/>
    <p:sldId id="536" r:id="rId160"/>
    <p:sldId id="523" r:id="rId161"/>
    <p:sldId id="539" r:id="rId162"/>
    <p:sldId id="540" r:id="rId163"/>
    <p:sldId id="541" r:id="rId164"/>
    <p:sldId id="537" r:id="rId165"/>
    <p:sldId id="542" r:id="rId166"/>
    <p:sldId id="543" r:id="rId167"/>
    <p:sldId id="544" r:id="rId168"/>
    <p:sldId id="545" r:id="rId169"/>
    <p:sldId id="546" r:id="rId170"/>
    <p:sldId id="538" r:id="rId171"/>
    <p:sldId id="547" r:id="rId172"/>
    <p:sldId id="548" r:id="rId173"/>
    <p:sldId id="549" r:id="rId174"/>
    <p:sldId id="550" r:id="rId175"/>
    <p:sldId id="551" r:id="rId176"/>
    <p:sldId id="552" r:id="rId177"/>
    <p:sldId id="553" r:id="rId178"/>
    <p:sldId id="272" r:id="rId179"/>
    <p:sldId id="273" r:id="rId180"/>
    <p:sldId id="274" r:id="rId181"/>
    <p:sldId id="275" r:id="rId182"/>
    <p:sldId id="276" r:id="rId183"/>
    <p:sldId id="277" r:id="rId184"/>
    <p:sldId id="278" r:id="rId185"/>
    <p:sldId id="279" r:id="rId186"/>
    <p:sldId id="414" r:id="rId187"/>
    <p:sldId id="421" r:id="rId188"/>
    <p:sldId id="416" r:id="rId189"/>
    <p:sldId id="422" r:id="rId190"/>
    <p:sldId id="423" r:id="rId191"/>
    <p:sldId id="417" r:id="rId192"/>
    <p:sldId id="424" r:id="rId193"/>
    <p:sldId id="425" r:id="rId194"/>
    <p:sldId id="426" r:id="rId195"/>
    <p:sldId id="427" r:id="rId196"/>
    <p:sldId id="428" r:id="rId197"/>
    <p:sldId id="429" r:id="rId198"/>
    <p:sldId id="446" r:id="rId199"/>
    <p:sldId id="447" r:id="rId200"/>
    <p:sldId id="418" r:id="rId201"/>
    <p:sldId id="431" r:id="rId202"/>
    <p:sldId id="435" r:id="rId203"/>
    <p:sldId id="440" r:id="rId204"/>
    <p:sldId id="441" r:id="rId205"/>
    <p:sldId id="442" r:id="rId206"/>
    <p:sldId id="443" r:id="rId207"/>
    <p:sldId id="444" r:id="rId208"/>
    <p:sldId id="445" r:id="rId209"/>
    <p:sldId id="436" r:id="rId210"/>
    <p:sldId id="448" r:id="rId211"/>
    <p:sldId id="449" r:id="rId212"/>
    <p:sldId id="450" r:id="rId213"/>
    <p:sldId id="451" r:id="rId214"/>
    <p:sldId id="452" r:id="rId215"/>
    <p:sldId id="453" r:id="rId216"/>
    <p:sldId id="454" r:id="rId217"/>
    <p:sldId id="455" r:id="rId218"/>
    <p:sldId id="456" r:id="rId219"/>
    <p:sldId id="457" r:id="rId220"/>
    <p:sldId id="458" r:id="rId221"/>
    <p:sldId id="437" r:id="rId222"/>
    <p:sldId id="459" r:id="rId223"/>
    <p:sldId id="460" r:id="rId224"/>
    <p:sldId id="461" r:id="rId225"/>
    <p:sldId id="438" r:id="rId226"/>
    <p:sldId id="462" r:id="rId227"/>
    <p:sldId id="463" r:id="rId228"/>
    <p:sldId id="464" r:id="rId229"/>
    <p:sldId id="465" r:id="rId230"/>
    <p:sldId id="466" r:id="rId231"/>
    <p:sldId id="467" r:id="rId232"/>
    <p:sldId id="439" r:id="rId233"/>
    <p:sldId id="468" r:id="rId234"/>
    <p:sldId id="469" r:id="rId235"/>
    <p:sldId id="432" r:id="rId236"/>
    <p:sldId id="470" r:id="rId237"/>
    <p:sldId id="474" r:id="rId238"/>
    <p:sldId id="475" r:id="rId239"/>
    <p:sldId id="471" r:id="rId240"/>
    <p:sldId id="481" r:id="rId241"/>
    <p:sldId id="482" r:id="rId242"/>
    <p:sldId id="472" r:id="rId243"/>
    <p:sldId id="483" r:id="rId244"/>
    <p:sldId id="484" r:id="rId245"/>
    <p:sldId id="473" r:id="rId246"/>
    <p:sldId id="485" r:id="rId247"/>
    <p:sldId id="486" r:id="rId248"/>
    <p:sldId id="433" r:id="rId249"/>
    <p:sldId id="476" r:id="rId250"/>
    <p:sldId id="477" r:id="rId251"/>
    <p:sldId id="554" r:id="rId252"/>
    <p:sldId id="555" r:id="rId253"/>
    <p:sldId id="480" r:id="rId254"/>
    <p:sldId id="556" r:id="rId255"/>
    <p:sldId id="557" r:id="rId256"/>
    <p:sldId id="487" r:id="rId257"/>
    <p:sldId id="478" r:id="rId258"/>
    <p:sldId id="558" r:id="rId259"/>
    <p:sldId id="479" r:id="rId260"/>
    <p:sldId id="434" r:id="rId261"/>
    <p:sldId id="488" r:id="rId262"/>
    <p:sldId id="419" r:id="rId263"/>
    <p:sldId id="489" r:id="rId264"/>
    <p:sldId id="490" r:id="rId265"/>
    <p:sldId id="491" r:id="rId266"/>
    <p:sldId id="492" r:id="rId267"/>
    <p:sldId id="420" r:id="rId268"/>
    <p:sldId id="415" r:id="rId269"/>
    <p:sldId id="493" r:id="rId270"/>
    <p:sldId id="281" r:id="rId271"/>
    <p:sldId id="294" r:id="rId272"/>
    <p:sldId id="280" r:id="rId273"/>
    <p:sldId id="293" r:id="rId274"/>
    <p:sldId id="559" r:id="rId275"/>
    <p:sldId id="562" r:id="rId276"/>
    <p:sldId id="563" r:id="rId277"/>
    <p:sldId id="564" r:id="rId278"/>
    <p:sldId id="565" r:id="rId279"/>
    <p:sldId id="566" r:id="rId280"/>
    <p:sldId id="567" r:id="rId281"/>
    <p:sldId id="560" r:id="rId282"/>
    <p:sldId id="568" r:id="rId283"/>
    <p:sldId id="569" r:id="rId284"/>
    <p:sldId id="570" r:id="rId285"/>
    <p:sldId id="571" r:id="rId286"/>
    <p:sldId id="572" r:id="rId287"/>
    <p:sldId id="573" r:id="rId288"/>
    <p:sldId id="561" r:id="rId289"/>
    <p:sldId id="574" r:id="rId290"/>
    <p:sldId id="575" r:id="rId291"/>
    <p:sldId id="282" r:id="rId292"/>
    <p:sldId id="283" r:id="rId293"/>
    <p:sldId id="576" r:id="rId294"/>
    <p:sldId id="577" r:id="rId295"/>
    <p:sldId id="583" r:id="rId296"/>
    <p:sldId id="584" r:id="rId297"/>
    <p:sldId id="585" r:id="rId298"/>
    <p:sldId id="586" r:id="rId299"/>
    <p:sldId id="587" r:id="rId300"/>
    <p:sldId id="588" r:id="rId301"/>
    <p:sldId id="589" r:id="rId302"/>
    <p:sldId id="578" r:id="rId303"/>
    <p:sldId id="590" r:id="rId304"/>
    <p:sldId id="591" r:id="rId305"/>
    <p:sldId id="579" r:id="rId306"/>
    <p:sldId id="580" r:id="rId307"/>
    <p:sldId id="592" r:id="rId308"/>
    <p:sldId id="593" r:id="rId309"/>
    <p:sldId id="594" r:id="rId310"/>
    <p:sldId id="581" r:id="rId311"/>
    <p:sldId id="582" r:id="rId312"/>
    <p:sldId id="284" r:id="rId313"/>
    <p:sldId id="285" r:id="rId314"/>
    <p:sldId id="286" r:id="rId315"/>
    <p:sldId id="287" r:id="rId316"/>
    <p:sldId id="288" r:id="rId317"/>
    <p:sldId id="595" r:id="rId318"/>
    <p:sldId id="598" r:id="rId319"/>
    <p:sldId id="599" r:id="rId320"/>
    <p:sldId id="600" r:id="rId321"/>
    <p:sldId id="596" r:id="rId322"/>
    <p:sldId id="597" r:id="rId323"/>
    <p:sldId id="601" r:id="rId324"/>
    <p:sldId id="602" r:id="rId325"/>
    <p:sldId id="603" r:id="rId326"/>
    <p:sldId id="604" r:id="rId327"/>
    <p:sldId id="605" r:id="rId328"/>
    <p:sldId id="606" r:id="rId329"/>
    <p:sldId id="399" r:id="rId330"/>
    <p:sldId id="400" r:id="rId331"/>
    <p:sldId id="401" r:id="rId332"/>
    <p:sldId id="406" r:id="rId333"/>
    <p:sldId id="407" r:id="rId334"/>
    <p:sldId id="408" r:id="rId335"/>
    <p:sldId id="409" r:id="rId336"/>
    <p:sldId id="410" r:id="rId337"/>
    <p:sldId id="411" r:id="rId338"/>
    <p:sldId id="412" r:id="rId339"/>
    <p:sldId id="413" r:id="rId340"/>
    <p:sldId id="402" r:id="rId341"/>
    <p:sldId id="403" r:id="rId342"/>
    <p:sldId id="404" r:id="rId343"/>
    <p:sldId id="405" r:id="rId344"/>
    <p:sldId id="261" r:id="rId3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1F8627-1FBD-45A9-882C-381C0E04CF3F}">
          <p14:sldIdLst>
            <p14:sldId id="262"/>
            <p14:sldId id="263"/>
          </p14:sldIdLst>
        </p14:section>
        <p14:section name="Part I: HTML" id="{9D3245C0-D897-4ACC-B9DC-BF12394DE00D}">
          <p14:sldIdLst>
            <p14:sldId id="265"/>
            <p14:sldId id="264"/>
            <p14:sldId id="290"/>
            <p14:sldId id="295"/>
            <p14:sldId id="289"/>
            <p14:sldId id="297"/>
            <p14:sldId id="302"/>
            <p14:sldId id="298"/>
            <p14:sldId id="299"/>
            <p14:sldId id="303"/>
            <p14:sldId id="383"/>
            <p14:sldId id="300"/>
            <p14:sldId id="305"/>
            <p14:sldId id="304"/>
            <p14:sldId id="301"/>
            <p14:sldId id="306"/>
            <p14:sldId id="296"/>
            <p14:sldId id="307"/>
            <p14:sldId id="308"/>
            <p14:sldId id="309"/>
            <p14:sldId id="313"/>
            <p14:sldId id="310"/>
            <p14:sldId id="314"/>
            <p14:sldId id="315"/>
            <p14:sldId id="311"/>
            <p14:sldId id="322"/>
            <p14:sldId id="323"/>
            <p14:sldId id="325"/>
            <p14:sldId id="326"/>
            <p14:sldId id="324"/>
            <p14:sldId id="376"/>
            <p14:sldId id="377"/>
            <p14:sldId id="378"/>
            <p14:sldId id="379"/>
            <p14:sldId id="312"/>
            <p14:sldId id="318"/>
            <p14:sldId id="319"/>
            <p14:sldId id="317"/>
            <p14:sldId id="316"/>
            <p14:sldId id="321"/>
            <p14:sldId id="320"/>
            <p14:sldId id="380"/>
            <p14:sldId id="381"/>
            <p14:sldId id="382"/>
          </p14:sldIdLst>
        </p14:section>
        <p14:section name="CSS" id="{BE6F5DFE-C7EF-4DBF-BADB-6615BDE4BF42}">
          <p14:sldIdLst>
            <p14:sldId id="266"/>
            <p14:sldId id="267"/>
            <p14:sldId id="327"/>
            <p14:sldId id="333"/>
            <p14:sldId id="385"/>
            <p14:sldId id="384"/>
            <p14:sldId id="334"/>
            <p14:sldId id="387"/>
            <p14:sldId id="386"/>
            <p14:sldId id="388"/>
            <p14:sldId id="335"/>
            <p14:sldId id="336"/>
            <p14:sldId id="328"/>
            <p14:sldId id="337"/>
            <p14:sldId id="389"/>
            <p14:sldId id="338"/>
            <p14:sldId id="390"/>
            <p14:sldId id="391"/>
            <p14:sldId id="339"/>
            <p14:sldId id="340"/>
            <p14:sldId id="393"/>
            <p14:sldId id="396"/>
            <p14:sldId id="397"/>
            <p14:sldId id="398"/>
            <p14:sldId id="395"/>
            <p14:sldId id="392"/>
            <p14:sldId id="341"/>
            <p14:sldId id="494"/>
            <p14:sldId id="495"/>
            <p14:sldId id="496"/>
            <p14:sldId id="497"/>
            <p14:sldId id="342"/>
            <p14:sldId id="498"/>
            <p14:sldId id="499"/>
            <p14:sldId id="500"/>
            <p14:sldId id="501"/>
            <p14:sldId id="502"/>
            <p14:sldId id="329"/>
            <p14:sldId id="343"/>
            <p14:sldId id="503"/>
            <p14:sldId id="344"/>
            <p14:sldId id="504"/>
            <p14:sldId id="505"/>
            <p14:sldId id="345"/>
            <p14:sldId id="506"/>
            <p14:sldId id="330"/>
            <p14:sldId id="507"/>
            <p14:sldId id="508"/>
            <p14:sldId id="331"/>
            <p14:sldId id="509"/>
            <p14:sldId id="510"/>
            <p14:sldId id="332"/>
            <p14:sldId id="511"/>
            <p14:sldId id="512"/>
            <p14:sldId id="513"/>
            <p14:sldId id="514"/>
            <p14:sldId id="515"/>
            <p14:sldId id="516"/>
            <p14:sldId id="517"/>
            <p14:sldId id="518"/>
          </p14:sldIdLst>
        </p14:section>
        <p14:section name="JS" id="{6FF99430-D6FA-4BA1-A30D-DAE458CDBC6B}">
          <p14:sldIdLst>
            <p14:sldId id="268"/>
            <p14:sldId id="269"/>
            <p14:sldId id="346"/>
            <p14:sldId id="351"/>
            <p14:sldId id="352"/>
            <p14:sldId id="353"/>
            <p14:sldId id="347"/>
            <p14:sldId id="354"/>
            <p14:sldId id="355"/>
            <p14:sldId id="356"/>
            <p14:sldId id="357"/>
            <p14:sldId id="348"/>
            <p14:sldId id="358"/>
            <p14:sldId id="359"/>
            <p14:sldId id="360"/>
            <p14:sldId id="349"/>
            <p14:sldId id="361"/>
            <p14:sldId id="362"/>
            <p14:sldId id="363"/>
            <p14:sldId id="364"/>
            <p14:sldId id="365"/>
            <p14:sldId id="366"/>
            <p14:sldId id="367"/>
            <p14:sldId id="368"/>
            <p14:sldId id="369"/>
            <p14:sldId id="350"/>
            <p14:sldId id="370"/>
            <p14:sldId id="371"/>
            <p14:sldId id="372"/>
            <p14:sldId id="373"/>
            <p14:sldId id="374"/>
            <p14:sldId id="375"/>
          </p14:sldIdLst>
        </p14:section>
        <p14:section name="Part II: Structural HTML" id="{3A03748B-A202-427E-8C28-235D68D15EB9}">
          <p14:sldIdLst>
            <p14:sldId id="271"/>
            <p14:sldId id="292"/>
            <p14:sldId id="270"/>
            <p14:sldId id="291"/>
            <p14:sldId id="519"/>
            <p14:sldId id="524"/>
            <p14:sldId id="526"/>
            <p14:sldId id="525"/>
            <p14:sldId id="520"/>
            <p14:sldId id="527"/>
            <p14:sldId id="528"/>
            <p14:sldId id="529"/>
            <p14:sldId id="530"/>
            <p14:sldId id="531"/>
            <p14:sldId id="532"/>
            <p14:sldId id="521"/>
            <p14:sldId id="533"/>
            <p14:sldId id="534"/>
            <p14:sldId id="535"/>
            <p14:sldId id="522"/>
            <p14:sldId id="536"/>
            <p14:sldId id="523"/>
            <p14:sldId id="539"/>
            <p14:sldId id="540"/>
            <p14:sldId id="541"/>
            <p14:sldId id="537"/>
            <p14:sldId id="542"/>
            <p14:sldId id="543"/>
            <p14:sldId id="544"/>
            <p14:sldId id="545"/>
            <p14:sldId id="546"/>
            <p14:sldId id="538"/>
            <p14:sldId id="547"/>
            <p14:sldId id="548"/>
            <p14:sldId id="549"/>
            <p14:sldId id="550"/>
            <p14:sldId id="551"/>
            <p14:sldId id="552"/>
            <p14:sldId id="553"/>
          </p14:sldIdLst>
        </p14:section>
        <p14:section name="Phrasing Elements" id="{FFC916E2-5E63-4666-8972-BE03A36DE889}">
          <p14:sldIdLst>
            <p14:sldId id="272"/>
            <p14:sldId id="273"/>
          </p14:sldIdLst>
        </p14:section>
        <p14:section name="Table Ele" id="{3E5E5E2E-26A3-4449-8540-4864E55FDC79}">
          <p14:sldIdLst>
            <p14:sldId id="274"/>
            <p14:sldId id="275"/>
          </p14:sldIdLst>
        </p14:section>
        <p14:section name="Embedded Ele" id="{B719DB14-13C5-4607-A5F8-9BDC08683094}">
          <p14:sldIdLst>
            <p14:sldId id="276"/>
            <p14:sldId id="277"/>
          </p14:sldIdLst>
        </p14:section>
        <p14:section name="Form Element" id="{BEBE6A63-A870-4672-B0E0-3A2796681ACF}">
          <p14:sldIdLst>
            <p14:sldId id="278"/>
            <p14:sldId id="279"/>
            <p14:sldId id="414"/>
            <p14:sldId id="421"/>
            <p14:sldId id="416"/>
            <p14:sldId id="422"/>
            <p14:sldId id="423"/>
            <p14:sldId id="417"/>
            <p14:sldId id="424"/>
            <p14:sldId id="425"/>
            <p14:sldId id="426"/>
            <p14:sldId id="427"/>
            <p14:sldId id="428"/>
            <p14:sldId id="429"/>
            <p14:sldId id="446"/>
            <p14:sldId id="447"/>
            <p14:sldId id="418"/>
            <p14:sldId id="431"/>
            <p14:sldId id="435"/>
            <p14:sldId id="440"/>
            <p14:sldId id="441"/>
            <p14:sldId id="442"/>
            <p14:sldId id="443"/>
            <p14:sldId id="444"/>
            <p14:sldId id="445"/>
            <p14:sldId id="436"/>
            <p14:sldId id="448"/>
            <p14:sldId id="449"/>
            <p14:sldId id="450"/>
            <p14:sldId id="451"/>
            <p14:sldId id="452"/>
            <p14:sldId id="453"/>
            <p14:sldId id="454"/>
            <p14:sldId id="455"/>
            <p14:sldId id="456"/>
            <p14:sldId id="457"/>
            <p14:sldId id="458"/>
            <p14:sldId id="437"/>
            <p14:sldId id="459"/>
            <p14:sldId id="460"/>
            <p14:sldId id="461"/>
            <p14:sldId id="438"/>
            <p14:sldId id="462"/>
            <p14:sldId id="463"/>
            <p14:sldId id="464"/>
            <p14:sldId id="465"/>
            <p14:sldId id="466"/>
            <p14:sldId id="467"/>
            <p14:sldId id="439"/>
            <p14:sldId id="468"/>
            <p14:sldId id="469"/>
            <p14:sldId id="432"/>
            <p14:sldId id="470"/>
            <p14:sldId id="474"/>
            <p14:sldId id="475"/>
            <p14:sldId id="471"/>
            <p14:sldId id="481"/>
            <p14:sldId id="482"/>
            <p14:sldId id="472"/>
            <p14:sldId id="483"/>
            <p14:sldId id="484"/>
            <p14:sldId id="473"/>
            <p14:sldId id="485"/>
            <p14:sldId id="486"/>
            <p14:sldId id="433"/>
            <p14:sldId id="476"/>
            <p14:sldId id="477"/>
            <p14:sldId id="554"/>
            <p14:sldId id="555"/>
            <p14:sldId id="480"/>
            <p14:sldId id="556"/>
            <p14:sldId id="557"/>
            <p14:sldId id="487"/>
            <p14:sldId id="478"/>
            <p14:sldId id="558"/>
            <p14:sldId id="479"/>
            <p14:sldId id="434"/>
            <p14:sldId id="488"/>
            <p14:sldId id="419"/>
            <p14:sldId id="489"/>
            <p14:sldId id="490"/>
            <p14:sldId id="491"/>
            <p14:sldId id="492"/>
            <p14:sldId id="420"/>
            <p14:sldId id="415"/>
            <p14:sldId id="493"/>
          </p14:sldIdLst>
        </p14:section>
        <p14:section name="Part III: CSS Selectors" id="{973A04B0-549F-4EC0-86D3-31F2B5EFB2E7}">
          <p14:sldIdLst>
            <p14:sldId id="281"/>
            <p14:sldId id="294"/>
            <p14:sldId id="280"/>
            <p14:sldId id="293"/>
            <p14:sldId id="559"/>
            <p14:sldId id="562"/>
            <p14:sldId id="563"/>
            <p14:sldId id="564"/>
            <p14:sldId id="565"/>
            <p14:sldId id="566"/>
            <p14:sldId id="567"/>
            <p14:sldId id="560"/>
            <p14:sldId id="568"/>
            <p14:sldId id="569"/>
            <p14:sldId id="570"/>
            <p14:sldId id="571"/>
            <p14:sldId id="572"/>
            <p14:sldId id="573"/>
            <p14:sldId id="561"/>
            <p14:sldId id="574"/>
            <p14:sldId id="575"/>
          </p14:sldIdLst>
        </p14:section>
        <p14:section name="Positioning Content" id="{F530A891-526B-4C4B-9067-56B59BDCC686}">
          <p14:sldIdLst>
            <p14:sldId id="282"/>
            <p14:sldId id="283"/>
            <p14:sldId id="576"/>
            <p14:sldId id="577"/>
            <p14:sldId id="583"/>
            <p14:sldId id="584"/>
            <p14:sldId id="585"/>
            <p14:sldId id="586"/>
            <p14:sldId id="587"/>
            <p14:sldId id="588"/>
            <p14:sldId id="589"/>
            <p14:sldId id="578"/>
            <p14:sldId id="590"/>
            <p14:sldId id="591"/>
            <p14:sldId id="579"/>
            <p14:sldId id="580"/>
            <p14:sldId id="592"/>
            <p14:sldId id="593"/>
            <p14:sldId id="594"/>
            <p14:sldId id="581"/>
            <p14:sldId id="582"/>
          </p14:sldIdLst>
        </p14:section>
        <p14:section name="Text Styles" id="{5D26E625-F3B0-467E-94CB-7E5FC8EF7E06}">
          <p14:sldIdLst>
            <p14:sldId id="284"/>
          </p14:sldIdLst>
        </p14:section>
        <p14:section name="Borders &amp; BG" id="{3B4BC09D-6E2B-4973-B1D8-0AD897580D4D}">
          <p14:sldIdLst>
            <p14:sldId id="285"/>
          </p14:sldIdLst>
        </p14:section>
        <p14:section name="Styling Tables" id="{97D44C96-69CF-4A15-96F4-794EE13BADCF}">
          <p14:sldIdLst>
            <p14:sldId id="286"/>
          </p14:sldIdLst>
        </p14:section>
        <p14:section name="Flexbox" id="{6AF1C8CE-1D71-4866-88FC-4679B7ABB6E2}">
          <p14:sldIdLst>
            <p14:sldId id="287"/>
          </p14:sldIdLst>
        </p14:section>
        <p14:section name="Animations &amp; Transforms" id="{15ED290C-CE45-421C-A983-83C98CE92145}">
          <p14:sldIdLst>
            <p14:sldId id="288"/>
            <p14:sldId id="595"/>
            <p14:sldId id="598"/>
            <p14:sldId id="599"/>
            <p14:sldId id="600"/>
            <p14:sldId id="596"/>
            <p14:sldId id="597"/>
            <p14:sldId id="601"/>
            <p14:sldId id="602"/>
            <p14:sldId id="603"/>
            <p14:sldId id="604"/>
            <p14:sldId id="605"/>
            <p14:sldId id="606"/>
          </p14:sldIdLst>
        </p14:section>
        <p14:section name="Part IV: JS" id="{9AAE1BEC-2EA2-42A9-BA17-3AF1291E5909}">
          <p14:sldIdLst/>
        </p14:section>
        <p14:section name="Events" id="{71EEDC49-1C37-44D9-90AE-0DB0E7ACCD2A}">
          <p14:sldIdLst>
            <p14:sldId id="399"/>
            <p14:sldId id="400"/>
            <p14:sldId id="401"/>
            <p14:sldId id="406"/>
            <p14:sldId id="407"/>
            <p14:sldId id="408"/>
            <p14:sldId id="409"/>
            <p14:sldId id="410"/>
            <p14:sldId id="411"/>
            <p14:sldId id="412"/>
            <p14:sldId id="413"/>
            <p14:sldId id="402"/>
            <p14:sldId id="403"/>
            <p14:sldId id="404"/>
            <p14:sldId id="405"/>
          </p14:sldIdLst>
        </p14:section>
        <p14:section name="Appendix Section" id="{56A73371-1071-4AA7-B301-CBFA7F65B878}">
          <p14:sldIdLst>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69" autoAdjust="0"/>
    <p:restoredTop sz="96552" autoAdjust="0"/>
  </p:normalViewPr>
  <p:slideViewPr>
    <p:cSldViewPr snapToGrid="0">
      <p:cViewPr>
        <p:scale>
          <a:sx n="117" d="100"/>
          <a:sy n="117" d="100"/>
        </p:scale>
        <p:origin x="234" y="90"/>
      </p:cViewPr>
      <p:guideLst/>
    </p:cSldViewPr>
  </p:slideViewPr>
  <p:notesTextViewPr>
    <p:cViewPr>
      <p:scale>
        <a:sx n="1" d="1"/>
        <a:sy n="1" d="1"/>
      </p:scale>
      <p:origin x="0" y="0"/>
    </p:cViewPr>
  </p:notesTextViewPr>
  <p:notesViewPr>
    <p:cSldViewPr snapToGrid="0">
      <p:cViewPr varScale="1">
        <p:scale>
          <a:sx n="89" d="100"/>
          <a:sy n="89" d="100"/>
        </p:scale>
        <p:origin x="2664"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tableStyles" Target="tableStyle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handoutMaster" Target="handoutMasters/handoutMaster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EC4635-6F5E-4666-8F94-B9534AA1A9C7}" type="datetimeFigureOut">
              <a:rPr lang="en-US" smtClean="0"/>
              <a:t>5/28/2018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E8E4F-ACCA-42C3-801C-D4FC6701FF6D}" type="slidenum">
              <a:rPr lang="en-US" smtClean="0"/>
              <a:t>‹#›</a:t>
            </a:fld>
            <a:endParaRPr lang="en-US"/>
          </a:p>
        </p:txBody>
      </p:sp>
    </p:spTree>
    <p:extLst>
      <p:ext uri="{BB962C8B-B14F-4D97-AF65-F5344CB8AC3E}">
        <p14:creationId xmlns:p14="http://schemas.microsoft.com/office/powerpoint/2010/main" val="295642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F9719-28BC-48F1-B370-6FDEB7699C57}" type="datetimeFigureOut">
              <a:rPr lang="en-US" smtClean="0"/>
              <a:t>5/28/2018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1E86-D5E4-4C84-9639-61CB8D4DBCAC}" type="slidenum">
              <a:rPr lang="en-US" smtClean="0"/>
              <a:t>‹#›</a:t>
            </a:fld>
            <a:endParaRPr lang="en-US"/>
          </a:p>
        </p:txBody>
      </p:sp>
    </p:spTree>
    <p:extLst>
      <p:ext uri="{BB962C8B-B14F-4D97-AF65-F5344CB8AC3E}">
        <p14:creationId xmlns:p14="http://schemas.microsoft.com/office/powerpoint/2010/main" val="201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334534" y="702614"/>
            <a:ext cx="11521440" cy="2377440"/>
          </a:xfrm>
          <a:prstGeom prst="rect">
            <a:avLst/>
          </a:prstGeom>
        </p:spPr>
        <p:txBody>
          <a:bodyPr anchor="b" anchorCtr="0"/>
          <a:lstStyle>
            <a:lvl1pPr marL="0" indent="0">
              <a:buNone/>
              <a:defRPr sz="7200">
                <a:latin typeface="Gill Sans MT (Heading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
        <p:nvSpPr>
          <p:cNvPr id="14" name="Subtitle 2"/>
          <p:cNvSpPr txBox="1">
            <a:spLocks/>
          </p:cNvSpPr>
          <p:nvPr userDrawn="1"/>
        </p:nvSpPr>
        <p:spPr>
          <a:xfrm>
            <a:off x="334534" y="3252175"/>
            <a:ext cx="5486400" cy="1097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30000"/>
              </a:spcBef>
              <a:buFont typeface="Arial" panose="020B0604020202020204" pitchFamily="34" charset="0"/>
              <a:buNone/>
              <a:defRPr sz="2400" kern="1200">
                <a:solidFill>
                  <a:schemeClr val="accent2">
                    <a:lumMod val="50000"/>
                  </a:schemeClr>
                </a:solidFill>
                <a:latin typeface="+mn-lt"/>
                <a:ea typeface="+mn-ea"/>
                <a:cs typeface="+mn-cs"/>
              </a:defRPr>
            </a:lvl1pPr>
            <a:lvl2pPr marL="457200" indent="0" algn="ctr"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2400" b="0" i="0" u="none" strike="noStrike" kern="1200" cap="none" spc="0" normalizeH="0" baseline="0" noProof="0" dirty="0" smtClean="0">
                <a:ln>
                  <a:noFill/>
                </a:ln>
                <a:solidFill>
                  <a:srgbClr val="0070C0"/>
                </a:solidFill>
                <a:effectLst/>
                <a:uLnTx/>
                <a:uFillTx/>
                <a:latin typeface="+mn-lt"/>
                <a:ea typeface="+mn-ea"/>
                <a:cs typeface="+mn-cs"/>
              </a:rPr>
              <a:t>- Govardhan Reddy D N</a:t>
            </a: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ED7D31">
                    <a:lumMod val="50000"/>
                  </a:srgbClr>
                </a:solidFill>
                <a:effectLst/>
                <a:uLnTx/>
                <a:uFillTx/>
                <a:latin typeface="Gill Sans MT" panose="020B0502020104020203"/>
                <a:ea typeface="+mn-ea"/>
                <a:cs typeface="+mn-cs"/>
              </a:rPr>
              <a:t>			</a:t>
            </a:r>
            <a:r>
              <a:rPr kumimoji="0" lang="en-US" sz="1800" b="0" i="0" u="none" strike="noStrike" kern="1200" cap="none" spc="0" normalizeH="0" baseline="0" noProof="0" dirty="0" smtClean="0">
                <a:ln>
                  <a:noFill/>
                </a:ln>
                <a:solidFill>
                  <a:srgbClr val="3F1779"/>
                </a:solidFill>
                <a:effectLst/>
                <a:uLnTx/>
                <a:uFillTx/>
                <a:latin typeface="Brush Script MT" panose="03060802040406070304" pitchFamily="66" charset="0"/>
                <a:ea typeface="+mn-ea"/>
                <a:cs typeface="+mn-cs"/>
              </a:rPr>
              <a:t>Royal Sapphire Edu</a:t>
            </a:r>
            <a:endParaRPr kumimoji="0" lang="en-US" sz="1800" b="0" i="0" u="none" strike="noStrike" kern="1200" cap="none" spc="0" normalizeH="0" baseline="0" noProof="0" dirty="0">
              <a:ln>
                <a:noFill/>
              </a:ln>
              <a:solidFill>
                <a:srgbClr val="3F1779"/>
              </a:solidFill>
              <a:effectLst/>
              <a:uLnTx/>
              <a:uFillTx/>
              <a:latin typeface="Brush Script MT" panose="03060802040406070304" pitchFamily="66" charset="0"/>
              <a:ea typeface="+mn-ea"/>
              <a:cs typeface="+mn-cs"/>
            </a:endParaRPr>
          </a:p>
        </p:txBody>
      </p:sp>
      <p:sp>
        <p:nvSpPr>
          <p:cNvPr id="3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32"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7371887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2" name="TextBox 1"/>
          <p:cNvSpPr txBox="1"/>
          <p:nvPr userDrawn="1"/>
        </p:nvSpPr>
        <p:spPr>
          <a:xfrm>
            <a:off x="1152525" y="1101533"/>
            <a:ext cx="5469465" cy="1378331"/>
          </a:xfrm>
          <a:prstGeom prst="rect">
            <a:avLst/>
          </a:prstGeom>
        </p:spPr>
        <p:txBody>
          <a:bodyPr>
            <a:normAutofit/>
          </a:bodyPr>
          <a:lstStyle>
            <a:lvl1pPr>
              <a:lnSpc>
                <a:spcPct val="90000"/>
              </a:lnSpc>
              <a:spcBef>
                <a:spcPct val="0"/>
              </a:spcBef>
              <a:buNone/>
              <a:defRPr sz="8000">
                <a:latin typeface="+mj-lt"/>
                <a:ea typeface="+mj-ea"/>
                <a:cs typeface="+mj-cs"/>
              </a:defRPr>
            </a:lvl1pPr>
          </a:lstStyle>
          <a:p>
            <a:pPr lvl="0"/>
            <a:r>
              <a:rPr lang="en-US" dirty="0" smtClean="0"/>
              <a:t>Appendix</a:t>
            </a:r>
            <a:endParaRPr lang="en-US" dirty="0"/>
          </a:p>
        </p:txBody>
      </p:sp>
      <p:sp>
        <p:nvSpPr>
          <p:cNvPr id="22"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24"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2372054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7" name="Title 1"/>
          <p:cNvSpPr txBox="1">
            <a:spLocks/>
          </p:cNvSpPr>
          <p:nvPr userDrawn="1"/>
        </p:nvSpPr>
        <p:spPr>
          <a:xfrm>
            <a:off x="152400" y="106946"/>
            <a:ext cx="914400" cy="64008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8" name="Title 1"/>
          <p:cNvSpPr txBox="1">
            <a:spLocks/>
          </p:cNvSpPr>
          <p:nvPr userDrawn="1"/>
        </p:nvSpPr>
        <p:spPr>
          <a:xfrm rot="16200000">
            <a:off x="6162675" y="-4903203"/>
            <a:ext cx="914400" cy="10934700"/>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rmAutofit/>
          </a:bodyPr>
          <a:lstStyle>
            <a:defPPr>
              <a:defRPr lang="en-US"/>
            </a:defPPr>
            <a:lvl1pPr algn="ctr">
              <a:lnSpc>
                <a:spcPct val="90000"/>
              </a:lnSpc>
              <a:spcBef>
                <a:spcPct val="0"/>
              </a:spcBef>
              <a:buNone/>
              <a:defRPr sz="6000">
                <a:solidFill>
                  <a:schemeClr val="bg1"/>
                </a:solidFill>
                <a:latin typeface="+mj-lt"/>
                <a:ea typeface="+mj-ea"/>
                <a:cs typeface="+mj-cs"/>
              </a:defRPr>
            </a:lvl1pPr>
          </a:lstStyle>
          <a:p>
            <a:endParaRPr lang="en-US" dirty="0"/>
          </a:p>
        </p:txBody>
      </p:sp>
      <p:sp>
        <p:nvSpPr>
          <p:cNvPr id="15" name="Text Placeholder 14"/>
          <p:cNvSpPr>
            <a:spLocks noGrp="1"/>
          </p:cNvSpPr>
          <p:nvPr>
            <p:ph type="body" sz="quarter" idx="13" hasCustomPrompt="1"/>
          </p:nvPr>
        </p:nvSpPr>
        <p:spPr>
          <a:xfrm>
            <a:off x="1152525" y="1104900"/>
            <a:ext cx="7677150" cy="1371600"/>
          </a:xfrm>
          <a:prstGeom prst="rect">
            <a:avLst/>
          </a:prstGeom>
        </p:spPr>
        <p:txBody>
          <a:bodyPr anchor="b" anchorCtr="0"/>
          <a:lstStyle>
            <a:lvl1pPr marL="0" indent="0">
              <a:buNone/>
              <a:defRPr sz="8000">
                <a:latin typeface="+mj-lt"/>
              </a:defRPr>
            </a:lvl1pPr>
          </a:lstStyle>
          <a:p>
            <a:pPr lvl="0"/>
            <a:r>
              <a:rPr lang="en-US" dirty="0" smtClean="0"/>
              <a:t>Title</a:t>
            </a:r>
            <a:endParaRPr lang="en-US" dirty="0"/>
          </a:p>
        </p:txBody>
      </p:sp>
      <p:sp>
        <p:nvSpPr>
          <p:cNvPr id="17" name="Text Placeholder 16"/>
          <p:cNvSpPr>
            <a:spLocks noGrp="1"/>
          </p:cNvSpPr>
          <p:nvPr>
            <p:ph type="body" sz="quarter" idx="14" hasCustomPrompt="1"/>
          </p:nvPr>
        </p:nvSpPr>
        <p:spPr>
          <a:xfrm>
            <a:off x="2555422" y="2556686"/>
            <a:ext cx="4321628"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Name</a:t>
            </a:r>
            <a:r>
              <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rPr>
              <a:t> </a:t>
            </a:r>
          </a:p>
        </p:txBody>
      </p:sp>
      <p:sp>
        <p:nvSpPr>
          <p:cNvPr id="18" name="Text Placeholder 16"/>
          <p:cNvSpPr>
            <a:spLocks noGrp="1"/>
          </p:cNvSpPr>
          <p:nvPr>
            <p:ph type="body" sz="quarter" idx="15" hasCustomPrompt="1"/>
          </p:nvPr>
        </p:nvSpPr>
        <p:spPr>
          <a:xfrm>
            <a:off x="2555422" y="2925811"/>
            <a:ext cx="4321628" cy="3657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Gill Sans MT" panose="020B0502020104020203"/>
                <a:ea typeface="+mn-ea"/>
                <a:cs typeface="+mn-cs"/>
              </a:rPr>
              <a:t>Book Source</a:t>
            </a:r>
            <a:endParaRPr kumimoji="0" lang="en-US" sz="1800" b="0" i="0" u="none" strike="noStrike" kern="1200" cap="none" spc="0" normalizeH="0" baseline="0" noProof="0" dirty="0" smtClean="0">
              <a:ln>
                <a:noFill/>
              </a:ln>
              <a:solidFill>
                <a:prstClr val="black"/>
              </a:solidFill>
              <a:effectLst/>
              <a:uLnTx/>
              <a:uFillTx/>
              <a:latin typeface="Gill Sans MT" panose="020B0502020104020203"/>
              <a:ea typeface="+mn-ea"/>
              <a:cs typeface="+mn-cs"/>
            </a:endParaRPr>
          </a:p>
        </p:txBody>
      </p:sp>
      <p:sp>
        <p:nvSpPr>
          <p:cNvPr id="19" name="TextBox 18"/>
          <p:cNvSpPr txBox="1"/>
          <p:nvPr userDrawn="1"/>
        </p:nvSpPr>
        <p:spPr>
          <a:xfrm>
            <a:off x="1152524" y="2552907"/>
            <a:ext cx="1402897" cy="369332"/>
          </a:xfrm>
          <a:prstGeom prst="rect">
            <a:avLst/>
          </a:prstGeom>
          <a:noFill/>
          <a:ln>
            <a:solidFill>
              <a:srgbClr val="3F1779"/>
            </a:solidFill>
          </a:ln>
        </p:spPr>
        <p:txBody>
          <a:bodyPr wrap="square" rtlCol="0">
            <a:spAutoFit/>
          </a:bodyPr>
          <a:lstStyle/>
          <a:p>
            <a:r>
              <a:rPr kumimoji="0" lang="en-US" sz="1800" b="0" i="0" u="none" strike="noStrike" kern="1200" cap="none" spc="0" normalizeH="0" baseline="0" dirty="0" smtClean="0">
                <a:ln>
                  <a:noFill/>
                </a:ln>
                <a:solidFill>
                  <a:srgbClr val="FF0000"/>
                </a:solidFill>
                <a:effectLst/>
                <a:uLnTx/>
                <a:uFillTx/>
                <a:latin typeface="Gill Sans MT" panose="020B0502020104020203"/>
                <a:ea typeface="+mn-ea"/>
                <a:cs typeface="+mn-cs"/>
              </a:rPr>
              <a:t>Book Name: </a:t>
            </a:r>
            <a:endParaRPr kumimoji="0" lang="en-US" sz="1800" b="0" i="0" u="none" strike="noStrike" kern="1200" cap="none" spc="0" normalizeH="0" baseline="0" dirty="0">
              <a:ln>
                <a:noFill/>
              </a:ln>
              <a:solidFill>
                <a:srgbClr val="FF0000"/>
              </a:solidFill>
              <a:effectLst/>
              <a:uLnTx/>
              <a:uFillTx/>
              <a:latin typeface="Gill Sans MT" panose="020B0502020104020203"/>
              <a:ea typeface="+mn-ea"/>
              <a:cs typeface="+mn-cs"/>
            </a:endParaRPr>
          </a:p>
        </p:txBody>
      </p:sp>
      <p:sp>
        <p:nvSpPr>
          <p:cNvPr id="20" name="TextBox 19"/>
          <p:cNvSpPr txBox="1"/>
          <p:nvPr userDrawn="1"/>
        </p:nvSpPr>
        <p:spPr>
          <a:xfrm>
            <a:off x="1152525" y="2922239"/>
            <a:ext cx="1402896" cy="369332"/>
          </a:xfrm>
          <a:prstGeom prst="rect">
            <a:avLst/>
          </a:prstGeom>
          <a:noFill/>
          <a:ln>
            <a:solidFill>
              <a:srgbClr val="3F1779"/>
            </a:solidFill>
          </a:ln>
        </p:spPr>
        <p:txBody>
          <a:bodyPr wrap="square" rtlCol="0">
            <a:spAutoFit/>
          </a:bodyPr>
          <a:lstStyle/>
          <a:p>
            <a:r>
              <a:rPr kumimoji="0" lang="en-US" sz="1800" b="0" i="0" u="none" strike="noStrike" kern="1200" cap="none" spc="0" normalizeH="0" baseline="0" dirty="0" smtClean="0">
                <a:ln>
                  <a:noFill/>
                </a:ln>
                <a:solidFill>
                  <a:srgbClr val="FF0000"/>
                </a:solidFill>
                <a:effectLst/>
                <a:uLnTx/>
                <a:uFillTx/>
                <a:latin typeface="Gill Sans MT" panose="020B0502020104020203"/>
                <a:ea typeface="+mn-ea"/>
                <a:cs typeface="+mn-cs"/>
              </a:rPr>
              <a:t>Book Source: </a:t>
            </a:r>
            <a:endParaRPr kumimoji="0" lang="en-US" sz="1800" b="0" i="0" u="none" strike="noStrike" kern="1200" cap="none" spc="0" normalizeH="0" baseline="0" dirty="0">
              <a:ln>
                <a:noFill/>
              </a:ln>
              <a:solidFill>
                <a:srgbClr val="FF0000"/>
              </a:solidFill>
              <a:effectLst/>
              <a:uLnTx/>
              <a:uFillTx/>
              <a:latin typeface="Gill Sans MT" panose="020B0502020104020203"/>
              <a:ea typeface="+mn-ea"/>
              <a:cs typeface="+mn-cs"/>
            </a:endParaRPr>
          </a:p>
        </p:txBody>
      </p:sp>
      <p:sp>
        <p:nvSpPr>
          <p:cNvPr id="21"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23"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563063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vel 0">
    <p:spTree>
      <p:nvGrpSpPr>
        <p:cNvPr id="1" name=""/>
        <p:cNvGrpSpPr/>
        <p:nvPr/>
      </p:nvGrpSpPr>
      <p:grpSpPr>
        <a:xfrm>
          <a:off x="0" y="0"/>
          <a:ext cx="0" cy="0"/>
          <a:chOff x="0" y="0"/>
          <a:chExt cx="0" cy="0"/>
        </a:xfrm>
      </p:grpSpPr>
      <p:sp>
        <p:nvSpPr>
          <p:cNvPr id="15" name="Text Placeholder 14"/>
          <p:cNvSpPr>
            <a:spLocks noGrp="1"/>
          </p:cNvSpPr>
          <p:nvPr>
            <p:ph type="body" sz="quarter" idx="13" hasCustomPrompt="1"/>
          </p:nvPr>
        </p:nvSpPr>
        <p:spPr>
          <a:xfrm>
            <a:off x="1171575" y="2075163"/>
            <a:ext cx="10687050" cy="895350"/>
          </a:xfrm>
          <a:prstGeom prst="rect">
            <a:avLst/>
          </a:prstGeom>
        </p:spPr>
        <p:txBody>
          <a:bodyPr anchor="b" anchorCtr="0"/>
          <a:lstStyle>
            <a:lvl1pPr marL="0" indent="0">
              <a:buNone/>
              <a:defRPr lang="en-US" sz="5400" kern="1200" dirty="0">
                <a:solidFill>
                  <a:schemeClr val="tx2"/>
                </a:solidFill>
                <a:latin typeface="+mj-lt"/>
                <a:ea typeface="+mj-ea"/>
                <a:cs typeface="+mj-cs"/>
              </a:defRPr>
            </a:lvl1pPr>
          </a:lstStyle>
          <a:p>
            <a:pPr lvl="0"/>
            <a:r>
              <a:rPr lang="en-US" dirty="0" smtClean="0"/>
              <a:t>Title</a:t>
            </a:r>
            <a:endParaRPr lang="en-US" dirty="0"/>
          </a:p>
        </p:txBody>
      </p:sp>
      <p:sp>
        <p:nvSpPr>
          <p:cNvPr id="10"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16"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
        <p:nvSpPr>
          <p:cNvPr id="3" name="Text Placeholder 2"/>
          <p:cNvSpPr>
            <a:spLocks noGrp="1" noChangeAspect="1"/>
          </p:cNvSpPr>
          <p:nvPr>
            <p:ph type="body" sz="quarter" idx="16" hasCustomPrompt="1"/>
          </p:nvPr>
        </p:nvSpPr>
        <p:spPr>
          <a:xfrm>
            <a:off x="124077" y="106946"/>
            <a:ext cx="914400" cy="640080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rtlCol="0" anchor="b" anchorCtr="0">
            <a:normAutofit/>
          </a:bodyPr>
          <a:lstStyle>
            <a:lvl1pPr algn="ctr">
              <a:buFontTx/>
              <a:buNone/>
              <a:defRPr lang="en-US" sz="6000" dirty="0">
                <a:solidFill>
                  <a:schemeClr val="bg1"/>
                </a:solidFill>
                <a:latin typeface="+mj-lt"/>
                <a:ea typeface="+mj-ea"/>
                <a:cs typeface="+mj-cs"/>
              </a:defRPr>
            </a:lvl1pPr>
          </a:lstStyle>
          <a:p>
            <a:pPr marL="0" lvl="0" indent="0" algn="ctr">
              <a:spcBef>
                <a:spcPct val="0"/>
              </a:spcBef>
              <a:buFontTx/>
              <a:buNone/>
            </a:pPr>
            <a:r>
              <a:rPr lang="en-US" smtClean="0"/>
              <a:t>00</a:t>
            </a:r>
            <a:endParaRPr lang="en-US" dirty="0"/>
          </a:p>
        </p:txBody>
      </p:sp>
    </p:spTree>
    <p:extLst>
      <p:ext uri="{BB962C8B-B14F-4D97-AF65-F5344CB8AC3E}">
        <p14:creationId xmlns:p14="http://schemas.microsoft.com/office/powerpoint/2010/main" val="12586878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vel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a:solidFill>
                  <a:schemeClr val="bg1"/>
                </a:solidFill>
              </a:defRPr>
            </a:lvl1pPr>
          </a:lstStyle>
          <a:p>
            <a:pPr lvl="0"/>
            <a:r>
              <a:rPr lang="en-US" dirty="0"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387593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vel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79602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Level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79260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vel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6">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7620950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evel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24853837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evel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90012"/>
            <a:ext cx="11887200" cy="1097280"/>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defRPr lang="en-US" dirty="0"/>
            </a:lvl1pPr>
          </a:lstStyle>
          <a:p>
            <a:pPr lvl="0"/>
            <a:r>
              <a:rPr lang="en-US" smtClean="0"/>
              <a:t>Click to Add Text</a:t>
            </a:r>
            <a:endParaRPr lang="en-US" dirty="0"/>
          </a:p>
        </p:txBody>
      </p:sp>
      <p:sp>
        <p:nvSpPr>
          <p:cNvPr id="3" name="Content Placeholder 2"/>
          <p:cNvSpPr>
            <a:spLocks noGrp="1"/>
          </p:cNvSpPr>
          <p:nvPr>
            <p:ph idx="1"/>
          </p:nvPr>
        </p:nvSpPr>
        <p:spPr>
          <a:xfrm>
            <a:off x="152400" y="1268362"/>
            <a:ext cx="11887200" cy="5207253"/>
          </a:xfrm>
          <a:prstGeom prst="rect">
            <a:avLst/>
          </a:prstGeom>
        </p:spPr>
        <p:txBody>
          <a:bodyPr/>
          <a:lstStyle>
            <a:lvl1pPr marL="228600" indent="-228600">
              <a:buFont typeface="Wingdings" panose="05000000000000000000" pitchFamily="2" charset="2"/>
              <a:buChar char="v"/>
              <a:defRPr sz="2000">
                <a:latin typeface="Gill Sans MT" panose="020B0502020104020203" pitchFamily="34" charset="0"/>
              </a:defRPr>
            </a:lvl1pPr>
            <a:lvl2pPr marL="461963" indent="-228600">
              <a:buFont typeface="Wingdings" panose="05000000000000000000" pitchFamily="2" charset="2"/>
              <a:buChar char="§"/>
              <a:defRPr sz="2000">
                <a:latin typeface="Gill Sans MT" panose="020B0502020104020203" pitchFamily="34" charset="0"/>
              </a:defRPr>
            </a:lvl2pPr>
            <a:lvl3pPr marL="688975" indent="-228600">
              <a:buFont typeface="Wingdings" panose="05000000000000000000" pitchFamily="2" charset="2"/>
              <a:buChar char="ü"/>
              <a:defRPr sz="2000">
                <a:latin typeface="Gill Sans MT" panose="020B0502020104020203" pitchFamily="34" charset="0"/>
              </a:defRPr>
            </a:lvl3pPr>
            <a:lvl4pPr marL="914400" indent="-228600">
              <a:buFont typeface="Courier New" panose="02070309020205020404" pitchFamily="49" charset="0"/>
              <a:buChar char="o"/>
              <a:defRPr sz="2000">
                <a:latin typeface="Gill Sans MT" panose="020B0502020104020203" pitchFamily="34" charset="0"/>
              </a:defRPr>
            </a:lvl4pPr>
            <a:lvl5pPr marL="1139825" indent="-228600">
              <a:buFont typeface="Wingdings" panose="05000000000000000000" pitchFamily="2" charset="2"/>
              <a:buChar char="Ø"/>
              <a:defRPr sz="2000">
                <a:latin typeface="Gill Sans MT" panose="020B05020201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9"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spTree>
    <p:extLst>
      <p:ext uri="{BB962C8B-B14F-4D97-AF65-F5344CB8AC3E}">
        <p14:creationId xmlns:p14="http://schemas.microsoft.com/office/powerpoint/2010/main" val="10911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1343025" y="6538912"/>
            <a:ext cx="2743200" cy="254772"/>
          </a:xfrm>
          <a:prstGeom prst="rect">
            <a:avLst/>
          </a:prstGeom>
        </p:spPr>
        <p:txBody>
          <a:bodyPr/>
          <a:lstStyle>
            <a:lvl1pPr>
              <a:defRPr sz="1400">
                <a:latin typeface="Gill Sans MT" panose="020B0502020104020203" pitchFamily="34" charset="0"/>
              </a:defRPr>
            </a:lvl1pPr>
          </a:lstStyle>
          <a:p>
            <a:r>
              <a:rPr lang="en-US" smtClean="0"/>
              <a:t>24 May 2018</a:t>
            </a:r>
            <a:endParaRPr lang="en-US" dirty="0"/>
          </a:p>
        </p:txBody>
      </p:sp>
      <p:sp>
        <p:nvSpPr>
          <p:cNvPr id="15" name="Slide Number Placeholder 5"/>
          <p:cNvSpPr>
            <a:spLocks noGrp="1"/>
          </p:cNvSpPr>
          <p:nvPr>
            <p:ph type="sldNum" sz="quarter" idx="4"/>
          </p:nvPr>
        </p:nvSpPr>
        <p:spPr>
          <a:xfrm>
            <a:off x="9115425" y="6538912"/>
            <a:ext cx="2743200" cy="254771"/>
          </a:xfrm>
          <a:prstGeom prst="rect">
            <a:avLst/>
          </a:prstGeom>
        </p:spPr>
        <p:txBody>
          <a:bodyPr/>
          <a:lstStyle>
            <a:lvl1pPr marL="0" algn="r" defTabSz="914400" rtl="0" eaLnBrk="1" latinLnBrk="0" hangingPunct="1">
              <a:defRPr lang="en-US" sz="1400" b="1" kern="1200" smtClean="0">
                <a:solidFill>
                  <a:srgbClr val="FF0000"/>
                </a:solidFill>
                <a:latin typeface="+mn-lt"/>
                <a:ea typeface="+mn-ea"/>
                <a:cs typeface="+mn-cs"/>
              </a:defRPr>
            </a:lvl1pPr>
          </a:lstStyle>
          <a:p>
            <a:fld id="{F1012999-1CD9-4014-B1C6-70315F8BBED0}" type="slidenum">
              <a:rPr lang="en-US" smtClean="0"/>
              <a:pPr/>
              <a:t>‹#›</a:t>
            </a:fld>
            <a:endParaRPr lang="en-US" dirty="0"/>
          </a:p>
        </p:txBody>
      </p:sp>
      <p:cxnSp>
        <p:nvCxnSpPr>
          <p:cNvPr id="19" name="Straight Connector 18"/>
          <p:cNvCxnSpPr/>
          <p:nvPr userDrawn="1"/>
        </p:nvCxnSpPr>
        <p:spPr>
          <a:xfrm>
            <a:off x="0" y="653891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4"/>
          <p:cNvSpPr txBox="1">
            <a:spLocks/>
          </p:cNvSpPr>
          <p:nvPr userDrawn="1"/>
        </p:nvSpPr>
        <p:spPr>
          <a:xfrm>
            <a:off x="4543425" y="3074534"/>
            <a:ext cx="4114800" cy="254771"/>
          </a:xfrm>
          <a:prstGeom prst="rect">
            <a:avLst/>
          </a:prstGeom>
        </p:spPr>
        <p:txBody>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lumMod val="75000"/>
                  <a:lumOff val="25000"/>
                </a:prstClr>
              </a:solidFill>
              <a:latin typeface="Gill Sans MT" panose="020B0502020104020203"/>
            </a:endParaRPr>
          </a:p>
        </p:txBody>
      </p:sp>
      <p:sp>
        <p:nvSpPr>
          <p:cNvPr id="2" name="TextBox 1"/>
          <p:cNvSpPr txBox="1"/>
          <p:nvPr userDrawn="1"/>
        </p:nvSpPr>
        <p:spPr>
          <a:xfrm>
            <a:off x="5469226" y="6569926"/>
            <a:ext cx="1611018" cy="276999"/>
          </a:xfrm>
          <a:prstGeom prst="rect">
            <a:avLst/>
          </a:prstGeom>
          <a:noFill/>
        </p:spPr>
        <p:txBody>
          <a:bodyPr wrap="none" lIns="0" tIns="0" rIns="0" bIns="0" rtlCol="0">
            <a:spAutoFit/>
          </a:bodyPr>
          <a:lstStyle/>
          <a:p>
            <a:r>
              <a:rPr lang="en-US" sz="1800" dirty="0" smtClean="0">
                <a:solidFill>
                  <a:srgbClr val="3F1779"/>
                </a:solidFill>
                <a:latin typeface="Brush Script MT" panose="03060802040406070304" pitchFamily="66" charset="0"/>
              </a:rPr>
              <a:t>Royal Sapphire Edu</a:t>
            </a:r>
            <a:endParaRPr lang="en-US" sz="1800" dirty="0">
              <a:solidFill>
                <a:prstClr val="black">
                  <a:lumMod val="75000"/>
                  <a:lumOff val="25000"/>
                </a:prstClr>
              </a:solidFill>
              <a:latin typeface="Gill Sans MT" panose="020B0502020104020203"/>
            </a:endParaRPr>
          </a:p>
        </p:txBody>
      </p:sp>
    </p:spTree>
    <p:extLst>
      <p:ext uri="{BB962C8B-B14F-4D97-AF65-F5344CB8AC3E}">
        <p14:creationId xmlns:p14="http://schemas.microsoft.com/office/powerpoint/2010/main" val="19154785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50" r:id="rId4"/>
    <p:sldLayoutId id="2147483667" r:id="rId5"/>
    <p:sldLayoutId id="2147483668" r:id="rId6"/>
    <p:sldLayoutId id="2147483669" r:id="rId7"/>
    <p:sldLayoutId id="2147483670" r:id="rId8"/>
    <p:sldLayoutId id="2147483671" r:id="rId9"/>
    <p:sldLayoutId id="2147483666" r:id="rId10"/>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344.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www.html5rocks.com/en/tutorials/appcache/beginner/" TargetMode="Externa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localhost:5266/" TargetMode="Externa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hyperlink" Target="http://programmers.stackexchange.com/questions/114156/why-are-there-are-no-put-and-delete-methods-on-html-forms" TargetMode="Externa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hyperlink" Target="http://www.apress.com/" TargetMode="Externa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hyperlink" Target="https://html.spec.whatwg.org/multipage/forms.html#autofill" TargetMode="Externa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hyperlink" Target="http://jquer.in/jquery-plugins-for-html5-forms/tristate/" TargetMode="Externa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https://www.w3.org/TR/html5/links.html#linkTypes" TargetMode="External"/><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hyperlink" Target="http://www.w3.org/TR/DOM-Level-3-Events/#events-module" TargetMode="External"/><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s://www.w3.org/TR/html5/browsers.html#windows"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clearleft.s3.amazonaws.com/2008/cssSystems_notes_small.pdf"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hyperlink" Target="http://www.w3.org/Style/CSS/current-work"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w3.org/TR/html5/syntax.html"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hyperlink" Target="https://www.w3.org/TR/css3-values"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www.w3.org/TR/css3-color/#svg-color"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hyperlink" Target="http://trac.webkit.org/browser/trunk/Source/WebCore/css/html.css"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hyperlink" Target="https://developer.mozilla.org/en-US/docs/Web/CSS/Reference/Webkit_Extensions" TargetMode="External"/><Relationship Id="rId2" Type="http://schemas.openxmlformats.org/officeDocument/2006/relationships/hyperlink" Target="http://peter.sh/experiments/vendor-prefixed-css-propertyoverview" TargetMode="Externa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HTML5, CSS, JS</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79825200"/>
              </p:ext>
            </p:extLst>
          </p:nvPr>
        </p:nvGraphicFramePr>
        <p:xfrm>
          <a:off x="6890265" y="3340665"/>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r>
                        <a:rPr lang="en-US" sz="1400" kern="1200" baseline="0" dirty="0" smtClean="0">
                          <a:solidFill>
                            <a:schemeClr val="dk1"/>
                          </a:solidFill>
                          <a:latin typeface="Gill Sans MT" panose="020B0502020104020203" pitchFamily="34" charset="0"/>
                          <a:ea typeface="+mn-ea"/>
                          <a:cs typeface="+mn-cs"/>
                        </a:rPr>
                        <a:t>24 </a:t>
                      </a:r>
                      <a:r>
                        <a:rPr lang="en-US" sz="1400" kern="1200" dirty="0" smtClean="0">
                          <a:solidFill>
                            <a:schemeClr val="dk1"/>
                          </a:solidFill>
                          <a:latin typeface="Gill Sans MT" panose="020B0502020104020203" pitchFamily="34" charset="0"/>
                          <a:ea typeface="+mn-ea"/>
                          <a:cs typeface="+mn-cs"/>
                        </a:rPr>
                        <a:t>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Start</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r>
                        <a:rPr lang="en-US" sz="1400" kern="1200" dirty="0" smtClean="0">
                          <a:solidFill>
                            <a:schemeClr val="dk1"/>
                          </a:solidFill>
                          <a:latin typeface="Gill Sans MT" panose="020B0502020104020203" pitchFamily="34" charset="0"/>
                          <a:ea typeface="+mn-ea"/>
                          <a:cs typeface="+mn-cs"/>
                        </a:rPr>
                        <a:t>25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1: 3-21</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r>
                        <a:rPr lang="en-US" sz="1400" kern="1200" dirty="0" smtClean="0">
                          <a:solidFill>
                            <a:schemeClr val="dk1"/>
                          </a:solidFill>
                          <a:latin typeface="Gill Sans MT" panose="020B0502020104020203" pitchFamily="34" charset="0"/>
                          <a:ea typeface="+mn-ea"/>
                          <a:cs typeface="+mn-cs"/>
                        </a:rPr>
                        <a:t>25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2: 47-48</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r>
                        <a:rPr lang="en-US" sz="1400" kern="1200" dirty="0" smtClean="0">
                          <a:solidFill>
                            <a:schemeClr val="dk1"/>
                          </a:solidFill>
                          <a:latin typeface="Gill Sans MT" panose="020B0502020104020203" pitchFamily="34" charset="0"/>
                          <a:ea typeface="+mn-ea"/>
                          <a:cs typeface="+mn-cs"/>
                        </a:rPr>
                        <a:t>27 May 18</a:t>
                      </a:r>
                    </a:p>
                  </a:txBody>
                  <a:tcPr/>
                </a:tc>
                <a:tc>
                  <a:txBody>
                    <a:bodyPr/>
                    <a:lstStyle/>
                    <a:p>
                      <a:r>
                        <a:rPr lang="en-US" sz="1400" kern="1200" dirty="0" smtClean="0">
                          <a:solidFill>
                            <a:schemeClr val="dk1"/>
                          </a:solidFill>
                          <a:latin typeface="Gill Sans MT" panose="020B0502020104020203" pitchFamily="34" charset="0"/>
                          <a:ea typeface="+mn-ea"/>
                          <a:cs typeface="+mn-cs"/>
                        </a:rPr>
                        <a:t>8:124-148</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r>
                        <a:rPr lang="en-US" sz="1400" kern="1200" dirty="0" smtClean="0">
                          <a:solidFill>
                            <a:schemeClr val="dk1"/>
                          </a:solidFill>
                          <a:latin typeface="Gill Sans MT" panose="020B0502020104020203" pitchFamily="34" charset="0"/>
                          <a:ea typeface="+mn-ea"/>
                          <a:cs typeface="+mn-cs"/>
                        </a:rPr>
                        <a:t>28 May 18</a:t>
                      </a:r>
                      <a:endParaRPr lang="en-US" sz="1400" kern="1200" dirty="0">
                        <a:solidFill>
                          <a:schemeClr val="dk1"/>
                        </a:solidFill>
                        <a:latin typeface="Gill Sans MT" panose="020B0502020104020203" pitchFamily="34" charset="0"/>
                        <a:ea typeface="+mn-ea"/>
                        <a:cs typeface="+mn-cs"/>
                      </a:endParaRPr>
                    </a:p>
                  </a:txBody>
                  <a:tcPr/>
                </a:tc>
                <a:tc>
                  <a:txBody>
                    <a:bodyPr/>
                    <a:lstStyle/>
                    <a:p>
                      <a:r>
                        <a:rPr lang="en-US" sz="1400" kern="1200" dirty="0" smtClean="0">
                          <a:solidFill>
                            <a:schemeClr val="dk1"/>
                          </a:solidFill>
                          <a:latin typeface="Gill Sans MT" panose="020B0502020104020203" pitchFamily="34" charset="0"/>
                          <a:ea typeface="+mn-ea"/>
                          <a:cs typeface="+mn-cs"/>
                        </a:rPr>
                        <a:t>1</a:t>
                      </a:r>
                      <a:r>
                        <a:rPr lang="en-US" sz="1400" kern="1200" smtClean="0">
                          <a:solidFill>
                            <a:schemeClr val="dk1"/>
                          </a:solidFill>
                          <a:latin typeface="Gill Sans MT" panose="020B0502020104020203" pitchFamily="34" charset="0"/>
                          <a:ea typeface="+mn-ea"/>
                          <a:cs typeface="+mn-cs"/>
                        </a:rPr>
                        <a:t>: 22-31</a:t>
                      </a:r>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endParaRPr lang="en-US" sz="1400" kern="1200" dirty="0">
                        <a:solidFill>
                          <a:schemeClr val="dk1"/>
                        </a:solidFill>
                        <a:latin typeface="Gill Sans MT" panose="020B0502020104020203" pitchFamily="34" charset="0"/>
                        <a:ea typeface="+mn-ea"/>
                        <a:cs typeface="+mn-cs"/>
                      </a:endParaRPr>
                    </a:p>
                  </a:txBody>
                  <a:tcPr/>
                </a:tc>
                <a:tc>
                  <a:txBody>
                    <a:bodyPr/>
                    <a:lstStyle/>
                    <a:p>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52433832"/>
              </p:ext>
            </p:extLst>
          </p:nvPr>
        </p:nvGraphicFramePr>
        <p:xfrm>
          <a:off x="9350479" y="3340662"/>
          <a:ext cx="2392788" cy="2830275"/>
        </p:xfrm>
        <a:graphic>
          <a:graphicData uri="http://schemas.openxmlformats.org/drawingml/2006/table">
            <a:tbl>
              <a:tblPr>
                <a:tableStyleId>{69CF1AB2-1976-4502-BF36-3FF5EA218861}</a:tableStyleId>
              </a:tblPr>
              <a:tblGrid>
                <a:gridCol w="1058938">
                  <a:extLst>
                    <a:ext uri="{9D8B030D-6E8A-4147-A177-3AD203B41FA5}">
                      <a16:colId xmlns:a16="http://schemas.microsoft.com/office/drawing/2014/main" val="1331477486"/>
                    </a:ext>
                  </a:extLst>
                </a:gridCol>
                <a:gridCol w="1333850">
                  <a:extLst>
                    <a:ext uri="{9D8B030D-6E8A-4147-A177-3AD203B41FA5}">
                      <a16:colId xmlns:a16="http://schemas.microsoft.com/office/drawing/2014/main" val="508486208"/>
                    </a:ext>
                  </a:extLst>
                </a:gridCol>
              </a:tblGrid>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915895731"/>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126986426"/>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283472548"/>
                  </a:ext>
                </a:extLst>
              </a:tr>
              <a:tr h="314475">
                <a:tc>
                  <a:txBody>
                    <a:bodyPr/>
                    <a:lstStyle/>
                    <a:p>
                      <a:pPr marL="0" algn="l" defTabSz="914400" rtl="0" eaLnBrk="1" latinLnBrk="0" hangingPunct="1"/>
                      <a:endParaRPr lang="en-US" sz="1400" kern="1200" dirty="0" smtClean="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170345813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733363448"/>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274355365"/>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587235144"/>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656554897"/>
                  </a:ext>
                </a:extLst>
              </a:tr>
              <a:tr h="314475">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tc>
                  <a:txBody>
                    <a:bodyPr/>
                    <a:lstStyle/>
                    <a:p>
                      <a:pPr marL="0" algn="l" defTabSz="914400" rtl="0" eaLnBrk="1" latinLnBrk="0" hangingPunct="1"/>
                      <a:endParaRPr lang="en-US" sz="140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757839300"/>
                  </a:ext>
                </a:extLst>
              </a:tr>
            </a:tbl>
          </a:graphicData>
        </a:graphic>
      </p:graphicFrame>
      <p:sp>
        <p:nvSpPr>
          <p:cNvPr id="9" name="TextBox 8"/>
          <p:cNvSpPr txBox="1"/>
          <p:nvPr/>
        </p:nvSpPr>
        <p:spPr>
          <a:xfrm>
            <a:off x="334534" y="5801605"/>
            <a:ext cx="1392573" cy="369332"/>
          </a:xfrm>
          <a:prstGeom prst="rect">
            <a:avLst/>
          </a:prstGeom>
          <a:noFill/>
          <a:ln>
            <a:solidFill>
              <a:srgbClr val="3F1779"/>
            </a:solidFill>
          </a:ln>
        </p:spPr>
        <p:txBody>
          <a:bodyPr wrap="square" rtlCol="0">
            <a:spAutoFit/>
          </a:bodyPr>
          <a:lstStyle/>
          <a:p>
            <a:r>
              <a:rPr lang="en-US" dirty="0" smtClean="0"/>
              <a:t>Online</a:t>
            </a:r>
            <a:endParaRPr lang="en-US" dirty="0"/>
          </a:p>
        </p:txBody>
      </p:sp>
      <p:sp>
        <p:nvSpPr>
          <p:cNvPr id="10" name="Action Button: Forward or Next 9">
            <a:hlinkClick r:id="rId2" action="ppaction://hlinksldjump" highlightClick="1"/>
          </p:cNvPr>
          <p:cNvSpPr/>
          <p:nvPr/>
        </p:nvSpPr>
        <p:spPr>
          <a:xfrm>
            <a:off x="334534" y="4881943"/>
            <a:ext cx="2455333" cy="762000"/>
          </a:xfrm>
          <a:prstGeom prst="actionButtonForwardNext">
            <a:avLst/>
          </a:prstGeom>
          <a:solidFill>
            <a:schemeClr val="accent1">
              <a:lumMod val="60000"/>
              <a:lumOff val="40000"/>
            </a:schemeClr>
          </a:solidFill>
          <a:ln>
            <a:solidFill>
              <a:srgbClr val="002060"/>
            </a:solidFill>
          </a:ln>
          <a:effectLst>
            <a:innerShdw blurRad="63500" dist="50800" dir="5400000">
              <a:prstClr val="black">
                <a:alpha val="50000"/>
              </a:prstClr>
            </a:innerShdw>
          </a:effectLst>
          <a:scene3d>
            <a:camera prst="orthographicFront"/>
            <a:lightRig rig="threePt" dir="t"/>
          </a:scene3d>
          <a:sp3d>
            <a:bevelT w="114300" prst="artDeco"/>
          </a:sp3d>
        </p:spPr>
        <p:style>
          <a:lnRef idx="1">
            <a:schemeClr val="accent5"/>
          </a:lnRef>
          <a:fillRef idx="3">
            <a:schemeClr val="accent5"/>
          </a:fillRef>
          <a:effectRef idx="2">
            <a:schemeClr val="accent5"/>
          </a:effectRef>
          <a:fontRef idx="minor">
            <a:schemeClr val="lt1"/>
          </a:fontRef>
        </p:style>
        <p:txBody>
          <a:bodyPr vert="horz" lIns="91440" tIns="45720" rIns="91440" bIns="45720" rtlCol="0" anchor="ctr">
            <a:normAutofit/>
          </a:bodyPr>
          <a:lstStyle/>
          <a:p>
            <a:pPr algn="ctr">
              <a:lnSpc>
                <a:spcPct val="90000"/>
              </a:lnSpc>
              <a:spcBef>
                <a:spcPct val="0"/>
              </a:spcBef>
            </a:pPr>
            <a:r>
              <a:rPr lang="en-US" sz="2400" b="1" dirty="0">
                <a:ln w="10160">
                  <a:solidFill>
                    <a:schemeClr val="tx1">
                      <a:lumMod val="50000"/>
                      <a:lumOff val="50000"/>
                    </a:schemeClr>
                  </a:solidFill>
                  <a:prstDash val="solid"/>
                </a:ln>
                <a:solidFill>
                  <a:schemeClr val="bg1"/>
                </a:solidFill>
                <a:effectLst>
                  <a:outerShdw blurRad="38100" dist="22860" dir="5400000" algn="tl" rotWithShape="0">
                    <a:srgbClr val="000000">
                      <a:alpha val="30000"/>
                    </a:srgbClr>
                  </a:outerShdw>
                </a:effectLst>
                <a:latin typeface="+mj-lt"/>
                <a:ea typeface="+mj-ea"/>
                <a:cs typeface="+mj-cs"/>
              </a:rPr>
              <a:t>Appendix</a:t>
            </a:r>
          </a:p>
        </p:txBody>
      </p:sp>
    </p:spTree>
    <p:extLst>
      <p:ext uri="{BB962C8B-B14F-4D97-AF65-F5344CB8AC3E}">
        <p14:creationId xmlns:p14="http://schemas.microsoft.com/office/powerpoint/2010/main" val="4259015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DOCTYPE</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DOCTYPE</a:t>
            </a:r>
            <a:r>
              <a:rPr lang="en-US" dirty="0"/>
              <a:t> </a:t>
            </a:r>
            <a:r>
              <a:rPr lang="en-US" dirty="0">
                <a:solidFill>
                  <a:srgbClr val="0070C0"/>
                </a:solidFill>
              </a:rPr>
              <a:t>element</a:t>
            </a:r>
            <a:r>
              <a:rPr lang="en-US" dirty="0"/>
              <a:t> is an oddity and </a:t>
            </a:r>
            <a:r>
              <a:rPr lang="en-US" dirty="0">
                <a:solidFill>
                  <a:srgbClr val="FF0000"/>
                </a:solidFill>
              </a:rPr>
              <a:t>doesn’t fit</a:t>
            </a:r>
            <a:r>
              <a:rPr lang="en-US" dirty="0"/>
              <a:t> any of the </a:t>
            </a:r>
            <a:r>
              <a:rPr lang="en-US" dirty="0">
                <a:solidFill>
                  <a:srgbClr val="FF0000"/>
                </a:solidFill>
              </a:rPr>
              <a:t>standard element </a:t>
            </a:r>
            <a:r>
              <a:rPr lang="en-US" dirty="0" smtClean="0">
                <a:solidFill>
                  <a:srgbClr val="FF0000"/>
                </a:solidFill>
              </a:rPr>
              <a:t>formats</a:t>
            </a:r>
            <a:r>
              <a:rPr lang="en-US" dirty="0" smtClean="0"/>
              <a:t>.</a:t>
            </a:r>
          </a:p>
          <a:p>
            <a:pPr lvl="1"/>
            <a:r>
              <a:rPr lang="en-US" dirty="0" smtClean="0"/>
              <a:t>There </a:t>
            </a:r>
            <a:r>
              <a:rPr lang="en-US" dirty="0"/>
              <a:t>is a bit of history behind it as </a:t>
            </a:r>
            <a:r>
              <a:rPr lang="en-US" dirty="0" smtClean="0"/>
              <a:t>well.</a:t>
            </a:r>
          </a:p>
          <a:p>
            <a:pPr lvl="1"/>
            <a:r>
              <a:rPr lang="en-US" dirty="0" smtClean="0"/>
              <a:t>In </a:t>
            </a:r>
            <a:r>
              <a:rPr lang="en-US" dirty="0"/>
              <a:t>the early days of web development (think </a:t>
            </a:r>
            <a:r>
              <a:rPr lang="en-US" dirty="0">
                <a:solidFill>
                  <a:srgbClr val="FF0000"/>
                </a:solidFill>
              </a:rPr>
              <a:t>IE4</a:t>
            </a:r>
            <a:r>
              <a:rPr lang="en-US" dirty="0"/>
              <a:t> and </a:t>
            </a:r>
            <a:r>
              <a:rPr lang="en-US" dirty="0">
                <a:solidFill>
                  <a:srgbClr val="FF0000"/>
                </a:solidFill>
              </a:rPr>
              <a:t>Netscape</a:t>
            </a:r>
            <a:r>
              <a:rPr lang="en-US" dirty="0"/>
              <a:t>), web pages were developed against how the current browsers were </a:t>
            </a:r>
            <a:r>
              <a:rPr lang="en-US" dirty="0" smtClean="0"/>
              <a:t>implemented.</a:t>
            </a:r>
          </a:p>
          <a:p>
            <a:pPr lvl="1"/>
            <a:r>
              <a:rPr lang="en-US" dirty="0" smtClean="0"/>
              <a:t>As </a:t>
            </a:r>
            <a:r>
              <a:rPr lang="en-US" dirty="0"/>
              <a:t>the </a:t>
            </a:r>
            <a:r>
              <a:rPr lang="en-US" dirty="0">
                <a:solidFill>
                  <a:srgbClr val="FF0000"/>
                </a:solidFill>
              </a:rPr>
              <a:t>HTML specifications</a:t>
            </a:r>
            <a:r>
              <a:rPr lang="en-US" dirty="0"/>
              <a:t> evolved and matured, new browsers developed against the updated specifications would not work with the older web </a:t>
            </a:r>
            <a:r>
              <a:rPr lang="en-US" dirty="0" smtClean="0"/>
              <a:t>pages.</a:t>
            </a:r>
          </a:p>
          <a:p>
            <a:pPr lvl="1"/>
            <a:r>
              <a:rPr lang="en-US" dirty="0" smtClean="0"/>
              <a:t>The </a:t>
            </a:r>
            <a:r>
              <a:rPr lang="en-US" dirty="0">
                <a:solidFill>
                  <a:srgbClr val="FF0000"/>
                </a:solidFill>
              </a:rPr>
              <a:t>DOCTYPE element</a:t>
            </a:r>
            <a:r>
              <a:rPr lang="en-US" dirty="0"/>
              <a:t> was introduced so each </a:t>
            </a:r>
            <a:r>
              <a:rPr lang="en-US" dirty="0">
                <a:solidFill>
                  <a:srgbClr val="FF0000"/>
                </a:solidFill>
              </a:rPr>
              <a:t>page</a:t>
            </a:r>
            <a:r>
              <a:rPr lang="en-US" dirty="0"/>
              <a:t> could </a:t>
            </a:r>
            <a:r>
              <a:rPr lang="en-US" dirty="0">
                <a:solidFill>
                  <a:srgbClr val="FF0000"/>
                </a:solidFill>
              </a:rPr>
              <a:t>specify</a:t>
            </a:r>
            <a:r>
              <a:rPr lang="en-US" dirty="0"/>
              <a:t> the </a:t>
            </a:r>
            <a:r>
              <a:rPr lang="en-US" dirty="0">
                <a:solidFill>
                  <a:srgbClr val="FF0000"/>
                </a:solidFill>
              </a:rPr>
              <a:t>version</a:t>
            </a:r>
            <a:r>
              <a:rPr lang="en-US" dirty="0"/>
              <a:t> of the specification that it was written </a:t>
            </a:r>
            <a:r>
              <a:rPr lang="en-US" dirty="0" smtClean="0"/>
              <a:t>against.</a:t>
            </a:r>
          </a:p>
          <a:p>
            <a:pPr lvl="1"/>
            <a:r>
              <a:rPr lang="en-US" dirty="0" smtClean="0"/>
              <a:t>The </a:t>
            </a:r>
            <a:r>
              <a:rPr lang="en-US" dirty="0">
                <a:solidFill>
                  <a:srgbClr val="FF0000"/>
                </a:solidFill>
              </a:rPr>
              <a:t>browser</a:t>
            </a:r>
            <a:r>
              <a:rPr lang="en-US" dirty="0"/>
              <a:t> would need to </a:t>
            </a:r>
            <a:r>
              <a:rPr lang="en-US" dirty="0">
                <a:solidFill>
                  <a:srgbClr val="FF0000"/>
                </a:solidFill>
              </a:rPr>
              <a:t>interpret</a:t>
            </a:r>
            <a:r>
              <a:rPr lang="en-US" dirty="0"/>
              <a:t> this and provide the necessary </a:t>
            </a:r>
            <a:r>
              <a:rPr lang="en-US" dirty="0">
                <a:solidFill>
                  <a:srgbClr val="FF0000"/>
                </a:solidFill>
              </a:rPr>
              <a:t>backward </a:t>
            </a:r>
            <a:r>
              <a:rPr lang="en-US" dirty="0" smtClean="0">
                <a:solidFill>
                  <a:srgbClr val="FF0000"/>
                </a:solidFill>
              </a:rPr>
              <a:t>compatibility</a:t>
            </a:r>
            <a:r>
              <a:rPr lang="en-US" dirty="0" smtClean="0"/>
              <a:t>.</a:t>
            </a:r>
          </a:p>
          <a:p>
            <a:pPr lvl="1"/>
            <a:r>
              <a:rPr lang="en-US" dirty="0" smtClean="0"/>
              <a:t>I </a:t>
            </a:r>
            <a:r>
              <a:rPr lang="en-US" dirty="0"/>
              <a:t>won’t go into all the gory details, but as you can probably imagine, this was a big mess, for both browser vendors and web developers </a:t>
            </a:r>
            <a:r>
              <a:rPr lang="en-US" dirty="0" smtClean="0"/>
              <a:t>alike.</a:t>
            </a:r>
          </a:p>
          <a:p>
            <a:pPr lvl="1"/>
            <a:r>
              <a:rPr lang="en-US" dirty="0" smtClean="0"/>
              <a:t>Fortunately</a:t>
            </a:r>
            <a:r>
              <a:rPr lang="en-US" dirty="0"/>
              <a:t>, with </a:t>
            </a:r>
            <a:r>
              <a:rPr lang="en-US" dirty="0">
                <a:solidFill>
                  <a:srgbClr val="FF0000"/>
                </a:solidFill>
              </a:rPr>
              <a:t>HTML5</a:t>
            </a:r>
            <a:r>
              <a:rPr lang="en-US" dirty="0"/>
              <a:t> the </a:t>
            </a:r>
            <a:r>
              <a:rPr lang="en-US" dirty="0">
                <a:solidFill>
                  <a:srgbClr val="FF0000"/>
                </a:solidFill>
              </a:rPr>
              <a:t>DOCTYPE</a:t>
            </a:r>
            <a:r>
              <a:rPr lang="en-US" dirty="0"/>
              <a:t> can be </a:t>
            </a:r>
            <a:r>
              <a:rPr lang="en-US" dirty="0">
                <a:solidFill>
                  <a:srgbClr val="FF0000"/>
                </a:solidFill>
              </a:rPr>
              <a:t>essentially ignored</a:t>
            </a:r>
            <a:r>
              <a:rPr lang="en-US" dirty="0"/>
              <a:t>. Just set it to html</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a:t>
            </a:fld>
            <a:endParaRPr lang="en-US" dirty="0"/>
          </a:p>
        </p:txBody>
      </p:sp>
      <p:pic>
        <p:nvPicPr>
          <p:cNvPr id="6" name="Picture 5"/>
          <p:cNvPicPr>
            <a:picLocks noChangeAspect="1"/>
          </p:cNvPicPr>
          <p:nvPr/>
        </p:nvPicPr>
        <p:blipFill>
          <a:blip r:embed="rId2"/>
          <a:stretch>
            <a:fillRect/>
          </a:stretch>
        </p:blipFill>
        <p:spPr>
          <a:xfrm>
            <a:off x="647700" y="5212185"/>
            <a:ext cx="2066925" cy="342900"/>
          </a:xfrm>
          <a:prstGeom prst="rect">
            <a:avLst/>
          </a:prstGeom>
          <a:ln>
            <a:solidFill>
              <a:schemeClr val="accent1"/>
            </a:solidFill>
          </a:ln>
        </p:spPr>
      </p:pic>
    </p:spTree>
    <p:extLst>
      <p:ext uri="{BB962C8B-B14F-4D97-AF65-F5344CB8AC3E}">
        <p14:creationId xmlns:p14="http://schemas.microsoft.com/office/powerpoint/2010/main" val="37326157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Caution</a:t>
            </a:r>
          </a:p>
        </p:txBody>
      </p:sp>
      <p:sp>
        <p:nvSpPr>
          <p:cNvPr id="3" name="Content Placeholder 2"/>
          <p:cNvSpPr>
            <a:spLocks noGrp="1"/>
          </p:cNvSpPr>
          <p:nvPr>
            <p:ph idx="1"/>
          </p:nvPr>
        </p:nvSpPr>
        <p:spPr/>
        <p:txBody>
          <a:bodyPr/>
          <a:lstStyle/>
          <a:p>
            <a:r>
              <a:rPr lang="en-US" dirty="0" smtClean="0"/>
              <a:t>I </a:t>
            </a:r>
            <a:r>
              <a:rPr lang="en-US" dirty="0"/>
              <a:t>saved the style attribute for last because I’m hoping that you never use </a:t>
            </a:r>
            <a:r>
              <a:rPr lang="en-US" dirty="0" smtClean="0"/>
              <a:t>it.</a:t>
            </a:r>
          </a:p>
          <a:p>
            <a:pPr lvl="1"/>
            <a:r>
              <a:rPr lang="en-US" dirty="0" smtClean="0"/>
              <a:t>By </a:t>
            </a:r>
            <a:r>
              <a:rPr lang="en-US" dirty="0"/>
              <a:t>including inline styles, you no longer have a separation of content and </a:t>
            </a:r>
            <a:r>
              <a:rPr lang="en-US" dirty="0" smtClean="0"/>
              <a:t>style.</a:t>
            </a:r>
          </a:p>
          <a:p>
            <a:pPr lvl="1"/>
            <a:r>
              <a:rPr lang="en-US" dirty="0" smtClean="0"/>
              <a:t>If </a:t>
            </a:r>
            <a:r>
              <a:rPr lang="en-US" dirty="0"/>
              <a:t>you later decide that the blue-green font doesn’t look good, you can’t fix it with merely a CSS change. </a:t>
            </a:r>
            <a:endParaRPr lang="en-US" dirty="0" smtClean="0"/>
          </a:p>
          <a:p>
            <a:pPr lvl="1"/>
            <a:r>
              <a:rPr lang="en-US" dirty="0" smtClean="0"/>
              <a:t>Remember</a:t>
            </a:r>
            <a:r>
              <a:rPr lang="en-US" dirty="0"/>
              <a:t>, </a:t>
            </a:r>
            <a:r>
              <a:rPr lang="en-US" dirty="0">
                <a:solidFill>
                  <a:srgbClr val="FF0000"/>
                </a:solidFill>
              </a:rPr>
              <a:t>inline styles</a:t>
            </a:r>
            <a:r>
              <a:rPr lang="en-US" dirty="0"/>
              <a:t> take </a:t>
            </a:r>
            <a:r>
              <a:rPr lang="en-US" dirty="0">
                <a:solidFill>
                  <a:srgbClr val="FF0000"/>
                </a:solidFill>
              </a:rPr>
              <a:t>precedence</a:t>
            </a:r>
            <a:r>
              <a:rPr lang="en-US" dirty="0"/>
              <a:t> over any </a:t>
            </a:r>
            <a:r>
              <a:rPr lang="en-US" dirty="0">
                <a:solidFill>
                  <a:srgbClr val="FF0000"/>
                </a:solidFill>
              </a:rPr>
              <a:t>CSS-based rule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100</a:t>
            </a:fld>
            <a:endParaRPr lang="en-US" dirty="0"/>
          </a:p>
        </p:txBody>
      </p:sp>
    </p:spTree>
    <p:extLst>
      <p:ext uri="{BB962C8B-B14F-4D97-AF65-F5344CB8AC3E}">
        <p14:creationId xmlns:p14="http://schemas.microsoft.com/office/powerpoint/2010/main" val="17974415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Chapter Example</a:t>
            </a:r>
            <a:endParaRPr lang="en-US" dirty="0"/>
          </a:p>
        </p:txBody>
      </p:sp>
      <p:sp>
        <p:nvSpPr>
          <p:cNvPr id="7" name="Content Placeholder 6"/>
          <p:cNvSpPr>
            <a:spLocks noGrp="1"/>
          </p:cNvSpPr>
          <p:nvPr>
            <p:ph idx="1"/>
          </p:nvPr>
        </p:nvSpPr>
        <p:spPr/>
        <p:txBody>
          <a:bodyPr/>
          <a:lstStyle/>
          <a:p>
            <a:r>
              <a:rPr lang="en-US" dirty="0"/>
              <a:t>In this chapter, I explained some of the basic concepts used when creating style </a:t>
            </a:r>
            <a:r>
              <a:rPr lang="en-US" dirty="0" smtClean="0"/>
              <a:t>sheets.</a:t>
            </a:r>
          </a:p>
          <a:p>
            <a:pPr lvl="1"/>
            <a:r>
              <a:rPr lang="en-US" dirty="0" smtClean="0"/>
              <a:t>We’ll </a:t>
            </a:r>
            <a:r>
              <a:rPr lang="en-US" dirty="0"/>
              <a:t>apply this by creating a couple of external style sheets that you can include in your web </a:t>
            </a:r>
            <a:r>
              <a:rPr lang="en-US" dirty="0" smtClean="0"/>
              <a:t>page.</a:t>
            </a:r>
          </a:p>
          <a:p>
            <a:pPr lvl="1"/>
            <a:r>
              <a:rPr lang="en-US" dirty="0" smtClean="0"/>
              <a:t>First</a:t>
            </a:r>
            <a:r>
              <a:rPr lang="en-US" dirty="0"/>
              <a:t>, we’ll start with a very simple style sheet shown in </a:t>
            </a:r>
            <a:r>
              <a:rPr lang="en-US" dirty="0">
                <a:solidFill>
                  <a:srgbClr val="FF0000"/>
                </a:solidFill>
              </a:rPr>
              <a:t>Listing </a:t>
            </a:r>
            <a:r>
              <a:rPr lang="en-US" dirty="0" smtClean="0">
                <a:solidFill>
                  <a:srgbClr val="FF0000"/>
                </a:solidFill>
              </a:rPr>
              <a:t>2-1</a:t>
            </a:r>
            <a:r>
              <a:rPr lang="en-US" dirty="0" smtClean="0"/>
              <a:t>.</a:t>
            </a:r>
          </a:p>
          <a:p>
            <a:pPr lvl="1"/>
            <a:r>
              <a:rPr lang="en-US" dirty="0" smtClean="0"/>
              <a:t>This </a:t>
            </a:r>
            <a:r>
              <a:rPr lang="en-US" dirty="0"/>
              <a:t>is in a file named Initial.css.</a:t>
            </a:r>
          </a:p>
          <a:p>
            <a:pPr lvl="2"/>
            <a:r>
              <a:rPr lang="en-US" dirty="0"/>
              <a:t>The first rule makes sure that the non-content elements that you learned about in Chapter 1 are not </a:t>
            </a:r>
            <a:r>
              <a:rPr lang="en-US" dirty="0" smtClean="0"/>
              <a:t>displayed.</a:t>
            </a:r>
          </a:p>
          <a:p>
            <a:pPr lvl="2"/>
            <a:r>
              <a:rPr lang="en-US" dirty="0" smtClean="0"/>
              <a:t>The </a:t>
            </a:r>
            <a:r>
              <a:rPr lang="en-US" dirty="0">
                <a:solidFill>
                  <a:srgbClr val="FF0000"/>
                </a:solidFill>
              </a:rPr>
              <a:t>browser default style sheet </a:t>
            </a:r>
            <a:r>
              <a:rPr lang="en-US" dirty="0"/>
              <a:t>will </a:t>
            </a:r>
            <a:r>
              <a:rPr lang="en-US" dirty="0">
                <a:solidFill>
                  <a:srgbClr val="FF0000"/>
                </a:solidFill>
              </a:rPr>
              <a:t>set</a:t>
            </a:r>
            <a:r>
              <a:rPr lang="en-US" dirty="0"/>
              <a:t> these </a:t>
            </a:r>
            <a:r>
              <a:rPr lang="en-US" dirty="0" smtClean="0"/>
              <a:t>anyway.</a:t>
            </a:r>
          </a:p>
          <a:p>
            <a:pPr lvl="2"/>
            <a:r>
              <a:rPr lang="en-US" dirty="0" smtClean="0"/>
              <a:t>The </a:t>
            </a:r>
            <a:r>
              <a:rPr lang="en-US" dirty="0"/>
              <a:t>second rule sets the attributes for the emphasis and strong elements as I discussed </a:t>
            </a:r>
            <a:r>
              <a:rPr lang="en-US" dirty="0" smtClean="0"/>
              <a:t>earlier.</a:t>
            </a:r>
          </a:p>
          <a:p>
            <a:pPr lvl="2"/>
            <a:r>
              <a:rPr lang="en-US" dirty="0" smtClean="0"/>
              <a:t>Again</a:t>
            </a:r>
            <a:r>
              <a:rPr lang="en-US" dirty="0"/>
              <a:t>, these are the </a:t>
            </a:r>
            <a:r>
              <a:rPr lang="en-US" dirty="0">
                <a:solidFill>
                  <a:srgbClr val="FF0000"/>
                </a:solidFill>
              </a:rPr>
              <a:t>default </a:t>
            </a:r>
            <a:r>
              <a:rPr lang="en-US" dirty="0" smtClean="0">
                <a:solidFill>
                  <a:srgbClr val="FF0000"/>
                </a:solidFill>
              </a:rPr>
              <a:t>styles</a:t>
            </a:r>
            <a:r>
              <a:rPr lang="en-US" dirty="0" smtClean="0"/>
              <a:t>.</a:t>
            </a:r>
          </a:p>
          <a:p>
            <a:pPr lvl="2"/>
            <a:r>
              <a:rPr lang="en-US" dirty="0" smtClean="0"/>
              <a:t>The </a:t>
            </a:r>
            <a:r>
              <a:rPr lang="en-US" dirty="0"/>
              <a:t>last rule sets the font size and color of the text using the rem and hsla units that I explained in this </a:t>
            </a:r>
            <a:r>
              <a:rPr lang="en-US" dirty="0" smtClean="0"/>
              <a:t>chapter.</a:t>
            </a:r>
          </a:p>
          <a:p>
            <a:pPr lvl="1"/>
            <a:r>
              <a:rPr lang="en-US" dirty="0" smtClean="0"/>
              <a:t>Next </a:t>
            </a:r>
            <a:r>
              <a:rPr lang="en-US" dirty="0"/>
              <a:t>we’ll create a second CSS file that will be used for </a:t>
            </a:r>
            <a:r>
              <a:rPr lang="en-US" dirty="0">
                <a:solidFill>
                  <a:srgbClr val="FF0000"/>
                </a:solidFill>
              </a:rPr>
              <a:t>print </a:t>
            </a:r>
            <a:r>
              <a:rPr lang="en-US" dirty="0" smtClean="0">
                <a:solidFill>
                  <a:srgbClr val="FF0000"/>
                </a:solidFill>
              </a:rPr>
              <a:t>mode</a:t>
            </a:r>
            <a:r>
              <a:rPr lang="en-US" dirty="0" smtClean="0"/>
              <a:t>.</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101</a:t>
            </a:fld>
            <a:endParaRPr lang="en-US" dirty="0"/>
          </a:p>
        </p:txBody>
      </p:sp>
    </p:spTree>
    <p:extLst>
      <p:ext uri="{BB962C8B-B14F-4D97-AF65-F5344CB8AC3E}">
        <p14:creationId xmlns:p14="http://schemas.microsoft.com/office/powerpoint/2010/main" val="8136193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2-1</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102</a:t>
            </a:fld>
            <a:endParaRPr lang="en-US" dirty="0"/>
          </a:p>
        </p:txBody>
      </p:sp>
      <p:pic>
        <p:nvPicPr>
          <p:cNvPr id="6" name="Picture 5"/>
          <p:cNvPicPr>
            <a:picLocks noChangeAspect="1"/>
          </p:cNvPicPr>
          <p:nvPr/>
        </p:nvPicPr>
        <p:blipFill>
          <a:blip r:embed="rId2"/>
          <a:stretch>
            <a:fillRect/>
          </a:stretch>
        </p:blipFill>
        <p:spPr>
          <a:xfrm>
            <a:off x="152400" y="1263199"/>
            <a:ext cx="5154386" cy="4498502"/>
          </a:xfrm>
          <a:prstGeom prst="rect">
            <a:avLst/>
          </a:prstGeom>
          <a:ln>
            <a:solidFill>
              <a:schemeClr val="accent1"/>
            </a:solidFill>
          </a:ln>
        </p:spPr>
      </p:pic>
    </p:spTree>
    <p:extLst>
      <p:ext uri="{BB962C8B-B14F-4D97-AF65-F5344CB8AC3E}">
        <p14:creationId xmlns:p14="http://schemas.microsoft.com/office/powerpoint/2010/main" val="119358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The </a:t>
            </a:r>
            <a:r>
              <a:rPr lang="en-US" dirty="0"/>
              <a:t>file, shown in </a:t>
            </a:r>
            <a:r>
              <a:rPr lang="en-US" dirty="0">
                <a:solidFill>
                  <a:srgbClr val="FF0000"/>
                </a:solidFill>
              </a:rPr>
              <a:t>Listing 2-2</a:t>
            </a:r>
            <a:r>
              <a:rPr lang="en-US" dirty="0"/>
              <a:t> is named </a:t>
            </a:r>
            <a:r>
              <a:rPr lang="en-US" dirty="0">
                <a:solidFill>
                  <a:srgbClr val="FF0000"/>
                </a:solidFill>
              </a:rPr>
              <a:t>Print.css</a:t>
            </a:r>
            <a:r>
              <a:rPr lang="en-US" dirty="0" smtClean="0"/>
              <a:t>.</a:t>
            </a:r>
          </a:p>
          <a:p>
            <a:pPr lvl="1"/>
            <a:r>
              <a:rPr lang="en-US" dirty="0"/>
              <a:t>This has two </a:t>
            </a:r>
            <a:r>
              <a:rPr lang="en-US" dirty="0" smtClean="0"/>
              <a:t>rules:</a:t>
            </a:r>
          </a:p>
          <a:p>
            <a:pPr lvl="2"/>
            <a:r>
              <a:rPr lang="en-US" dirty="0" smtClean="0"/>
              <a:t>the </a:t>
            </a:r>
            <a:r>
              <a:rPr lang="en-US" dirty="0"/>
              <a:t>first sets the color to black </a:t>
            </a:r>
            <a:r>
              <a:rPr lang="en-US" dirty="0" smtClean="0"/>
              <a:t>and</a:t>
            </a:r>
          </a:p>
          <a:p>
            <a:pPr lvl="2"/>
            <a:r>
              <a:rPr lang="en-US" dirty="0" smtClean="0"/>
              <a:t>the </a:t>
            </a:r>
            <a:r>
              <a:rPr lang="en-US" dirty="0"/>
              <a:t>second adds a border around the entire </a:t>
            </a:r>
            <a:r>
              <a:rPr lang="en-US" dirty="0" smtClean="0"/>
              <a:t>document</a:t>
            </a:r>
          </a:p>
          <a:p>
            <a:pPr lvl="1"/>
            <a:r>
              <a:rPr lang="en-US" dirty="0" smtClean="0"/>
              <a:t>Finally</a:t>
            </a:r>
            <a:r>
              <a:rPr lang="en-US" dirty="0"/>
              <a:t>, modify the </a:t>
            </a:r>
            <a:r>
              <a:rPr lang="en-US" dirty="0">
                <a:solidFill>
                  <a:srgbClr val="FF0000"/>
                </a:solidFill>
              </a:rPr>
              <a:t>MainPage.html</a:t>
            </a:r>
            <a:r>
              <a:rPr lang="en-US" dirty="0"/>
              <a:t> file and replace the two style elements with the following link </a:t>
            </a:r>
            <a:r>
              <a:rPr lang="en-US" dirty="0" smtClean="0"/>
              <a:t>elements.</a:t>
            </a:r>
          </a:p>
          <a:p>
            <a:pPr lvl="1"/>
            <a:r>
              <a:rPr lang="en-US" dirty="0" smtClean="0"/>
              <a:t>This </a:t>
            </a:r>
            <a:r>
              <a:rPr lang="en-US" dirty="0"/>
              <a:t>will reference the new CSS files instead of specifying the style rules in the HTML document.</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The Initial.css was referenced </a:t>
            </a:r>
            <a:r>
              <a:rPr lang="en-US" dirty="0">
                <a:solidFill>
                  <a:srgbClr val="FF0000"/>
                </a:solidFill>
              </a:rPr>
              <a:t>without</a:t>
            </a:r>
            <a:r>
              <a:rPr lang="en-US" dirty="0"/>
              <a:t> any </a:t>
            </a:r>
            <a:r>
              <a:rPr lang="en-US" dirty="0">
                <a:solidFill>
                  <a:srgbClr val="FF0000"/>
                </a:solidFill>
              </a:rPr>
              <a:t>media attribute</a:t>
            </a:r>
            <a:r>
              <a:rPr lang="en-US" dirty="0"/>
              <a:t> so it will apply to </a:t>
            </a:r>
            <a:r>
              <a:rPr lang="en-US" dirty="0" smtClean="0"/>
              <a:t>both</a:t>
            </a:r>
          </a:p>
          <a:p>
            <a:pPr lvl="2"/>
            <a:r>
              <a:rPr lang="en-US" dirty="0" smtClean="0"/>
              <a:t>screen and</a:t>
            </a:r>
          </a:p>
          <a:p>
            <a:pPr lvl="2"/>
            <a:r>
              <a:rPr lang="en-US" dirty="0" smtClean="0"/>
              <a:t>print modes</a:t>
            </a:r>
          </a:p>
          <a:p>
            <a:pPr lvl="1"/>
            <a:r>
              <a:rPr lang="en-US" dirty="0" smtClean="0"/>
              <a:t>The </a:t>
            </a:r>
            <a:r>
              <a:rPr lang="en-US" dirty="0"/>
              <a:t>Print.css file will only be used in print </a:t>
            </a:r>
            <a:r>
              <a:rPr lang="en-US" dirty="0" smtClean="0"/>
              <a:t>mode.</a:t>
            </a:r>
          </a:p>
          <a:p>
            <a:pPr lvl="1"/>
            <a:r>
              <a:rPr lang="en-US" dirty="0" smtClean="0"/>
              <a:t>Notice </a:t>
            </a:r>
            <a:r>
              <a:rPr lang="en-US" dirty="0"/>
              <a:t>that both files use a </a:t>
            </a:r>
            <a:r>
              <a:rPr lang="en-US" dirty="0">
                <a:solidFill>
                  <a:srgbClr val="FF0000"/>
                </a:solidFill>
              </a:rPr>
              <a:t>body&gt;h1 selector</a:t>
            </a:r>
            <a:r>
              <a:rPr lang="en-US" dirty="0"/>
              <a:t>, which have an equal specificity since they are </a:t>
            </a:r>
            <a:r>
              <a:rPr lang="en-US" dirty="0" smtClean="0"/>
              <a:t>identical.</a:t>
            </a:r>
          </a:p>
          <a:p>
            <a:pPr lvl="1"/>
            <a:r>
              <a:rPr lang="en-US" dirty="0" smtClean="0"/>
              <a:t>This </a:t>
            </a:r>
            <a:r>
              <a:rPr lang="en-US" dirty="0"/>
              <a:t>relies on the behavior that rules that are defined later override previous rules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103</a:t>
            </a:fld>
            <a:endParaRPr lang="en-US" dirty="0"/>
          </a:p>
        </p:txBody>
      </p:sp>
      <p:sp>
        <p:nvSpPr>
          <p:cNvPr id="2" name="Title 1"/>
          <p:cNvSpPr>
            <a:spLocks noGrp="1"/>
          </p:cNvSpPr>
          <p:nvPr>
            <p:ph type="title"/>
          </p:nvPr>
        </p:nvSpPr>
        <p:spPr/>
        <p:txBody>
          <a:bodyPr/>
          <a:lstStyle/>
          <a:p>
            <a:r>
              <a:rPr lang="en-US" dirty="0" smtClean="0"/>
              <a:t>Other Files</a:t>
            </a:r>
            <a:endParaRPr lang="en-US" dirty="0"/>
          </a:p>
        </p:txBody>
      </p:sp>
      <p:pic>
        <p:nvPicPr>
          <p:cNvPr id="3" name="Picture 2"/>
          <p:cNvPicPr>
            <a:picLocks noChangeAspect="1"/>
          </p:cNvPicPr>
          <p:nvPr/>
        </p:nvPicPr>
        <p:blipFill>
          <a:blip r:embed="rId2"/>
          <a:stretch>
            <a:fillRect/>
          </a:stretch>
        </p:blipFill>
        <p:spPr>
          <a:xfrm>
            <a:off x="656204" y="3465880"/>
            <a:ext cx="6860041" cy="616943"/>
          </a:xfrm>
          <a:prstGeom prst="rect">
            <a:avLst/>
          </a:prstGeom>
          <a:ln>
            <a:solidFill>
              <a:schemeClr val="accent1"/>
            </a:solidFill>
          </a:ln>
        </p:spPr>
      </p:pic>
    </p:spTree>
    <p:extLst>
      <p:ext uri="{BB962C8B-B14F-4D97-AF65-F5344CB8AC3E}">
        <p14:creationId xmlns:p14="http://schemas.microsoft.com/office/powerpoint/2010/main" val="17712793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lvl="1"/>
            <a:r>
              <a:rPr lang="en-US" dirty="0" smtClean="0"/>
              <a:t>The </a:t>
            </a:r>
            <a:r>
              <a:rPr lang="en-US" dirty="0"/>
              <a:t>Initial.css file includes a font-size declaration and the Print.css file does not, so the </a:t>
            </a:r>
            <a:r>
              <a:rPr lang="en-US" dirty="0">
                <a:solidFill>
                  <a:srgbClr val="FF0000"/>
                </a:solidFill>
              </a:rPr>
              <a:t>font-size</a:t>
            </a:r>
            <a:r>
              <a:rPr lang="en-US" dirty="0"/>
              <a:t> will </a:t>
            </a:r>
            <a:r>
              <a:rPr lang="en-US" dirty="0">
                <a:solidFill>
                  <a:srgbClr val="FF0000"/>
                </a:solidFill>
              </a:rPr>
              <a:t>apply</a:t>
            </a:r>
            <a:r>
              <a:rPr lang="en-US" dirty="0"/>
              <a:t> to </a:t>
            </a:r>
            <a:r>
              <a:rPr lang="en-US" dirty="0" smtClean="0"/>
              <a:t>both</a:t>
            </a:r>
          </a:p>
          <a:p>
            <a:pPr lvl="2"/>
            <a:r>
              <a:rPr lang="en-US" dirty="0" smtClean="0"/>
              <a:t>screen and</a:t>
            </a:r>
          </a:p>
          <a:p>
            <a:pPr lvl="2"/>
            <a:r>
              <a:rPr lang="en-US" dirty="0" smtClean="0"/>
              <a:t>print modes</a:t>
            </a:r>
          </a:p>
          <a:p>
            <a:pPr lvl="1"/>
            <a:r>
              <a:rPr lang="en-US" dirty="0" smtClean="0"/>
              <a:t>Only </a:t>
            </a:r>
            <a:r>
              <a:rPr lang="en-US" dirty="0"/>
              <a:t>the </a:t>
            </a:r>
            <a:r>
              <a:rPr lang="en-US" dirty="0">
                <a:solidFill>
                  <a:srgbClr val="FF0000"/>
                </a:solidFill>
              </a:rPr>
              <a:t>color attribute</a:t>
            </a:r>
            <a:r>
              <a:rPr lang="en-US" dirty="0"/>
              <a:t> is </a:t>
            </a:r>
            <a:r>
              <a:rPr lang="en-US" dirty="0">
                <a:solidFill>
                  <a:srgbClr val="FF0000"/>
                </a:solidFill>
              </a:rPr>
              <a:t>overridden</a:t>
            </a:r>
            <a:r>
              <a:rPr lang="en-US" dirty="0"/>
              <a:t> in print </a:t>
            </a:r>
            <a:r>
              <a:rPr lang="en-US" dirty="0" smtClean="0"/>
              <a:t>mode.</a:t>
            </a:r>
          </a:p>
          <a:p>
            <a:pPr lvl="1"/>
            <a:r>
              <a:rPr lang="en-US" dirty="0" smtClean="0"/>
              <a:t>Now </a:t>
            </a:r>
            <a:r>
              <a:rPr lang="en-US" dirty="0"/>
              <a:t>display the web page and you should see the “Hello World!” text in a blue-green </a:t>
            </a:r>
            <a:r>
              <a:rPr lang="en-US" dirty="0" smtClean="0"/>
              <a:t>font.</a:t>
            </a:r>
          </a:p>
          <a:p>
            <a:pPr lvl="1"/>
            <a:r>
              <a:rPr lang="en-US" dirty="0" smtClean="0"/>
              <a:t>Then </a:t>
            </a:r>
            <a:r>
              <a:rPr lang="en-US" dirty="0"/>
              <a:t>print the document from the </a:t>
            </a:r>
            <a:r>
              <a:rPr lang="en-US" dirty="0" smtClean="0"/>
              <a:t>browser.</a:t>
            </a:r>
          </a:p>
          <a:p>
            <a:pPr lvl="1"/>
            <a:r>
              <a:rPr lang="en-US" dirty="0" smtClean="0"/>
              <a:t>The </a:t>
            </a:r>
            <a:r>
              <a:rPr lang="en-US" dirty="0"/>
              <a:t>output should look similar to </a:t>
            </a:r>
            <a:r>
              <a:rPr lang="en-US" dirty="0">
                <a:solidFill>
                  <a:srgbClr val="FF0000"/>
                </a:solidFill>
              </a:rPr>
              <a:t>Figure 2-3</a:t>
            </a:r>
            <a:r>
              <a:rPr lang="en-US" dirty="0"/>
              <a:t> depending on the browser you’re using.</a:t>
            </a:r>
          </a:p>
          <a:p>
            <a:pPr lvl="1"/>
            <a:r>
              <a:rPr lang="en-US" dirty="0"/>
              <a:t>Notice the title (specified in the title element) is shown at the top of the page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104</a:t>
            </a:fld>
            <a:endParaRPr lang="en-US" dirty="0"/>
          </a:p>
        </p:txBody>
      </p:sp>
      <p:sp>
        <p:nvSpPr>
          <p:cNvPr id="2" name="Title 1"/>
          <p:cNvSpPr>
            <a:spLocks noGrp="1"/>
          </p:cNvSpPr>
          <p:nvPr>
            <p:ph type="title"/>
          </p:nvPr>
        </p:nvSpPr>
        <p:spPr/>
        <p:txBody>
          <a:bodyPr/>
          <a:lstStyle/>
          <a:p>
            <a:r>
              <a:rPr lang="en-US" dirty="0" smtClean="0"/>
              <a:t>Other Files										   </a:t>
            </a:r>
            <a:r>
              <a:rPr lang="en-US" dirty="0" smtClean="0">
                <a:solidFill>
                  <a:srgbClr val="C00000"/>
                </a:solidFill>
              </a:rPr>
              <a:t>|</a:t>
            </a:r>
            <a:endParaRPr lang="en-US" dirty="0">
              <a:solidFill>
                <a:srgbClr val="C00000"/>
              </a:solidFill>
            </a:endParaRPr>
          </a:p>
        </p:txBody>
      </p:sp>
    </p:spTree>
    <p:extLst>
      <p:ext uri="{BB962C8B-B14F-4D97-AF65-F5344CB8AC3E}">
        <p14:creationId xmlns:p14="http://schemas.microsoft.com/office/powerpoint/2010/main" val="796395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2-2 || Figure 2-3 </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105</a:t>
            </a:fld>
            <a:endParaRPr lang="en-US" dirty="0"/>
          </a:p>
        </p:txBody>
      </p:sp>
      <p:pic>
        <p:nvPicPr>
          <p:cNvPr id="8" name="Picture 7"/>
          <p:cNvPicPr>
            <a:picLocks noChangeAspect="1"/>
          </p:cNvPicPr>
          <p:nvPr/>
        </p:nvPicPr>
        <p:blipFill>
          <a:blip r:embed="rId2"/>
          <a:stretch>
            <a:fillRect/>
          </a:stretch>
        </p:blipFill>
        <p:spPr>
          <a:xfrm>
            <a:off x="152400" y="1271588"/>
            <a:ext cx="2630850" cy="2737301"/>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3238149" y="1271588"/>
            <a:ext cx="7058489" cy="1974951"/>
          </a:xfrm>
          <a:prstGeom prst="rect">
            <a:avLst/>
          </a:prstGeom>
          <a:ln>
            <a:solidFill>
              <a:schemeClr val="accent1"/>
            </a:solidFill>
          </a:ln>
        </p:spPr>
      </p:pic>
    </p:spTree>
    <p:extLst>
      <p:ext uri="{BB962C8B-B14F-4D97-AF65-F5344CB8AC3E}">
        <p14:creationId xmlns:p14="http://schemas.microsoft.com/office/powerpoint/2010/main" val="13313085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Note</a:t>
            </a:r>
          </a:p>
        </p:txBody>
      </p:sp>
      <p:sp>
        <p:nvSpPr>
          <p:cNvPr id="3" name="Content Placeholder 2"/>
          <p:cNvSpPr>
            <a:spLocks noGrp="1"/>
          </p:cNvSpPr>
          <p:nvPr>
            <p:ph idx="1"/>
          </p:nvPr>
        </p:nvSpPr>
        <p:spPr/>
        <p:txBody>
          <a:bodyPr/>
          <a:lstStyle/>
          <a:p>
            <a:r>
              <a:rPr lang="en-US" dirty="0" smtClean="0"/>
              <a:t>Each </a:t>
            </a:r>
            <a:r>
              <a:rPr lang="en-US" dirty="0"/>
              <a:t>browser handles print mode </a:t>
            </a:r>
            <a:r>
              <a:rPr lang="en-US" dirty="0" smtClean="0"/>
              <a:t>differently.</a:t>
            </a:r>
          </a:p>
          <a:p>
            <a:pPr lvl="1"/>
            <a:r>
              <a:rPr lang="en-US" dirty="0" smtClean="0"/>
              <a:t>Some </a:t>
            </a:r>
            <a:r>
              <a:rPr lang="en-US" dirty="0"/>
              <a:t>left-justify the title, some put the URL at the top of the page, some include the page number, and some show the print date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106</a:t>
            </a:fld>
            <a:endParaRPr lang="en-US" dirty="0"/>
          </a:p>
        </p:txBody>
      </p:sp>
    </p:spTree>
    <p:extLst>
      <p:ext uri="{BB962C8B-B14F-4D97-AF65-F5344CB8AC3E}">
        <p14:creationId xmlns:p14="http://schemas.microsoft.com/office/powerpoint/2010/main" val="19629733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JavaScript Essentials</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107</a:t>
            </a:fld>
            <a:endParaRPr lang="en-US" dirty="0"/>
          </a:p>
        </p:txBody>
      </p:sp>
      <p:sp>
        <p:nvSpPr>
          <p:cNvPr id="6" name="Text Placeholder 5"/>
          <p:cNvSpPr>
            <a:spLocks noGrp="1"/>
          </p:cNvSpPr>
          <p:nvPr>
            <p:ph type="body" sz="quarter" idx="16"/>
          </p:nvPr>
        </p:nvSpPr>
        <p:spPr/>
        <p:txBody>
          <a:bodyPr/>
          <a:lstStyle/>
          <a:p>
            <a:r>
              <a:rPr lang="en-US" dirty="0" smtClean="0"/>
              <a:t>3</a:t>
            </a:r>
            <a:endParaRPr lang="en-US" dirty="0"/>
          </a:p>
        </p:txBody>
      </p:sp>
      <p:pic>
        <p:nvPicPr>
          <p:cNvPr id="4" name="Picture 3"/>
          <p:cNvPicPr>
            <a:picLocks noChangeAspect="1"/>
          </p:cNvPicPr>
          <p:nvPr/>
        </p:nvPicPr>
        <p:blipFill>
          <a:blip r:embed="rId2"/>
          <a:stretch>
            <a:fillRect/>
          </a:stretch>
        </p:blipFill>
        <p:spPr>
          <a:xfrm>
            <a:off x="9458325" y="4755146"/>
            <a:ext cx="2400300" cy="1752600"/>
          </a:xfrm>
          <a:prstGeom prst="rect">
            <a:avLst/>
          </a:prstGeom>
          <a:ln>
            <a:solidFill>
              <a:schemeClr val="accent1"/>
            </a:solidFill>
          </a:ln>
        </p:spPr>
      </p:pic>
    </p:spTree>
    <p:extLst>
      <p:ext uri="{BB962C8B-B14F-4D97-AF65-F5344CB8AC3E}">
        <p14:creationId xmlns:p14="http://schemas.microsoft.com/office/powerpoint/2010/main" val="3716618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In this chapter I’ll explain the third leg of HTML5 development: </a:t>
            </a:r>
            <a:r>
              <a:rPr lang="en-US" dirty="0" smtClean="0">
                <a:solidFill>
                  <a:srgbClr val="FF0000"/>
                </a:solidFill>
              </a:rPr>
              <a:t>JavaScript</a:t>
            </a:r>
            <a:r>
              <a:rPr lang="en-US" dirty="0" smtClean="0"/>
              <a:t>.</a:t>
            </a:r>
          </a:p>
          <a:p>
            <a:pPr lvl="1"/>
            <a:r>
              <a:rPr lang="en-US" dirty="0" smtClean="0"/>
              <a:t>In </a:t>
            </a:r>
            <a:r>
              <a:rPr lang="en-US" dirty="0"/>
              <a:t>Chapters 16–20 I will demonstrate the many things that you can do with JavaScript within your HTML5 web </a:t>
            </a:r>
            <a:r>
              <a:rPr lang="en-US" dirty="0" smtClean="0"/>
              <a:t>pages.</a:t>
            </a:r>
          </a:p>
          <a:p>
            <a:pPr lvl="1"/>
            <a:r>
              <a:rPr lang="en-US" dirty="0" smtClean="0"/>
              <a:t>But </a:t>
            </a:r>
            <a:r>
              <a:rPr lang="en-US" dirty="0"/>
              <a:t>in this chapter I must first explain the language itself</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108</a:t>
            </a:fld>
            <a:endParaRPr lang="en-US" dirty="0"/>
          </a:p>
        </p:txBody>
      </p:sp>
    </p:spTree>
    <p:extLst>
      <p:ext uri="{BB962C8B-B14F-4D97-AF65-F5344CB8AC3E}">
        <p14:creationId xmlns:p14="http://schemas.microsoft.com/office/powerpoint/2010/main" val="2717117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Introducing JavaScript</a:t>
            </a:r>
          </a:p>
        </p:txBody>
      </p:sp>
      <p:sp>
        <p:nvSpPr>
          <p:cNvPr id="3" name="Content Placeholder 2"/>
          <p:cNvSpPr>
            <a:spLocks noGrp="1"/>
          </p:cNvSpPr>
          <p:nvPr>
            <p:ph idx="1"/>
          </p:nvPr>
        </p:nvSpPr>
        <p:spPr/>
        <p:txBody>
          <a:bodyPr/>
          <a:lstStyle/>
          <a:p>
            <a:r>
              <a:rPr lang="en-US" dirty="0" smtClean="0"/>
              <a:t>There’s </a:t>
            </a:r>
            <a:r>
              <a:rPr lang="en-US" dirty="0"/>
              <a:t>a lot of content here as the JavaScript language is quite </a:t>
            </a:r>
            <a:r>
              <a:rPr lang="en-US" dirty="0" smtClean="0"/>
              <a:t>powerful.</a:t>
            </a:r>
          </a:p>
          <a:p>
            <a:pPr lvl="1"/>
            <a:r>
              <a:rPr lang="en-US" dirty="0" smtClean="0"/>
              <a:t>It </a:t>
            </a:r>
            <a:r>
              <a:rPr lang="en-US" dirty="0"/>
              <a:t>may seem a bit awkward at first, especially to someone whose background is in compiled languages such as C++ or C</a:t>
            </a:r>
            <a:r>
              <a:rPr lang="en-US" dirty="0" smtClean="0"/>
              <a:t>#.</a:t>
            </a:r>
          </a:p>
          <a:p>
            <a:pPr lvl="1"/>
            <a:r>
              <a:rPr lang="en-US" dirty="0" smtClean="0"/>
              <a:t>But </a:t>
            </a:r>
            <a:r>
              <a:rPr lang="en-US" dirty="0"/>
              <a:t>it’s not hard to learn; I will explain these fundamental concepts here and then you’ll apply this in the later chapters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109</a:t>
            </a:fld>
            <a:endParaRPr lang="en-US" dirty="0"/>
          </a:p>
        </p:txBody>
      </p:sp>
    </p:spTree>
    <p:extLst>
      <p:ext uri="{BB962C8B-B14F-4D97-AF65-F5344CB8AC3E}">
        <p14:creationId xmlns:p14="http://schemas.microsoft.com/office/powerpoint/2010/main" val="3871981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Attributes</a:t>
            </a:r>
          </a:p>
        </p:txBody>
      </p:sp>
      <p:sp>
        <p:nvSpPr>
          <p:cNvPr id="3" name="Content Placeholder 2"/>
          <p:cNvSpPr>
            <a:spLocks noGrp="1"/>
          </p:cNvSpPr>
          <p:nvPr>
            <p:ph idx="1"/>
          </p:nvPr>
        </p:nvSpPr>
        <p:spPr/>
        <p:txBody>
          <a:bodyPr/>
          <a:lstStyle/>
          <a:p>
            <a:r>
              <a:rPr lang="en-US" dirty="0" smtClean="0"/>
              <a:t>An </a:t>
            </a:r>
            <a:r>
              <a:rPr lang="en-US" dirty="0">
                <a:solidFill>
                  <a:srgbClr val="FF0000"/>
                </a:solidFill>
              </a:rPr>
              <a:t>opening tag</a:t>
            </a:r>
            <a:r>
              <a:rPr lang="en-US" dirty="0"/>
              <a:t> can include one or more </a:t>
            </a:r>
            <a:r>
              <a:rPr lang="en-US" dirty="0">
                <a:solidFill>
                  <a:srgbClr val="FF0000"/>
                </a:solidFill>
              </a:rPr>
              <a:t>attributes</a:t>
            </a:r>
            <a:r>
              <a:rPr lang="en-US" dirty="0"/>
              <a:t> and there are two examples of this in the sample document. </a:t>
            </a:r>
            <a:endParaRPr lang="en-US" dirty="0" smtClean="0"/>
          </a:p>
          <a:p>
            <a:pPr lvl="1"/>
            <a:r>
              <a:rPr lang="en-US" dirty="0" smtClean="0"/>
              <a:t>Later </a:t>
            </a:r>
            <a:r>
              <a:rPr lang="en-US" dirty="0"/>
              <a:t>in this chapter I will explain the different attributes that can be </a:t>
            </a:r>
            <a:r>
              <a:rPr lang="en-US" dirty="0" smtClean="0"/>
              <a:t>used.</a:t>
            </a:r>
          </a:p>
          <a:p>
            <a:pPr lvl="1"/>
            <a:r>
              <a:rPr lang="en-US" dirty="0" smtClean="0">
                <a:solidFill>
                  <a:srgbClr val="FF0000"/>
                </a:solidFill>
              </a:rPr>
              <a:t>Attributes</a:t>
            </a:r>
            <a:r>
              <a:rPr lang="en-US" dirty="0" smtClean="0"/>
              <a:t> </a:t>
            </a:r>
            <a:r>
              <a:rPr lang="en-US" dirty="0"/>
              <a:t>are used to </a:t>
            </a:r>
            <a:r>
              <a:rPr lang="en-US" dirty="0">
                <a:solidFill>
                  <a:srgbClr val="0070C0"/>
                </a:solidFill>
              </a:rPr>
              <a:t>provide</a:t>
            </a:r>
            <a:r>
              <a:rPr lang="en-US" dirty="0"/>
              <a:t> </a:t>
            </a:r>
            <a:r>
              <a:rPr lang="en-US" dirty="0">
                <a:solidFill>
                  <a:srgbClr val="FF0000"/>
                </a:solidFill>
              </a:rPr>
              <a:t>details</a:t>
            </a:r>
            <a:r>
              <a:rPr lang="en-US" dirty="0"/>
              <a:t> </a:t>
            </a:r>
            <a:r>
              <a:rPr lang="en-US" dirty="0">
                <a:solidFill>
                  <a:srgbClr val="0070C0"/>
                </a:solidFill>
              </a:rPr>
              <a:t>about</a:t>
            </a:r>
            <a:r>
              <a:rPr lang="en-US" dirty="0"/>
              <a:t> an </a:t>
            </a:r>
            <a:r>
              <a:rPr lang="en-US" dirty="0" smtClean="0">
                <a:solidFill>
                  <a:srgbClr val="FF0000"/>
                </a:solidFill>
              </a:rPr>
              <a:t>element</a:t>
            </a:r>
            <a:r>
              <a:rPr lang="en-US" dirty="0" smtClean="0"/>
              <a:t>.</a:t>
            </a:r>
          </a:p>
          <a:p>
            <a:pPr lvl="1"/>
            <a:r>
              <a:rPr lang="en-US" dirty="0" smtClean="0"/>
              <a:t>The </a:t>
            </a:r>
            <a:r>
              <a:rPr lang="en-US" dirty="0"/>
              <a:t>html element, for example, contains </a:t>
            </a:r>
            <a:r>
              <a:rPr lang="en-US" dirty="0">
                <a:solidFill>
                  <a:srgbClr val="0070C0"/>
                </a:solidFill>
              </a:rPr>
              <a:t>lang="en"</a:t>
            </a:r>
            <a:r>
              <a:rPr lang="en-US" dirty="0"/>
              <a:t>, which informs the browser that the content is written in </a:t>
            </a:r>
            <a:r>
              <a:rPr lang="en-US" dirty="0" smtClean="0"/>
              <a:t>English.</a:t>
            </a:r>
          </a:p>
          <a:p>
            <a:pPr lvl="1"/>
            <a:r>
              <a:rPr lang="en-US" dirty="0" smtClean="0"/>
              <a:t>The </a:t>
            </a:r>
            <a:r>
              <a:rPr lang="en-US" dirty="0"/>
              <a:t>browser may use this to offer to translate the content if English is not the current </a:t>
            </a:r>
            <a:r>
              <a:rPr lang="en-US" dirty="0" smtClean="0"/>
              <a:t>language.</a:t>
            </a:r>
          </a:p>
          <a:p>
            <a:pPr lvl="1"/>
            <a:r>
              <a:rPr lang="en-US" dirty="0" smtClean="0"/>
              <a:t>There </a:t>
            </a:r>
            <a:r>
              <a:rPr lang="en-US" dirty="0"/>
              <a:t>is a </a:t>
            </a:r>
            <a:r>
              <a:rPr lang="en-US" dirty="0">
                <a:solidFill>
                  <a:srgbClr val="FF0000"/>
                </a:solidFill>
              </a:rPr>
              <a:t>set of attributes</a:t>
            </a:r>
            <a:r>
              <a:rPr lang="en-US" dirty="0"/>
              <a:t> called </a:t>
            </a:r>
            <a:r>
              <a:rPr lang="en-US" dirty="0">
                <a:solidFill>
                  <a:srgbClr val="FF0000"/>
                </a:solidFill>
              </a:rPr>
              <a:t>global attributes</a:t>
            </a:r>
            <a:r>
              <a:rPr lang="en-US" dirty="0"/>
              <a:t> that can </a:t>
            </a:r>
            <a:r>
              <a:rPr lang="en-US" dirty="0" smtClean="0"/>
              <a:t>be</a:t>
            </a:r>
          </a:p>
          <a:p>
            <a:pPr lvl="2"/>
            <a:r>
              <a:rPr lang="en-US" dirty="0" smtClean="0"/>
              <a:t>used </a:t>
            </a:r>
            <a:r>
              <a:rPr lang="en-US" dirty="0"/>
              <a:t>on </a:t>
            </a:r>
            <a:r>
              <a:rPr lang="en-US" dirty="0">
                <a:solidFill>
                  <a:srgbClr val="FF0000"/>
                </a:solidFill>
              </a:rPr>
              <a:t>any HTML </a:t>
            </a:r>
            <a:r>
              <a:rPr lang="en-US" dirty="0" smtClean="0">
                <a:solidFill>
                  <a:srgbClr val="FF0000"/>
                </a:solidFill>
              </a:rPr>
              <a:t>element</a:t>
            </a:r>
            <a:r>
              <a:rPr lang="en-US" dirty="0" smtClean="0"/>
              <a:t>.</a:t>
            </a:r>
          </a:p>
          <a:p>
            <a:pPr lvl="1"/>
            <a:r>
              <a:rPr lang="en-US" dirty="0" smtClean="0"/>
              <a:t>A </a:t>
            </a:r>
            <a:r>
              <a:rPr lang="en-US" dirty="0"/>
              <a:t>complete list of these is provided with other reference material in </a:t>
            </a:r>
            <a:r>
              <a:rPr lang="en-US" dirty="0">
                <a:solidFill>
                  <a:srgbClr val="FF0000"/>
                </a:solidFill>
              </a:rPr>
              <a:t>Appendix </a:t>
            </a:r>
            <a:r>
              <a:rPr lang="en-US" dirty="0" smtClean="0">
                <a:solidFill>
                  <a:srgbClr val="FF0000"/>
                </a:solidFill>
              </a:rPr>
              <a:t>C</a:t>
            </a:r>
            <a:r>
              <a:rPr lang="en-US" dirty="0" smtClean="0"/>
              <a:t>.</a:t>
            </a:r>
          </a:p>
          <a:p>
            <a:pPr lvl="1"/>
            <a:r>
              <a:rPr lang="en-US" dirty="0" smtClean="0"/>
              <a:t>The </a:t>
            </a:r>
            <a:r>
              <a:rPr lang="en-US" dirty="0"/>
              <a:t>most </a:t>
            </a:r>
            <a:r>
              <a:rPr lang="en-US" dirty="0" smtClean="0">
                <a:solidFill>
                  <a:srgbClr val="FF0000"/>
                </a:solidFill>
              </a:rPr>
              <a:t> </a:t>
            </a:r>
            <a:r>
              <a:rPr lang="en-US" dirty="0" smtClean="0"/>
              <a:t> </a:t>
            </a:r>
            <a:r>
              <a:rPr lang="en-US" dirty="0"/>
              <a:t>that you’ll use </a:t>
            </a:r>
            <a:r>
              <a:rPr lang="en-US" dirty="0" smtClean="0"/>
              <a:t>are</a:t>
            </a:r>
          </a:p>
          <a:p>
            <a:pPr lvl="2"/>
            <a:r>
              <a:rPr lang="en-US" dirty="0" smtClean="0"/>
              <a:t>id</a:t>
            </a:r>
          </a:p>
          <a:p>
            <a:pPr lvl="2"/>
            <a:r>
              <a:rPr lang="en-US" dirty="0" smtClean="0"/>
              <a:t>class</a:t>
            </a:r>
          </a:p>
          <a:p>
            <a:pPr lvl="1"/>
            <a:r>
              <a:rPr lang="en-US" dirty="0" smtClean="0"/>
              <a:t>The </a:t>
            </a:r>
            <a:r>
              <a:rPr lang="en-US" dirty="0">
                <a:solidFill>
                  <a:srgbClr val="FF0000"/>
                </a:solidFill>
              </a:rPr>
              <a:t>id</a:t>
            </a:r>
            <a:r>
              <a:rPr lang="en-US" dirty="0"/>
              <a:t> attribute defines a </a:t>
            </a:r>
            <a:r>
              <a:rPr lang="en-US" dirty="0">
                <a:solidFill>
                  <a:srgbClr val="FF0000"/>
                </a:solidFill>
              </a:rPr>
              <a:t>unique key</a:t>
            </a:r>
            <a:r>
              <a:rPr lang="en-US" dirty="0"/>
              <a:t> for an </a:t>
            </a:r>
            <a:r>
              <a:rPr lang="en-US" dirty="0">
                <a:solidFill>
                  <a:srgbClr val="FF0000"/>
                </a:solidFill>
              </a:rPr>
              <a:t>element</a:t>
            </a:r>
            <a:r>
              <a:rPr lang="en-US" dirty="0"/>
              <a:t>; it must be unique within the entire </a:t>
            </a:r>
            <a:r>
              <a:rPr lang="en-US" dirty="0">
                <a:solidFill>
                  <a:srgbClr val="FF0000"/>
                </a:solidFill>
              </a:rPr>
              <a:t>HTML document</a:t>
            </a:r>
            <a:r>
              <a:rPr lang="en-US" dirty="0"/>
              <a:t>. </a:t>
            </a:r>
            <a:endParaRPr lang="en-US" dirty="0" smtClean="0"/>
          </a:p>
          <a:p>
            <a:pPr lvl="2"/>
            <a:r>
              <a:rPr lang="en-US" dirty="0" smtClean="0"/>
              <a:t>This </a:t>
            </a:r>
            <a:r>
              <a:rPr lang="en-US" dirty="0"/>
              <a:t>is often used when accessing an element in </a:t>
            </a:r>
            <a:r>
              <a:rPr lang="en-US" dirty="0" smtClean="0"/>
              <a:t>JavaScript.</a:t>
            </a:r>
          </a:p>
          <a:p>
            <a:pPr lvl="1"/>
            <a:r>
              <a:rPr lang="en-US" dirty="0" smtClean="0"/>
              <a:t>The </a:t>
            </a:r>
            <a:r>
              <a:rPr lang="en-US" dirty="0">
                <a:solidFill>
                  <a:srgbClr val="FF0000"/>
                </a:solidFill>
              </a:rPr>
              <a:t>class</a:t>
            </a:r>
            <a:r>
              <a:rPr lang="en-US" dirty="0"/>
              <a:t> </a:t>
            </a:r>
            <a:r>
              <a:rPr lang="en-US" dirty="0">
                <a:solidFill>
                  <a:srgbClr val="0070C0"/>
                </a:solidFill>
              </a:rPr>
              <a:t>attribute</a:t>
            </a:r>
            <a:r>
              <a:rPr lang="en-US" dirty="0"/>
              <a:t> is sometimes called the </a:t>
            </a:r>
            <a:r>
              <a:rPr lang="en-US" dirty="0">
                <a:solidFill>
                  <a:srgbClr val="FF0000"/>
                </a:solidFill>
              </a:rPr>
              <a:t>CSS class</a:t>
            </a:r>
            <a:r>
              <a:rPr lang="en-US" dirty="0"/>
              <a:t>, because it is often used for </a:t>
            </a:r>
            <a:r>
              <a:rPr lang="en-US" dirty="0">
                <a:solidFill>
                  <a:srgbClr val="FF0000"/>
                </a:solidFill>
              </a:rPr>
              <a:t>applying styles</a:t>
            </a:r>
            <a:r>
              <a:rPr lang="en-US" dirty="0"/>
              <a:t> to an </a:t>
            </a:r>
            <a:r>
              <a:rPr lang="en-US" dirty="0">
                <a:solidFill>
                  <a:srgbClr val="FF0000"/>
                </a:solidFill>
              </a:rPr>
              <a:t>element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a:t>
            </a:fld>
            <a:endParaRPr lang="en-US" dirty="0"/>
          </a:p>
        </p:txBody>
      </p:sp>
    </p:spTree>
    <p:extLst>
      <p:ext uri="{BB962C8B-B14F-4D97-AF65-F5344CB8AC3E}">
        <p14:creationId xmlns:p14="http://schemas.microsoft.com/office/powerpoint/2010/main" val="31979431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Objects</a:t>
            </a:r>
          </a:p>
        </p:txBody>
      </p:sp>
      <p:sp>
        <p:nvSpPr>
          <p:cNvPr id="7" name="Content Placeholder 6"/>
          <p:cNvSpPr>
            <a:spLocks noGrp="1"/>
          </p:cNvSpPr>
          <p:nvPr>
            <p:ph idx="1"/>
          </p:nvPr>
        </p:nvSpPr>
        <p:spPr/>
        <p:txBody>
          <a:bodyPr/>
          <a:lstStyle/>
          <a:p>
            <a:r>
              <a:rPr lang="en-US" dirty="0" smtClean="0"/>
              <a:t>The </a:t>
            </a:r>
            <a:r>
              <a:rPr lang="en-US" dirty="0"/>
              <a:t>main building block in JavaScript is an object. An object is a collection of elements; each element can either be a property or a method. A property holds a single data value, and a method will perform some action that is defined as a function. Another way of stating this is that a property is simply a variable (note the var keyword) that is defined on an object. Likewise, a method is a function that is defined on an object. The easiest way to create an object is by specifying the members through a set of name/value pairs like this:</a:t>
            </a:r>
          </a:p>
          <a:p>
            <a:endParaRPr lang="en-US" dirty="0"/>
          </a:p>
          <a:p>
            <a:r>
              <a:rPr lang="en-US" dirty="0"/>
              <a:t>(Page 29).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110</a:t>
            </a:fld>
            <a:endParaRPr lang="en-US" dirty="0"/>
          </a:p>
        </p:txBody>
      </p:sp>
    </p:spTree>
    <p:extLst>
      <p:ext uri="{BB962C8B-B14F-4D97-AF65-F5344CB8AC3E}">
        <p14:creationId xmlns:p14="http://schemas.microsoft.com/office/powerpoint/2010/main" val="18217749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Constructors</a:t>
            </a:r>
          </a:p>
        </p:txBody>
      </p:sp>
      <p:sp>
        <p:nvSpPr>
          <p:cNvPr id="3" name="Content Placeholder 2"/>
          <p:cNvSpPr>
            <a:spLocks noGrp="1"/>
          </p:cNvSpPr>
          <p:nvPr>
            <p:ph idx="1"/>
          </p:nvPr>
        </p:nvSpPr>
        <p:spPr/>
        <p:txBody>
          <a:bodyPr/>
          <a:lstStyle/>
          <a:p>
            <a:r>
              <a:rPr lang="en-US" dirty="0" smtClean="0"/>
              <a:t>Notice </a:t>
            </a:r>
            <a:r>
              <a:rPr lang="en-US" dirty="0"/>
              <a:t>that you have to define the log() method in both objects. If you’re familiar with class-based languages such as C#, this might seem a bit odd. A class is used as a template from which to create each instance of the class. When you use a class to create an object, the definition of all of the properties and methods is copied from the class.</a:t>
            </a:r>
          </a:p>
          <a:p>
            <a:endParaRPr lang="en-US" dirty="0"/>
          </a:p>
          <a:p>
            <a:r>
              <a:rPr lang="en-US" dirty="0"/>
              <a:t>(Page 30).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111</a:t>
            </a:fld>
            <a:endParaRPr lang="en-US" dirty="0"/>
          </a:p>
        </p:txBody>
      </p:sp>
    </p:spTree>
    <p:extLst>
      <p:ext uri="{BB962C8B-B14F-4D97-AF65-F5344CB8AC3E}">
        <p14:creationId xmlns:p14="http://schemas.microsoft.com/office/powerpoint/2010/main" val="4258364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Prototypes</a:t>
            </a:r>
          </a:p>
        </p:txBody>
      </p:sp>
      <p:sp>
        <p:nvSpPr>
          <p:cNvPr id="3" name="Content Placeholder 2"/>
          <p:cNvSpPr>
            <a:spLocks noGrp="1"/>
          </p:cNvSpPr>
          <p:nvPr>
            <p:ph idx="1"/>
          </p:nvPr>
        </p:nvSpPr>
        <p:spPr/>
        <p:txBody>
          <a:bodyPr/>
          <a:lstStyle/>
          <a:p>
            <a:r>
              <a:rPr lang="en-US" dirty="0" smtClean="0"/>
              <a:t>All </a:t>
            </a:r>
            <a:r>
              <a:rPr lang="en-US" dirty="0"/>
              <a:t>objects have a </a:t>
            </a:r>
            <a:r>
              <a:rPr lang="en-US" dirty="0">
                <a:solidFill>
                  <a:srgbClr val="FF0000"/>
                </a:solidFill>
              </a:rPr>
              <a:t>prototype</a:t>
            </a:r>
            <a:r>
              <a:rPr lang="en-US" dirty="0"/>
              <a:t>. A prototype is a model or blueprint from which actual objects are instantiated. What if you needed an additional property? You can add a property to an existing object like this:</a:t>
            </a:r>
          </a:p>
          <a:p>
            <a:endParaRPr lang="en-US" dirty="0"/>
          </a:p>
          <a:p>
            <a:r>
              <a:rPr lang="en-US" dirty="0"/>
              <a:t>(Page 32).</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112</a:t>
            </a:fld>
            <a:endParaRPr lang="en-US" dirty="0"/>
          </a:p>
        </p:txBody>
      </p:sp>
    </p:spTree>
    <p:extLst>
      <p:ext uri="{BB962C8B-B14F-4D97-AF65-F5344CB8AC3E}">
        <p14:creationId xmlns:p14="http://schemas.microsoft.com/office/powerpoint/2010/main" val="4695014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Inheritance</a:t>
            </a:r>
          </a:p>
        </p:txBody>
      </p:sp>
      <p:sp>
        <p:nvSpPr>
          <p:cNvPr id="3" name="Content Placeholder 2"/>
          <p:cNvSpPr>
            <a:spLocks noGrp="1"/>
          </p:cNvSpPr>
          <p:nvPr>
            <p:ph idx="1"/>
          </p:nvPr>
        </p:nvSpPr>
        <p:spPr/>
        <p:txBody>
          <a:bodyPr/>
          <a:lstStyle/>
          <a:p>
            <a:r>
              <a:rPr lang="en-US" dirty="0" smtClean="0"/>
              <a:t>Let’s </a:t>
            </a:r>
            <a:r>
              <a:rPr lang="en-US" dirty="0"/>
              <a:t>dive in a little deeper. Consider the following JavaScript:</a:t>
            </a:r>
          </a:p>
          <a:p>
            <a:endParaRPr lang="en-US" dirty="0"/>
          </a:p>
          <a:p>
            <a:r>
              <a:rPr lang="en-US" dirty="0"/>
              <a:t>(Page 32).</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113</a:t>
            </a:fld>
            <a:endParaRPr lang="en-US" dirty="0"/>
          </a:p>
        </p:txBody>
      </p:sp>
    </p:spTree>
    <p:extLst>
      <p:ext uri="{BB962C8B-B14F-4D97-AF65-F5344CB8AC3E}">
        <p14:creationId xmlns:p14="http://schemas.microsoft.com/office/powerpoint/2010/main" val="9009211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Prototypes</a:t>
            </a:r>
          </a:p>
        </p:txBody>
      </p:sp>
      <p:sp>
        <p:nvSpPr>
          <p:cNvPr id="3" name="Content Placeholder 2"/>
          <p:cNvSpPr>
            <a:spLocks noGrp="1"/>
          </p:cNvSpPr>
          <p:nvPr>
            <p:ph idx="1"/>
          </p:nvPr>
        </p:nvSpPr>
        <p:spPr/>
        <p:txBody>
          <a:bodyPr/>
          <a:lstStyle/>
          <a:p>
            <a:r>
              <a:rPr lang="en-US" dirty="0" smtClean="0"/>
              <a:t>JavaScript </a:t>
            </a:r>
            <a:r>
              <a:rPr lang="en-US" dirty="0"/>
              <a:t>supports inheritance using an approach known as prototypal inheritance. The means that a prototype, being an object itself, will also have a prototype property. This, of course, can also have a prototype, and so on. This is referred to as the prototype chain. Notice there is another __proto__ property listed as a member of the Item prototype. This is the Object prototype that all objects are derived from. If you expand this in the console window, you’ll find numerous methods listed such as the Object() constructor that you used earlier and the toString() method. But it does not have a __proto__ property; this is the end of the prototype chain.</a:t>
            </a:r>
          </a:p>
          <a:p>
            <a:endParaRPr lang="en-US" dirty="0"/>
          </a:p>
          <a:p>
            <a:r>
              <a:rPr lang="en-US" dirty="0"/>
              <a:t>(Page 33).</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114</a:t>
            </a:fld>
            <a:endParaRPr lang="en-US" dirty="0"/>
          </a:p>
        </p:txBody>
      </p:sp>
    </p:spTree>
    <p:extLst>
      <p:ext uri="{BB962C8B-B14F-4D97-AF65-F5344CB8AC3E}">
        <p14:creationId xmlns:p14="http://schemas.microsoft.com/office/powerpoint/2010/main" val="39839394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Create</a:t>
            </a:r>
          </a:p>
        </p:txBody>
      </p:sp>
      <p:sp>
        <p:nvSpPr>
          <p:cNvPr id="3" name="Content Placeholder 2"/>
          <p:cNvSpPr>
            <a:spLocks noGrp="1"/>
          </p:cNvSpPr>
          <p:nvPr>
            <p:ph idx="1"/>
          </p:nvPr>
        </p:nvSpPr>
        <p:spPr/>
        <p:txBody>
          <a:bodyPr/>
          <a:lstStyle/>
          <a:p>
            <a:r>
              <a:rPr lang="en-US" dirty="0" smtClean="0"/>
              <a:t>There </a:t>
            </a:r>
            <a:r>
              <a:rPr lang="en-US" dirty="0"/>
              <a:t>is another technique for implementing inheritance, which is called classical inheritance. It uses the Object.create() function to set up the relationship between the parent and child objects. To use this approach, you need to define the child object’s prototype using the create() method. For example, replace the previous statement that set the </a:t>
            </a:r>
            <a:r>
              <a:rPr lang="en-US" dirty="0" err="1"/>
              <a:t>SpecialItem.prototype</a:t>
            </a:r>
            <a:r>
              <a:rPr lang="en-US" dirty="0"/>
              <a:t> with the following code:</a:t>
            </a:r>
          </a:p>
          <a:p>
            <a:endParaRPr lang="en-US" dirty="0"/>
          </a:p>
          <a:p>
            <a:r>
              <a:rPr lang="en-US" dirty="0"/>
              <a:t>(Page 35).</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115</a:t>
            </a:fld>
            <a:endParaRPr lang="en-US" dirty="0"/>
          </a:p>
        </p:txBody>
      </p:sp>
    </p:spTree>
    <p:extLst>
      <p:ext uri="{BB962C8B-B14F-4D97-AF65-F5344CB8AC3E}">
        <p14:creationId xmlns:p14="http://schemas.microsoft.com/office/powerpoint/2010/main" val="10108938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Class Keyword</a:t>
            </a:r>
          </a:p>
        </p:txBody>
      </p:sp>
      <p:sp>
        <p:nvSpPr>
          <p:cNvPr id="3" name="Content Placeholder 2"/>
          <p:cNvSpPr>
            <a:spLocks noGrp="1"/>
          </p:cNvSpPr>
          <p:nvPr>
            <p:ph idx="1"/>
          </p:nvPr>
        </p:nvSpPr>
        <p:spPr/>
        <p:txBody>
          <a:bodyPr/>
          <a:lstStyle/>
          <a:p>
            <a:r>
              <a:rPr lang="en-US" dirty="0" smtClean="0"/>
              <a:t>The </a:t>
            </a:r>
            <a:r>
              <a:rPr lang="en-US" dirty="0"/>
              <a:t>ECMAScript version 6 introduced some new keywords, which makes inheritance in JavaScript more palatable for developers who are familiar with class-based inheritance. These include class, constructor, extends, and super. The underlying implementation of this approach is identical to the previous one using the Object.create() method. It uses some new keywords and minor syntax changes but accomplishes the same thing.</a:t>
            </a:r>
          </a:p>
          <a:p>
            <a:endParaRPr lang="en-US" dirty="0"/>
          </a:p>
          <a:p>
            <a:r>
              <a:rPr lang="en-US" dirty="0"/>
              <a:t>(Page 36).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116</a:t>
            </a:fld>
            <a:endParaRPr lang="en-US" dirty="0"/>
          </a:p>
        </p:txBody>
      </p:sp>
    </p:spTree>
    <p:extLst>
      <p:ext uri="{BB962C8B-B14F-4D97-AF65-F5344CB8AC3E}">
        <p14:creationId xmlns:p14="http://schemas.microsoft.com/office/powerpoint/2010/main" val="38024014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Overriding Members</a:t>
            </a:r>
          </a:p>
        </p:txBody>
      </p:sp>
      <p:sp>
        <p:nvSpPr>
          <p:cNvPr id="3" name="Content Placeholder 2"/>
          <p:cNvSpPr>
            <a:spLocks noGrp="1"/>
          </p:cNvSpPr>
          <p:nvPr>
            <p:ph idx="1"/>
          </p:nvPr>
        </p:nvSpPr>
        <p:spPr/>
        <p:txBody>
          <a:bodyPr/>
          <a:lstStyle/>
          <a:p>
            <a:r>
              <a:rPr lang="en-US" dirty="0" smtClean="0"/>
              <a:t>Regardless </a:t>
            </a:r>
            <a:r>
              <a:rPr lang="en-US" dirty="0"/>
              <a:t>of which syntax is used to implement inheritance, the way overridden members are handled is the same. As I mentioned earlier, each object has a collection of members, which are called own properties (or members). There are no restrictions on having own members with the same names as the members in the inherited object. When accessing a property or invoking a method, JavaScript will first look for an own member with the name specified. If not found there, it will search up the prototype chain. For methods, this works much like you probably expect it to. If the method is defined in the child object, the child’s implementation will be used. If not, the parent’s method will be called. For properties, if the same name exists in both the parent and child objects, there will be two instances that can have separate values. Which one is used will depend on the scope, which I will explain later.</a:t>
            </a:r>
          </a:p>
          <a:p>
            <a:endParaRPr lang="en-US" dirty="0"/>
          </a:p>
          <a:p>
            <a:r>
              <a:rPr lang="en-US" dirty="0"/>
              <a:t>(Page 37).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117</a:t>
            </a:fld>
            <a:endParaRPr lang="en-US" dirty="0"/>
          </a:p>
        </p:txBody>
      </p:sp>
    </p:spTree>
    <p:extLst>
      <p:ext uri="{BB962C8B-B14F-4D97-AF65-F5344CB8AC3E}">
        <p14:creationId xmlns:p14="http://schemas.microsoft.com/office/powerpoint/2010/main" val="25876852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Properties</a:t>
            </a:r>
          </a:p>
        </p:txBody>
      </p:sp>
      <p:sp>
        <p:nvSpPr>
          <p:cNvPr id="3" name="Content Placeholder 2"/>
          <p:cNvSpPr>
            <a:spLocks noGrp="1"/>
          </p:cNvSpPr>
          <p:nvPr>
            <p:ph idx="1"/>
          </p:nvPr>
        </p:nvSpPr>
        <p:spPr/>
        <p:txBody>
          <a:bodyPr/>
          <a:lstStyle/>
          <a:p>
            <a:r>
              <a:rPr lang="en-US" dirty="0" smtClean="0"/>
              <a:t>I </a:t>
            </a:r>
            <a:r>
              <a:rPr lang="en-US" dirty="0"/>
              <a:t>glossed over the concept of properties rather quickly because I wanted to first focus on objects, prototypes, and inheritance. But let me back up a little and explain properties in more detail.</a:t>
            </a:r>
          </a:p>
          <a:p>
            <a:endParaRPr lang="en-US" dirty="0"/>
          </a:p>
          <a:p>
            <a:r>
              <a:rPr lang="en-US" dirty="0"/>
              <a:t>(Page 37).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118</a:t>
            </a:fld>
            <a:endParaRPr lang="en-US" dirty="0"/>
          </a:p>
        </p:txBody>
      </p:sp>
    </p:spTree>
    <p:extLst>
      <p:ext uri="{BB962C8B-B14F-4D97-AF65-F5344CB8AC3E}">
        <p14:creationId xmlns:p14="http://schemas.microsoft.com/office/powerpoint/2010/main" val="42382190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Arrays</a:t>
            </a:r>
          </a:p>
        </p:txBody>
      </p:sp>
      <p:sp>
        <p:nvSpPr>
          <p:cNvPr id="3" name="Content Placeholder 2"/>
          <p:cNvSpPr>
            <a:spLocks noGrp="1"/>
          </p:cNvSpPr>
          <p:nvPr>
            <p:ph idx="1"/>
          </p:nvPr>
        </p:nvSpPr>
        <p:spPr/>
        <p:txBody>
          <a:bodyPr/>
          <a:lstStyle/>
          <a:p>
            <a:r>
              <a:rPr lang="en-US" dirty="0" smtClean="0"/>
              <a:t>An </a:t>
            </a:r>
            <a:r>
              <a:rPr lang="en-US" dirty="0"/>
              <a:t>array in JavaScript is simply a collection of properties. The array itself has a name and can be a member of an object or a variable. The items in the array are accessed by a numerical index. An array is created using a literal notation, for example:</a:t>
            </a:r>
          </a:p>
          <a:p>
            <a:endParaRPr lang="en-US" dirty="0"/>
          </a:p>
          <a:p>
            <a:r>
              <a:rPr lang="en-US" dirty="0"/>
              <a:t>(Page 38).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119</a:t>
            </a:fld>
            <a:endParaRPr lang="en-US" dirty="0"/>
          </a:p>
        </p:txBody>
      </p:sp>
    </p:spTree>
    <p:extLst>
      <p:ext uri="{BB962C8B-B14F-4D97-AF65-F5344CB8AC3E}">
        <p14:creationId xmlns:p14="http://schemas.microsoft.com/office/powerpoint/2010/main" val="3357271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Unlike </a:t>
            </a:r>
            <a:r>
              <a:rPr lang="en-US" dirty="0"/>
              <a:t>id, the class attribute is a </a:t>
            </a:r>
            <a:r>
              <a:rPr lang="en-US" dirty="0">
                <a:solidFill>
                  <a:srgbClr val="FF0000"/>
                </a:solidFill>
              </a:rPr>
              <a:t>non-unique</a:t>
            </a:r>
            <a:r>
              <a:rPr lang="en-US" dirty="0"/>
              <a:t> </a:t>
            </a:r>
            <a:r>
              <a:rPr lang="en-US" dirty="0">
                <a:solidFill>
                  <a:srgbClr val="FF0000"/>
                </a:solidFill>
              </a:rPr>
              <a:t>key</a:t>
            </a:r>
            <a:r>
              <a:rPr lang="en-US" dirty="0"/>
              <a:t>; a single value is applied to elements that need to have identical </a:t>
            </a:r>
            <a:r>
              <a:rPr lang="en-US" dirty="0" smtClean="0"/>
              <a:t>formatting.</a:t>
            </a:r>
          </a:p>
          <a:p>
            <a:pPr lvl="1"/>
            <a:r>
              <a:rPr lang="en-US" dirty="0" smtClean="0"/>
              <a:t>In </a:t>
            </a:r>
            <a:r>
              <a:rPr lang="en-US" dirty="0"/>
              <a:t>addition to the global attributes, </a:t>
            </a:r>
            <a:r>
              <a:rPr lang="en-US" dirty="0">
                <a:solidFill>
                  <a:srgbClr val="FF0000"/>
                </a:solidFill>
              </a:rPr>
              <a:t>each element type</a:t>
            </a:r>
            <a:r>
              <a:rPr lang="en-US" dirty="0"/>
              <a:t> may support </a:t>
            </a:r>
            <a:r>
              <a:rPr lang="en-US" dirty="0">
                <a:solidFill>
                  <a:srgbClr val="FF0000"/>
                </a:solidFill>
              </a:rPr>
              <a:t>other </a:t>
            </a:r>
            <a:r>
              <a:rPr lang="en-US" dirty="0" smtClean="0">
                <a:solidFill>
                  <a:srgbClr val="FF0000"/>
                </a:solidFill>
              </a:rPr>
              <a:t>attributes</a:t>
            </a:r>
            <a:r>
              <a:rPr lang="en-US" dirty="0" smtClean="0"/>
              <a:t>.</a:t>
            </a:r>
          </a:p>
          <a:p>
            <a:pPr lvl="1"/>
            <a:r>
              <a:rPr lang="en-US" dirty="0" smtClean="0"/>
              <a:t>Notice </a:t>
            </a:r>
            <a:r>
              <a:rPr lang="en-US" dirty="0"/>
              <a:t>that the </a:t>
            </a:r>
            <a:r>
              <a:rPr lang="en-US" dirty="0">
                <a:solidFill>
                  <a:srgbClr val="FF0000"/>
                </a:solidFill>
              </a:rPr>
              <a:t>meta</a:t>
            </a:r>
            <a:r>
              <a:rPr lang="en-US" dirty="0"/>
              <a:t> </a:t>
            </a:r>
            <a:r>
              <a:rPr lang="en-US" dirty="0">
                <a:solidFill>
                  <a:srgbClr val="0070C0"/>
                </a:solidFill>
              </a:rPr>
              <a:t>element</a:t>
            </a:r>
            <a:r>
              <a:rPr lang="en-US" dirty="0"/>
              <a:t> includes a </a:t>
            </a:r>
            <a:r>
              <a:rPr lang="en-US" dirty="0">
                <a:solidFill>
                  <a:srgbClr val="FF0000"/>
                </a:solidFill>
              </a:rPr>
              <a:t>charset</a:t>
            </a:r>
            <a:r>
              <a:rPr lang="en-US" dirty="0"/>
              <a:t> </a:t>
            </a:r>
            <a:r>
              <a:rPr lang="en-US" dirty="0">
                <a:solidFill>
                  <a:srgbClr val="0070C0"/>
                </a:solidFill>
              </a:rPr>
              <a:t>attribute</a:t>
            </a:r>
            <a:r>
              <a:rPr lang="en-US" dirty="0" smtClean="0"/>
              <a:t>:</a:t>
            </a:r>
          </a:p>
          <a:p>
            <a:pPr marL="233363" lvl="1" indent="0">
              <a:buNone/>
            </a:pPr>
            <a:endParaRPr lang="en-US" dirty="0" smtClean="0"/>
          </a:p>
          <a:p>
            <a:pPr marL="233363" lvl="1" indent="0">
              <a:buNone/>
            </a:pPr>
            <a:endParaRPr lang="en-US" dirty="0"/>
          </a:p>
          <a:p>
            <a:pPr lvl="1"/>
            <a:r>
              <a:rPr lang="en-US" dirty="0"/>
              <a:t>The charset attribute specifies the type of </a:t>
            </a:r>
            <a:r>
              <a:rPr lang="en-US" dirty="0">
                <a:solidFill>
                  <a:srgbClr val="FF0000"/>
                </a:solidFill>
              </a:rPr>
              <a:t>character-set</a:t>
            </a:r>
            <a:r>
              <a:rPr lang="en-US" dirty="0"/>
              <a:t> </a:t>
            </a:r>
            <a:r>
              <a:rPr lang="en-US" dirty="0">
                <a:solidFill>
                  <a:srgbClr val="FF0000"/>
                </a:solidFill>
              </a:rPr>
              <a:t>encoding</a:t>
            </a:r>
            <a:r>
              <a:rPr lang="en-US" dirty="0"/>
              <a:t> that this page </a:t>
            </a:r>
            <a:r>
              <a:rPr lang="en-US" dirty="0" smtClean="0"/>
              <a:t>uses.</a:t>
            </a:r>
          </a:p>
          <a:p>
            <a:pPr lvl="1"/>
            <a:r>
              <a:rPr lang="en-US" dirty="0" smtClean="0"/>
              <a:t>You </a:t>
            </a:r>
            <a:r>
              <a:rPr lang="en-US" dirty="0"/>
              <a:t>should always define the character set; however, this is particularly important if your </a:t>
            </a:r>
            <a:r>
              <a:rPr lang="en-US" dirty="0">
                <a:solidFill>
                  <a:srgbClr val="FF0000"/>
                </a:solidFill>
              </a:rPr>
              <a:t>page</a:t>
            </a:r>
            <a:r>
              <a:rPr lang="en-US" dirty="0"/>
              <a:t> needs to display </a:t>
            </a:r>
            <a:r>
              <a:rPr lang="en-US" dirty="0">
                <a:solidFill>
                  <a:srgbClr val="FF0000"/>
                </a:solidFill>
              </a:rPr>
              <a:t>nonstandard </a:t>
            </a:r>
            <a:r>
              <a:rPr lang="en-US" dirty="0" smtClean="0">
                <a:solidFill>
                  <a:srgbClr val="FF0000"/>
                </a:solidFill>
              </a:rPr>
              <a:t>characters</a:t>
            </a:r>
            <a:r>
              <a:rPr lang="en-US" dirty="0" smtClean="0"/>
              <a:t>.</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a:t>
            </a:fld>
            <a:endParaRPr lang="en-US" dirty="0"/>
          </a:p>
        </p:txBody>
      </p:sp>
      <p:pic>
        <p:nvPicPr>
          <p:cNvPr id="6" name="Picture 5"/>
          <p:cNvPicPr>
            <a:picLocks noChangeAspect="1"/>
          </p:cNvPicPr>
          <p:nvPr/>
        </p:nvPicPr>
        <p:blipFill>
          <a:blip r:embed="rId2"/>
          <a:stretch>
            <a:fillRect/>
          </a:stretch>
        </p:blipFill>
        <p:spPr>
          <a:xfrm>
            <a:off x="959272" y="2773261"/>
            <a:ext cx="3209925" cy="304800"/>
          </a:xfrm>
          <a:prstGeom prst="rect">
            <a:avLst/>
          </a:prstGeom>
          <a:ln>
            <a:solidFill>
              <a:schemeClr val="accent1"/>
            </a:solidFill>
          </a:ln>
        </p:spPr>
      </p:pic>
    </p:spTree>
    <p:extLst>
      <p:ext uri="{BB962C8B-B14F-4D97-AF65-F5344CB8AC3E}">
        <p14:creationId xmlns:p14="http://schemas.microsoft.com/office/powerpoint/2010/main" val="39360356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Attributes</a:t>
            </a:r>
          </a:p>
        </p:txBody>
      </p:sp>
      <p:sp>
        <p:nvSpPr>
          <p:cNvPr id="3" name="Content Placeholder 2"/>
          <p:cNvSpPr>
            <a:spLocks noGrp="1"/>
          </p:cNvSpPr>
          <p:nvPr>
            <p:ph idx="1"/>
          </p:nvPr>
        </p:nvSpPr>
        <p:spPr/>
        <p:txBody>
          <a:bodyPr/>
          <a:lstStyle/>
          <a:p>
            <a:r>
              <a:rPr lang="en-US" dirty="0" smtClean="0"/>
              <a:t>All </a:t>
            </a:r>
            <a:r>
              <a:rPr lang="en-US" dirty="0"/>
              <a:t>properties have a set of attributes that can be read and updated. These attributes are the following: • value - the value of the property; this is the default property. • writable - set to true if the property can be updated. • enumerable - set to true if this property should be included when enumerating the object members. • configurable - set to true if the property can be deleted and if the attributes can be modified. You can access the property descriptor using the </a:t>
            </a:r>
            <a:r>
              <a:rPr lang="en-US" dirty="0" err="1"/>
              <a:t>getOwnPropertyDescriptor</a:t>
            </a:r>
            <a:r>
              <a:rPr lang="en-US" dirty="0"/>
              <a:t>() method. The property descriptor is a set of named values that specify the values of these attributes. For example, consider the following:</a:t>
            </a:r>
          </a:p>
          <a:p>
            <a:endParaRPr lang="en-US" dirty="0"/>
          </a:p>
          <a:p>
            <a:r>
              <a:rPr lang="en-US" dirty="0"/>
              <a:t>(Page 39).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120</a:t>
            </a:fld>
            <a:endParaRPr lang="en-US" dirty="0"/>
          </a:p>
        </p:txBody>
      </p:sp>
    </p:spTree>
    <p:extLst>
      <p:ext uri="{BB962C8B-B14F-4D97-AF65-F5344CB8AC3E}">
        <p14:creationId xmlns:p14="http://schemas.microsoft.com/office/powerpoint/2010/main" val="17003365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Special Types</a:t>
            </a:r>
          </a:p>
        </p:txBody>
      </p:sp>
      <p:sp>
        <p:nvSpPr>
          <p:cNvPr id="3" name="Content Placeholder 2"/>
          <p:cNvSpPr>
            <a:spLocks noGrp="1"/>
          </p:cNvSpPr>
          <p:nvPr>
            <p:ph idx="1"/>
          </p:nvPr>
        </p:nvSpPr>
        <p:spPr/>
        <p:txBody>
          <a:bodyPr/>
          <a:lstStyle/>
          <a:p>
            <a:r>
              <a:rPr lang="en-US" dirty="0" smtClean="0"/>
              <a:t>In </a:t>
            </a:r>
            <a:r>
              <a:rPr lang="en-US" dirty="0"/>
              <a:t>addition to the three simple types, there are also two special data types: null and undefined. The null data type is typically used when property is an object reference but the object has not been created yet (or the reference has not been set). You can set a property to null by using the null keyword (test = null;). The undefined data type indicates that the value has not been defined. Consider the following:</a:t>
            </a:r>
          </a:p>
          <a:p>
            <a:endParaRPr lang="en-US" dirty="0"/>
          </a:p>
          <a:p>
            <a:r>
              <a:rPr lang="en-US" dirty="0"/>
              <a:t>(Page 40).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121</a:t>
            </a:fld>
            <a:endParaRPr lang="en-US" dirty="0"/>
          </a:p>
        </p:txBody>
      </p:sp>
    </p:spTree>
    <p:extLst>
      <p:ext uri="{BB962C8B-B14F-4D97-AF65-F5344CB8AC3E}">
        <p14:creationId xmlns:p14="http://schemas.microsoft.com/office/powerpoint/2010/main" val="7549747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Miscellaneous Topics</a:t>
            </a:r>
          </a:p>
        </p:txBody>
      </p:sp>
      <p:sp>
        <p:nvSpPr>
          <p:cNvPr id="3" name="Content Placeholder 2"/>
          <p:cNvSpPr>
            <a:spLocks noGrp="1"/>
          </p:cNvSpPr>
          <p:nvPr>
            <p:ph idx="1"/>
          </p:nvPr>
        </p:nvSpPr>
        <p:spPr/>
        <p:txBody>
          <a:bodyPr/>
          <a:lstStyle/>
          <a:p>
            <a:r>
              <a:rPr lang="en-US" dirty="0" smtClean="0"/>
              <a:t>There </a:t>
            </a:r>
            <a:r>
              <a:rPr lang="en-US" dirty="0"/>
              <a:t>are a few behaviors of JavaScript that are peculiar to JavaScript, or at least not well understood by someone new to JavaScript. I will describe them here briefly.</a:t>
            </a:r>
          </a:p>
          <a:p>
            <a:endParaRPr lang="en-US" dirty="0"/>
          </a:p>
          <a:p>
            <a:r>
              <a:rPr lang="en-US" dirty="0"/>
              <a:t>(Page 40).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122</a:t>
            </a:fld>
            <a:endParaRPr lang="en-US" dirty="0"/>
          </a:p>
        </p:txBody>
      </p:sp>
    </p:spTree>
    <p:extLst>
      <p:ext uri="{BB962C8B-B14F-4D97-AF65-F5344CB8AC3E}">
        <p14:creationId xmlns:p14="http://schemas.microsoft.com/office/powerpoint/2010/main" val="19051356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Comparison Operators</a:t>
            </a:r>
          </a:p>
        </p:txBody>
      </p:sp>
      <p:sp>
        <p:nvSpPr>
          <p:cNvPr id="3" name="Content Placeholder 2"/>
          <p:cNvSpPr>
            <a:spLocks noGrp="1"/>
          </p:cNvSpPr>
          <p:nvPr>
            <p:ph idx="1"/>
          </p:nvPr>
        </p:nvSpPr>
        <p:spPr/>
        <p:txBody>
          <a:bodyPr/>
          <a:lstStyle/>
          <a:p>
            <a:r>
              <a:rPr lang="en-US" dirty="0" smtClean="0"/>
              <a:t>JavaScript </a:t>
            </a:r>
            <a:r>
              <a:rPr lang="en-US" dirty="0"/>
              <a:t>supports the typical comparison operators such as less than, greater than, etc. I won’t go into much detail as this is mostly self-explanatory. Mozilla has a good article on this topic (https://developer. mozilla.org/en-US/docs/Web/JavaScript/Reference/Operators/</a:t>
            </a:r>
            <a:r>
              <a:rPr lang="en-US" dirty="0" err="1"/>
              <a:t>Comparison_Operators</a:t>
            </a:r>
            <a:r>
              <a:rPr lang="en-US" dirty="0"/>
              <a:t>) if you want to explore further. However, there is one area that I need to elaborate on. JavaScript distinguishes between equality and equivalence. For example, the number 12 and the string “12” are considered equivalent but they are not equal. Equivalence, in this context, means that if the two objects were converted to the same data type they would have the same value. Equality means that the two objects have both the same type and value. This is sometimes referred to as strict equality.</a:t>
            </a:r>
          </a:p>
          <a:p>
            <a:endParaRPr lang="en-US" dirty="0"/>
          </a:p>
          <a:p>
            <a:r>
              <a:rPr lang="en-US" dirty="0"/>
              <a:t>(Page 40).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123</a:t>
            </a:fld>
            <a:endParaRPr lang="en-US" dirty="0"/>
          </a:p>
        </p:txBody>
      </p:sp>
    </p:spTree>
    <p:extLst>
      <p:ext uri="{BB962C8B-B14F-4D97-AF65-F5344CB8AC3E}">
        <p14:creationId xmlns:p14="http://schemas.microsoft.com/office/powerpoint/2010/main" val="22427344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Scope</a:t>
            </a:r>
          </a:p>
        </p:txBody>
      </p:sp>
      <p:sp>
        <p:nvSpPr>
          <p:cNvPr id="3" name="Content Placeholder 2"/>
          <p:cNvSpPr>
            <a:spLocks noGrp="1"/>
          </p:cNvSpPr>
          <p:nvPr>
            <p:ph idx="1"/>
          </p:nvPr>
        </p:nvSpPr>
        <p:spPr/>
        <p:txBody>
          <a:bodyPr/>
          <a:lstStyle/>
          <a:p>
            <a:r>
              <a:rPr lang="en-US" dirty="0" smtClean="0"/>
              <a:t>A </a:t>
            </a:r>
            <a:r>
              <a:rPr lang="en-US" dirty="0"/>
              <a:t>variable’s scope determines where it can be accessed. If a variable is declared outside of a function body it will have global scope, which simply means that all functions will have access to it. Further, a single instance is shared by all; if one function modifies its value, it will have the new value wherever it is used. Also, the variable will be available until the browser is closed. Variables declared inside a function are considered to have local scope. The variable is only available to the code within the function. The variable is no longer available once the function returns. Every time the function is called, a new instance of the variable is created so values are not shared between calls. Function parameters always have local scope. The final type of scope, block scope, restricts access to a variable to the block that it was declared in. A block is defined by the curly braces {} that surround it, such as in an if or for statement. Block scope is a relatively new feature in JavaScript (introduced with ECMA Script version 6). Because JavaScript did not initially support block scope, variables declared in an if statement, for example, were available to the entire function. If JavaScript suddenly started to enforce block scope, existing applications would fail. Instead, block scope is selectively applied by using the let keyword instead of var. Consider the following function definition:</a:t>
            </a:r>
          </a:p>
          <a:p>
            <a:endParaRPr lang="en-US" dirty="0"/>
          </a:p>
          <a:p>
            <a:r>
              <a:rPr lang="en-US" dirty="0"/>
              <a:t>(Page 41).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124</a:t>
            </a:fld>
            <a:endParaRPr lang="en-US" dirty="0"/>
          </a:p>
        </p:txBody>
      </p:sp>
    </p:spTree>
    <p:extLst>
      <p:ext uri="{BB962C8B-B14F-4D97-AF65-F5344CB8AC3E}">
        <p14:creationId xmlns:p14="http://schemas.microsoft.com/office/powerpoint/2010/main" val="35406189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Strict Mode</a:t>
            </a:r>
          </a:p>
        </p:txBody>
      </p:sp>
      <p:sp>
        <p:nvSpPr>
          <p:cNvPr id="3" name="Content Placeholder 2"/>
          <p:cNvSpPr>
            <a:spLocks noGrp="1"/>
          </p:cNvSpPr>
          <p:nvPr>
            <p:ph idx="1"/>
          </p:nvPr>
        </p:nvSpPr>
        <p:spPr/>
        <p:txBody>
          <a:bodyPr/>
          <a:lstStyle/>
          <a:p>
            <a:r>
              <a:rPr lang="en-US" dirty="0" smtClean="0"/>
              <a:t>When </a:t>
            </a:r>
            <a:r>
              <a:rPr lang="en-US" dirty="0"/>
              <a:t>using strict mode, undeclared variables are not allowed and will cause an error. Otherwise, if not in strict mode, JavaScript will declare the variable for you. While this may seem like a good idea, it can lead to unexpected results. For example, consider the following code:</a:t>
            </a:r>
          </a:p>
          <a:p>
            <a:endParaRPr lang="en-US" dirty="0"/>
          </a:p>
          <a:p>
            <a:r>
              <a:rPr lang="en-US" dirty="0"/>
              <a:t>(Page 42).</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125</a:t>
            </a:fld>
            <a:endParaRPr lang="en-US" dirty="0"/>
          </a:p>
        </p:txBody>
      </p:sp>
    </p:spTree>
    <p:extLst>
      <p:ext uri="{BB962C8B-B14F-4D97-AF65-F5344CB8AC3E}">
        <p14:creationId xmlns:p14="http://schemas.microsoft.com/office/powerpoint/2010/main" val="11258472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3" name="Content Placeholder 2"/>
          <p:cNvSpPr>
            <a:spLocks noGrp="1"/>
          </p:cNvSpPr>
          <p:nvPr>
            <p:ph idx="1"/>
          </p:nvPr>
        </p:nvSpPr>
        <p:spPr/>
        <p:txBody>
          <a:bodyPr/>
          <a:lstStyle/>
          <a:p>
            <a:r>
              <a:rPr lang="en-US" dirty="0" smtClean="0"/>
              <a:t>We’ve </a:t>
            </a:r>
            <a:r>
              <a:rPr lang="en-US" dirty="0"/>
              <a:t>looked at functions earlier, using a function to create an object. A function is also an object and can be added as object members just like properties. This satisfies the object-oriented requirement of encapsulation. A function can also be defined just like any other type of variable. So a function can be defined in global scope (outside of a function body) but it can also be defined within another function. Consider the following code:</a:t>
            </a:r>
          </a:p>
          <a:p>
            <a:endParaRPr lang="en-US" dirty="0"/>
          </a:p>
          <a:p>
            <a:r>
              <a:rPr lang="en-US" dirty="0"/>
              <a:t>(Page 43).</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126</a:t>
            </a:fld>
            <a:endParaRPr lang="en-US" dirty="0"/>
          </a:p>
        </p:txBody>
      </p:sp>
    </p:spTree>
    <p:extLst>
      <p:ext uri="{BB962C8B-B14F-4D97-AF65-F5344CB8AC3E}">
        <p14:creationId xmlns:p14="http://schemas.microsoft.com/office/powerpoint/2010/main" val="8439243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Context</a:t>
            </a:r>
          </a:p>
        </p:txBody>
      </p:sp>
      <p:sp>
        <p:nvSpPr>
          <p:cNvPr id="3" name="Content Placeholder 2"/>
          <p:cNvSpPr>
            <a:spLocks noGrp="1"/>
          </p:cNvSpPr>
          <p:nvPr>
            <p:ph idx="1"/>
          </p:nvPr>
        </p:nvSpPr>
        <p:spPr/>
        <p:txBody>
          <a:bodyPr/>
          <a:lstStyle/>
          <a:p>
            <a:r>
              <a:rPr lang="en-US" dirty="0" smtClean="0"/>
              <a:t>The </a:t>
            </a:r>
            <a:r>
              <a:rPr lang="en-US" dirty="0"/>
              <a:t>this keyword refers to the current execution context, but sometimes it’s not clear what this is. It’s like going to a restaurant and telling your server that “you want some more of this.” Hopefully you’ve indicated what this is or you may not get what you expected. JavaScript can be a bit like that. The this keyword refers to a single object. Inside a function, for example, this refers to the object that invoked the function. In a typical object with properties and methods, inside a method, this usually points to the containing object. For example:</a:t>
            </a:r>
          </a:p>
          <a:p>
            <a:endParaRPr lang="en-US" dirty="0"/>
          </a:p>
          <a:p>
            <a:r>
              <a:rPr lang="en-US" dirty="0"/>
              <a:t>(Page 45).</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127</a:t>
            </a:fld>
            <a:endParaRPr lang="en-US" dirty="0"/>
          </a:p>
        </p:txBody>
      </p:sp>
    </p:spTree>
    <p:extLst>
      <p:ext uri="{BB962C8B-B14F-4D97-AF65-F5344CB8AC3E}">
        <p14:creationId xmlns:p14="http://schemas.microsoft.com/office/powerpoint/2010/main" val="37827952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Immediately-Invoked Functions</a:t>
            </a:r>
          </a:p>
        </p:txBody>
      </p:sp>
      <p:sp>
        <p:nvSpPr>
          <p:cNvPr id="3" name="Content Placeholder 2"/>
          <p:cNvSpPr>
            <a:spLocks noGrp="1"/>
          </p:cNvSpPr>
          <p:nvPr>
            <p:ph idx="1"/>
          </p:nvPr>
        </p:nvSpPr>
        <p:spPr/>
        <p:txBody>
          <a:bodyPr/>
          <a:lstStyle/>
          <a:p>
            <a:r>
              <a:rPr lang="en-US" dirty="0" smtClean="0"/>
              <a:t>Normally </a:t>
            </a:r>
            <a:r>
              <a:rPr lang="en-US" dirty="0"/>
              <a:t>when you define a function in JavaScript you simply define it; it is not yet invoked. If you want it to run you have to then call it. For example:</a:t>
            </a:r>
          </a:p>
          <a:p>
            <a:endParaRPr lang="en-US" dirty="0"/>
          </a:p>
          <a:p>
            <a:r>
              <a:rPr lang="en-US" dirty="0"/>
              <a:t>(Page 46).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128</a:t>
            </a:fld>
            <a:endParaRPr lang="en-US" dirty="0"/>
          </a:p>
        </p:txBody>
      </p:sp>
    </p:spTree>
    <p:extLst>
      <p:ext uri="{BB962C8B-B14F-4D97-AF65-F5344CB8AC3E}">
        <p14:creationId xmlns:p14="http://schemas.microsoft.com/office/powerpoint/2010/main" val="22272990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Namespaces</a:t>
            </a:r>
          </a:p>
        </p:txBody>
      </p:sp>
      <p:sp>
        <p:nvSpPr>
          <p:cNvPr id="3" name="Content Placeholder 2"/>
          <p:cNvSpPr>
            <a:spLocks noGrp="1"/>
          </p:cNvSpPr>
          <p:nvPr>
            <p:ph idx="1"/>
          </p:nvPr>
        </p:nvSpPr>
        <p:spPr/>
        <p:txBody>
          <a:bodyPr/>
          <a:lstStyle/>
          <a:p>
            <a:r>
              <a:rPr lang="en-US" dirty="0" smtClean="0"/>
              <a:t>In </a:t>
            </a:r>
            <a:r>
              <a:rPr lang="en-US" dirty="0"/>
              <a:t>JavaScript all objects in the global scope need to have unique names to avoid name collisions. Keep in mind that all scripts running on a browser share the global scope. So even if your code is free of any collisions, other third-party scripts also have objects in the global scope. If you put all of your objects in the global scope, there’s a much greater chance of a collision of using the same names as other objects. To write good defensive code, you should organize your code using namespaces. A namespace is a technique for organizing code in a hierarchical fashion. An object’s fully qualified name includes the path in the hierarchy where it is defined. So even if you have two classes both named Item, if they are found in different paths (namespaces), their fully qualified names are unique. While JavaScript does not support a namespace keyword, the concept of namespaces can be easily implemented with nested objects. The basic principle here is to create a single object in the global scope, and then add everything else as members of the global object. For example, the following code creates a single object in global scope and then creates some nested objects to define a hierarchy.</a:t>
            </a:r>
          </a:p>
          <a:p>
            <a:endParaRPr lang="en-US" dirty="0"/>
          </a:p>
          <a:p>
            <a:r>
              <a:rPr lang="en-US" dirty="0"/>
              <a:t>(Page 47).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129</a:t>
            </a:fld>
            <a:endParaRPr lang="en-US" dirty="0"/>
          </a:p>
        </p:txBody>
      </p:sp>
    </p:spTree>
    <p:extLst>
      <p:ext uri="{BB962C8B-B14F-4D97-AF65-F5344CB8AC3E}">
        <p14:creationId xmlns:p14="http://schemas.microsoft.com/office/powerpoint/2010/main" val="309178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Boolean attributes</a:t>
            </a:r>
          </a:p>
        </p:txBody>
      </p:sp>
      <p:sp>
        <p:nvSpPr>
          <p:cNvPr id="7" name="Content Placeholder 6"/>
          <p:cNvSpPr>
            <a:spLocks noGrp="1"/>
          </p:cNvSpPr>
          <p:nvPr>
            <p:ph idx="1"/>
          </p:nvPr>
        </p:nvSpPr>
        <p:spPr/>
        <p:txBody>
          <a:bodyPr/>
          <a:lstStyle/>
          <a:p>
            <a:r>
              <a:rPr lang="en-US" dirty="0"/>
              <a:t>There are some </a:t>
            </a:r>
            <a:r>
              <a:rPr lang="en-US" dirty="0">
                <a:solidFill>
                  <a:srgbClr val="FF0000"/>
                </a:solidFill>
              </a:rPr>
              <a:t>Boolean attributes</a:t>
            </a:r>
            <a:r>
              <a:rPr lang="en-US" dirty="0"/>
              <a:t> that </a:t>
            </a:r>
            <a:r>
              <a:rPr lang="en-US" dirty="0">
                <a:solidFill>
                  <a:srgbClr val="FF0000"/>
                </a:solidFill>
              </a:rPr>
              <a:t>do not need a </a:t>
            </a:r>
            <a:r>
              <a:rPr lang="en-US" dirty="0" smtClean="0">
                <a:solidFill>
                  <a:srgbClr val="FF0000"/>
                </a:solidFill>
              </a:rPr>
              <a:t>value</a:t>
            </a:r>
            <a:endParaRPr lang="en-US" dirty="0"/>
          </a:p>
          <a:p>
            <a:pPr lvl="2"/>
            <a:r>
              <a:rPr lang="en-US" dirty="0" smtClean="0"/>
              <a:t>their </a:t>
            </a:r>
            <a:r>
              <a:rPr lang="en-US" dirty="0">
                <a:solidFill>
                  <a:srgbClr val="FF0000"/>
                </a:solidFill>
              </a:rPr>
              <a:t>existence</a:t>
            </a:r>
            <a:r>
              <a:rPr lang="en-US" dirty="0"/>
              <a:t> indicates a </a:t>
            </a:r>
            <a:r>
              <a:rPr lang="en-US" dirty="0">
                <a:solidFill>
                  <a:srgbClr val="FF0000"/>
                </a:solidFill>
              </a:rPr>
              <a:t>true value</a:t>
            </a:r>
            <a:r>
              <a:rPr lang="en-US" dirty="0"/>
              <a:t> </a:t>
            </a:r>
            <a:r>
              <a:rPr lang="en-US" dirty="0" smtClean="0"/>
              <a:t>and</a:t>
            </a:r>
          </a:p>
          <a:p>
            <a:pPr lvl="2"/>
            <a:r>
              <a:rPr lang="en-US" dirty="0" smtClean="0"/>
              <a:t>their </a:t>
            </a:r>
            <a:r>
              <a:rPr lang="en-US" dirty="0">
                <a:solidFill>
                  <a:srgbClr val="FF0000"/>
                </a:solidFill>
              </a:rPr>
              <a:t>absence</a:t>
            </a:r>
            <a:r>
              <a:rPr lang="en-US" dirty="0"/>
              <a:t> means </a:t>
            </a:r>
            <a:r>
              <a:rPr lang="en-US" dirty="0" smtClean="0">
                <a:solidFill>
                  <a:srgbClr val="FF0000"/>
                </a:solidFill>
              </a:rPr>
              <a:t>false</a:t>
            </a:r>
            <a:endParaRPr lang="en-US" dirty="0">
              <a:solidFill>
                <a:srgbClr val="FF0000"/>
              </a:solidFill>
            </a:endParaRPr>
          </a:p>
          <a:p>
            <a:pPr lvl="1"/>
            <a:r>
              <a:rPr lang="en-US" dirty="0"/>
              <a:t>For example, a </a:t>
            </a:r>
            <a:r>
              <a:rPr lang="en-US" dirty="0">
                <a:solidFill>
                  <a:srgbClr val="FF0000"/>
                </a:solidFill>
              </a:rPr>
              <a:t>check box</a:t>
            </a:r>
            <a:r>
              <a:rPr lang="en-US" dirty="0"/>
              <a:t> </a:t>
            </a:r>
            <a:r>
              <a:rPr lang="en-US" dirty="0" smtClean="0"/>
              <a:t>has</a:t>
            </a:r>
          </a:p>
          <a:p>
            <a:pPr lvl="2"/>
            <a:r>
              <a:rPr lang="en-US" dirty="0" smtClean="0"/>
              <a:t>a </a:t>
            </a:r>
            <a:r>
              <a:rPr lang="en-US" dirty="0">
                <a:solidFill>
                  <a:srgbClr val="FF0000"/>
                </a:solidFill>
              </a:rPr>
              <a:t>checked</a:t>
            </a:r>
            <a:r>
              <a:rPr lang="en-US" dirty="0"/>
              <a:t> </a:t>
            </a:r>
            <a:r>
              <a:rPr lang="en-US" dirty="0">
                <a:solidFill>
                  <a:srgbClr val="0070C0"/>
                </a:solidFill>
              </a:rPr>
              <a:t>attribute</a:t>
            </a:r>
            <a:r>
              <a:rPr lang="en-US" dirty="0"/>
              <a:t> if checked </a:t>
            </a:r>
            <a:r>
              <a:rPr lang="en-US" dirty="0" smtClean="0"/>
              <a:t>and</a:t>
            </a:r>
          </a:p>
          <a:p>
            <a:pPr lvl="2"/>
            <a:r>
              <a:rPr lang="en-US" dirty="0" smtClean="0"/>
              <a:t>this </a:t>
            </a:r>
            <a:r>
              <a:rPr lang="en-US" dirty="0"/>
              <a:t>attribute is removed if not </a:t>
            </a:r>
            <a:r>
              <a:rPr lang="en-US" dirty="0" smtClean="0"/>
              <a:t>checked</a:t>
            </a:r>
            <a:endParaRPr lang="en-US" dirty="0"/>
          </a:p>
          <a:p>
            <a:pPr lvl="1"/>
            <a:r>
              <a:rPr lang="en-US" dirty="0"/>
              <a:t>You may see something like </a:t>
            </a:r>
            <a:r>
              <a:rPr lang="en-US" dirty="0">
                <a:solidFill>
                  <a:srgbClr val="FF0000"/>
                </a:solidFill>
              </a:rPr>
              <a:t>checked="checked"</a:t>
            </a:r>
            <a:r>
              <a:rPr lang="en-US" dirty="0"/>
              <a:t>, especially in </a:t>
            </a:r>
            <a:r>
              <a:rPr lang="en-US" dirty="0">
                <a:solidFill>
                  <a:srgbClr val="FF0000"/>
                </a:solidFill>
              </a:rPr>
              <a:t>dynamic HTML</a:t>
            </a:r>
            <a:r>
              <a:rPr lang="en-US" dirty="0"/>
              <a:t> that is generated by </a:t>
            </a:r>
            <a:r>
              <a:rPr lang="en-US" dirty="0">
                <a:solidFill>
                  <a:srgbClr val="FF0000"/>
                </a:solidFill>
              </a:rPr>
              <a:t>server-side code</a:t>
            </a:r>
            <a:r>
              <a:rPr lang="en-US" dirty="0"/>
              <a:t>.</a:t>
            </a:r>
          </a:p>
          <a:p>
            <a:pPr lvl="1"/>
            <a:r>
              <a:rPr lang="en-US" dirty="0"/>
              <a:t>However, the </a:t>
            </a:r>
            <a:r>
              <a:rPr lang="en-US" dirty="0">
                <a:solidFill>
                  <a:srgbClr val="FF0000"/>
                </a:solidFill>
              </a:rPr>
              <a:t>browser</a:t>
            </a:r>
            <a:r>
              <a:rPr lang="en-US" dirty="0"/>
              <a:t> will </a:t>
            </a:r>
            <a:r>
              <a:rPr lang="en-US" dirty="0">
                <a:solidFill>
                  <a:srgbClr val="FF0000"/>
                </a:solidFill>
              </a:rPr>
              <a:t>ignore the value</a:t>
            </a:r>
            <a:r>
              <a:rPr lang="en-US" dirty="0"/>
              <a:t> and you only need to </a:t>
            </a:r>
            <a:r>
              <a:rPr lang="en-US" dirty="0">
                <a:solidFill>
                  <a:srgbClr val="FF0000"/>
                </a:solidFill>
              </a:rPr>
              <a:t>include</a:t>
            </a:r>
            <a:r>
              <a:rPr lang="en-US" dirty="0"/>
              <a:t> the </a:t>
            </a:r>
            <a:r>
              <a:rPr lang="en-US" dirty="0" smtClean="0">
                <a:solidFill>
                  <a:srgbClr val="FF0000"/>
                </a:solidFill>
              </a:rPr>
              <a:t>attribute</a:t>
            </a:r>
          </a:p>
          <a:p>
            <a:pPr lvl="2"/>
            <a:r>
              <a:rPr lang="en-US" dirty="0" smtClean="0"/>
              <a:t>no </a:t>
            </a:r>
            <a:r>
              <a:rPr lang="en-US" dirty="0"/>
              <a:t>value is </a:t>
            </a:r>
            <a:r>
              <a:rPr lang="en-US" dirty="0" smtClean="0"/>
              <a:t>needed</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a:t>
            </a:fld>
            <a:endParaRPr lang="en-US" dirty="0"/>
          </a:p>
        </p:txBody>
      </p:sp>
    </p:spTree>
    <p:extLst>
      <p:ext uri="{BB962C8B-B14F-4D97-AF65-F5344CB8AC3E}">
        <p14:creationId xmlns:p14="http://schemas.microsoft.com/office/powerpoint/2010/main" val="27367324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Exceptions</a:t>
            </a:r>
          </a:p>
        </p:txBody>
      </p:sp>
      <p:sp>
        <p:nvSpPr>
          <p:cNvPr id="3" name="Content Placeholder 2"/>
          <p:cNvSpPr>
            <a:spLocks noGrp="1"/>
          </p:cNvSpPr>
          <p:nvPr>
            <p:ph idx="1"/>
          </p:nvPr>
        </p:nvSpPr>
        <p:spPr/>
        <p:txBody>
          <a:bodyPr/>
          <a:lstStyle/>
          <a:p>
            <a:r>
              <a:rPr lang="en-US" dirty="0" smtClean="0"/>
              <a:t>JavaScript </a:t>
            </a:r>
            <a:r>
              <a:rPr lang="en-US" dirty="0"/>
              <a:t>supports a try/catch/finally pattern that is similar to what you’ll find in other languages such as C#. Code that can potentially fail should be put into a try block. If an exception is raised within the try block, the catch block will be executed. The finally block is always executed, whether an error occurs or not. You can also generate an exception in your code using the throw() function. This allows you to put the error handling in the catch block and keep your main code cleaner. Here is a simple example of these constructs:</a:t>
            </a:r>
          </a:p>
          <a:p>
            <a:endParaRPr lang="en-US" dirty="0"/>
          </a:p>
          <a:p>
            <a:r>
              <a:rPr lang="en-US" dirty="0"/>
              <a:t>(Page 48).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130</a:t>
            </a:fld>
            <a:endParaRPr lang="en-US" dirty="0"/>
          </a:p>
        </p:txBody>
      </p:sp>
    </p:spTree>
    <p:extLst>
      <p:ext uri="{BB962C8B-B14F-4D97-AF65-F5344CB8AC3E}">
        <p14:creationId xmlns:p14="http://schemas.microsoft.com/office/powerpoint/2010/main" val="37762664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Promises</a:t>
            </a:r>
          </a:p>
        </p:txBody>
      </p:sp>
      <p:sp>
        <p:nvSpPr>
          <p:cNvPr id="3" name="Content Placeholder 2"/>
          <p:cNvSpPr>
            <a:spLocks noGrp="1"/>
          </p:cNvSpPr>
          <p:nvPr>
            <p:ph idx="1"/>
          </p:nvPr>
        </p:nvSpPr>
        <p:spPr/>
        <p:txBody>
          <a:bodyPr/>
          <a:lstStyle/>
          <a:p>
            <a:r>
              <a:rPr lang="en-US" dirty="0" smtClean="0"/>
              <a:t>A </a:t>
            </a:r>
            <a:r>
              <a:rPr lang="en-US" dirty="0"/>
              <a:t>promise is a standardized way of dealing with asynchronous function calls. In practice, it is simply a callback function with two parameters: one function to be called on success and a second to be called on a failure. A promise can be in one of three states: • Pending - the operation has not completed • Fulfilled - the operation completed successfully • Rejected - an error occurred during processing Sometimes fulfilled and rejected are collectively referred to as settled. Let’s look at a simple example that uses a promise. The </a:t>
            </a:r>
            <a:r>
              <a:rPr lang="en-US" dirty="0" err="1"/>
              <a:t>getNumber</a:t>
            </a:r>
            <a:r>
              <a:rPr lang="en-US" dirty="0"/>
              <a:t>() function waits 2 seconds and then generates a random number between 0 and 100. If you requested an even number and the random number is even, the function returns success.</a:t>
            </a:r>
          </a:p>
          <a:p>
            <a:endParaRPr lang="en-US" dirty="0"/>
          </a:p>
          <a:p>
            <a:r>
              <a:rPr lang="en-US" dirty="0"/>
              <a:t>(Page 49).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131</a:t>
            </a:fld>
            <a:endParaRPr lang="en-US" dirty="0"/>
          </a:p>
        </p:txBody>
      </p:sp>
    </p:spTree>
    <p:extLst>
      <p:ext uri="{BB962C8B-B14F-4D97-AF65-F5344CB8AC3E}">
        <p14:creationId xmlns:p14="http://schemas.microsoft.com/office/powerpoint/2010/main" val="5317498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Methods</a:t>
            </a:r>
          </a:p>
        </p:txBody>
      </p:sp>
      <p:sp>
        <p:nvSpPr>
          <p:cNvPr id="3" name="Content Placeholder 2"/>
          <p:cNvSpPr>
            <a:spLocks noGrp="1"/>
          </p:cNvSpPr>
          <p:nvPr>
            <p:ph idx="1"/>
          </p:nvPr>
        </p:nvSpPr>
        <p:spPr/>
        <p:txBody>
          <a:bodyPr/>
          <a:lstStyle/>
          <a:p>
            <a:r>
              <a:rPr lang="en-US" dirty="0" smtClean="0"/>
              <a:t>There </a:t>
            </a:r>
            <a:r>
              <a:rPr lang="en-US" dirty="0"/>
              <a:t>is quite a lot of </a:t>
            </a:r>
            <a:r>
              <a:rPr lang="en-US" dirty="0">
                <a:solidFill>
                  <a:srgbClr val="FF0000"/>
                </a:solidFill>
              </a:rPr>
              <a:t>built-in functionality</a:t>
            </a:r>
            <a:r>
              <a:rPr lang="en-US" dirty="0"/>
              <a:t> when working with </a:t>
            </a:r>
            <a:r>
              <a:rPr lang="en-US" dirty="0" smtClean="0">
                <a:solidFill>
                  <a:srgbClr val="FF0000"/>
                </a:solidFill>
              </a:rPr>
              <a:t>arrays</a:t>
            </a:r>
            <a:r>
              <a:rPr lang="en-US" dirty="0" smtClean="0"/>
              <a:t>.</a:t>
            </a:r>
          </a:p>
          <a:p>
            <a:pPr lvl="1"/>
            <a:r>
              <a:rPr lang="en-US" dirty="0" smtClean="0"/>
              <a:t>I </a:t>
            </a:r>
            <a:r>
              <a:rPr lang="en-US" dirty="0"/>
              <a:t>will explain the more common methods here and a complete list is provided in the reference section in </a:t>
            </a:r>
            <a:r>
              <a:rPr lang="en-US" dirty="0">
                <a:solidFill>
                  <a:srgbClr val="FF0000"/>
                </a:solidFill>
              </a:rPr>
              <a:t>Appendix C</a:t>
            </a:r>
            <a:r>
              <a:rPr lang="en-US" dirty="0"/>
              <a:t>.</a:t>
            </a:r>
          </a:p>
          <a:p>
            <a:endParaRPr lang="en-US" dirty="0"/>
          </a:p>
          <a:p>
            <a:r>
              <a:rPr lang="en-US" dirty="0"/>
              <a:t>(Page 50).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132</a:t>
            </a:fld>
            <a:endParaRPr lang="en-US" dirty="0"/>
          </a:p>
        </p:txBody>
      </p:sp>
    </p:spTree>
    <p:extLst>
      <p:ext uri="{BB962C8B-B14F-4D97-AF65-F5344CB8AC3E}">
        <p14:creationId xmlns:p14="http://schemas.microsoft.com/office/powerpoint/2010/main" val="1179552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Accessing Elements</a:t>
            </a:r>
          </a:p>
        </p:txBody>
      </p:sp>
      <p:sp>
        <p:nvSpPr>
          <p:cNvPr id="3" name="Content Placeholder 2"/>
          <p:cNvSpPr>
            <a:spLocks noGrp="1"/>
          </p:cNvSpPr>
          <p:nvPr>
            <p:ph idx="1"/>
          </p:nvPr>
        </p:nvSpPr>
        <p:spPr/>
        <p:txBody>
          <a:bodyPr/>
          <a:lstStyle/>
          <a:p>
            <a:r>
              <a:rPr lang="en-US" dirty="0" smtClean="0"/>
              <a:t>As </a:t>
            </a:r>
            <a:r>
              <a:rPr lang="en-US" dirty="0"/>
              <a:t>I mentioned earlier, the simplest way to populate an array is using the literal notation. For example, this will create an array with six string elements:</a:t>
            </a:r>
          </a:p>
          <a:p>
            <a:endParaRPr lang="en-US" dirty="0"/>
          </a:p>
          <a:p>
            <a:r>
              <a:rPr lang="en-US" dirty="0"/>
              <a:t>(Page 50).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133</a:t>
            </a:fld>
            <a:endParaRPr lang="en-US" dirty="0"/>
          </a:p>
        </p:txBody>
      </p:sp>
    </p:spTree>
    <p:extLst>
      <p:ext uri="{BB962C8B-B14F-4D97-AF65-F5344CB8AC3E}">
        <p14:creationId xmlns:p14="http://schemas.microsoft.com/office/powerpoint/2010/main" val="27001055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Outputting an Array</a:t>
            </a:r>
          </a:p>
        </p:txBody>
      </p:sp>
      <p:sp>
        <p:nvSpPr>
          <p:cNvPr id="3" name="Content Placeholder 2"/>
          <p:cNvSpPr>
            <a:spLocks noGrp="1"/>
          </p:cNvSpPr>
          <p:nvPr>
            <p:ph idx="1"/>
          </p:nvPr>
        </p:nvSpPr>
        <p:spPr/>
        <p:txBody>
          <a:bodyPr/>
          <a:lstStyle/>
          <a:p>
            <a:r>
              <a:rPr lang="en-US" dirty="0" smtClean="0"/>
              <a:t>The </a:t>
            </a:r>
            <a:r>
              <a:rPr lang="en-US" dirty="0" err="1"/>
              <a:t>valueOf</a:t>
            </a:r>
            <a:r>
              <a:rPr lang="en-US" dirty="0"/>
              <a:t>() method will return the array as a collection of values. This is the default method of an array object; this method is called if you access an array without calling one of its methods. Also, you can easily output the content of an array as a set of comma-separated values by calling the toString() method. If you need to output the elements with a different separator string, use the join() method. This takes a single parameter that specifies the string that will be placed between each element. If you don’t pass any parameter to the join() method, it will use the comma character. For example, if you have an array named </a:t>
            </a:r>
            <a:r>
              <a:rPr lang="en-US" dirty="0" err="1"/>
              <a:t>arr</a:t>
            </a:r>
            <a:r>
              <a:rPr lang="en-US" dirty="0"/>
              <a:t>, the following four statements will output its contents: the first two as a collection of strings, the last two as a single string with comma-separated values.</a:t>
            </a:r>
          </a:p>
          <a:p>
            <a:endParaRPr lang="en-US" dirty="0"/>
          </a:p>
          <a:p>
            <a:r>
              <a:rPr lang="en-US" dirty="0"/>
              <a:t>(Page 51).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134</a:t>
            </a:fld>
            <a:endParaRPr lang="en-US" dirty="0"/>
          </a:p>
        </p:txBody>
      </p:sp>
    </p:spTree>
    <p:extLst>
      <p:ext uri="{BB962C8B-B14F-4D97-AF65-F5344CB8AC3E}">
        <p14:creationId xmlns:p14="http://schemas.microsoft.com/office/powerpoint/2010/main" val="9567184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Manipulating Elements</a:t>
            </a:r>
          </a:p>
        </p:txBody>
      </p:sp>
      <p:sp>
        <p:nvSpPr>
          <p:cNvPr id="3" name="Content Placeholder 2"/>
          <p:cNvSpPr>
            <a:spLocks noGrp="1"/>
          </p:cNvSpPr>
          <p:nvPr>
            <p:ph idx="1"/>
          </p:nvPr>
        </p:nvSpPr>
        <p:spPr/>
        <p:txBody>
          <a:bodyPr/>
          <a:lstStyle/>
          <a:p>
            <a:r>
              <a:rPr lang="en-US" dirty="0" smtClean="0"/>
              <a:t>There </a:t>
            </a:r>
            <a:r>
              <a:rPr lang="en-US" dirty="0"/>
              <a:t>are several methods available for manipulating arrays, which I’ll briefly explain here. Some of these methods modify the existing array while others do not but return a new array. Pay close attention to this detail.</a:t>
            </a:r>
          </a:p>
          <a:p>
            <a:endParaRPr lang="en-US" dirty="0"/>
          </a:p>
          <a:p>
            <a:r>
              <a:rPr lang="en-US" dirty="0"/>
              <a:t>(Page 51).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135</a:t>
            </a:fld>
            <a:endParaRPr lang="en-US" dirty="0"/>
          </a:p>
        </p:txBody>
      </p:sp>
    </p:spTree>
    <p:extLst>
      <p:ext uri="{BB962C8B-B14F-4D97-AF65-F5344CB8AC3E}">
        <p14:creationId xmlns:p14="http://schemas.microsoft.com/office/powerpoint/2010/main" val="15897875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Searching</a:t>
            </a:r>
          </a:p>
        </p:txBody>
      </p:sp>
      <p:sp>
        <p:nvSpPr>
          <p:cNvPr id="3" name="Content Placeholder 2"/>
          <p:cNvSpPr>
            <a:spLocks noGrp="1"/>
          </p:cNvSpPr>
          <p:nvPr>
            <p:ph idx="1"/>
          </p:nvPr>
        </p:nvSpPr>
        <p:spPr/>
        <p:txBody>
          <a:bodyPr/>
          <a:lstStyle/>
          <a:p>
            <a:r>
              <a:rPr lang="en-US" dirty="0" smtClean="0"/>
              <a:t>The </a:t>
            </a:r>
            <a:r>
              <a:rPr lang="en-US" dirty="0"/>
              <a:t>array object provides several methods for finding an element in an array. The indexOf() method returns the index of the first occurrence of the specified element. For example, </a:t>
            </a:r>
            <a:r>
              <a:rPr lang="en-US" dirty="0" err="1"/>
              <a:t>arr.indexOf</a:t>
            </a:r>
            <a:r>
              <a:rPr lang="en-US" dirty="0"/>
              <a:t>("red"); will return the first element whose value is “red.” Similarly, </a:t>
            </a:r>
            <a:r>
              <a:rPr lang="en-US" dirty="0" err="1"/>
              <a:t>arr.lastIndexOf</a:t>
            </a:r>
            <a:r>
              <a:rPr lang="en-US" dirty="0"/>
              <a:t>("red"); will return the last occurrence. Both of these methods perform the search using strict equality, which means that if you are looking for “12” and the array contains the number 12, it will not find it. The indexOf() method starts at the beginning of the array and searches forward until it finds the first match. The lastIndexOf() methods starts from the end of the array and scans backwards. Both methods support a </a:t>
            </a:r>
            <a:r>
              <a:rPr lang="en-US" dirty="0" err="1"/>
              <a:t>fromIndex</a:t>
            </a:r>
            <a:r>
              <a:rPr lang="en-US" dirty="0"/>
              <a:t> parameter that specifies where the search should start from. If not specified, the search starts at the beginning (or the end for lastIndexOf()). Negative values are also supported, which indicate the search should start from this number of elements from the end of the array. If a negative number is used to define the starting position of the search, the search is still forward for indexOf() and backwards for lastIndexOf().</a:t>
            </a:r>
          </a:p>
          <a:p>
            <a:endParaRPr lang="en-US" dirty="0"/>
          </a:p>
          <a:p>
            <a:r>
              <a:rPr lang="en-US" dirty="0"/>
              <a:t>(Page 53).</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136</a:t>
            </a:fld>
            <a:endParaRPr lang="en-US" dirty="0"/>
          </a:p>
        </p:txBody>
      </p:sp>
    </p:spTree>
    <p:extLst>
      <p:ext uri="{BB962C8B-B14F-4D97-AF65-F5344CB8AC3E}">
        <p14:creationId xmlns:p14="http://schemas.microsoft.com/office/powerpoint/2010/main" val="41905825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Subsets</a:t>
            </a:r>
          </a:p>
        </p:txBody>
      </p:sp>
      <p:sp>
        <p:nvSpPr>
          <p:cNvPr id="3" name="Content Placeholder 2"/>
          <p:cNvSpPr>
            <a:spLocks noGrp="1"/>
          </p:cNvSpPr>
          <p:nvPr>
            <p:ph idx="1"/>
          </p:nvPr>
        </p:nvSpPr>
        <p:spPr/>
        <p:txBody>
          <a:bodyPr/>
          <a:lstStyle/>
          <a:p>
            <a:r>
              <a:rPr lang="en-US" dirty="0" smtClean="0"/>
              <a:t>The </a:t>
            </a:r>
            <a:r>
              <a:rPr lang="en-US" dirty="0"/>
              <a:t>filter() function does not modify the array but returns a new array, which is a subset of the original array. To implement the filtering logic, you must specify a callback function that will be called for each element in the array. The function returns true if the element should be included in the subset or false if not. The callback function works just like the one used by the find() method. In fact, you can use the same function for both:</a:t>
            </a:r>
          </a:p>
          <a:p>
            <a:endParaRPr lang="en-US" dirty="0"/>
          </a:p>
          <a:p>
            <a:r>
              <a:rPr lang="en-US" dirty="0"/>
              <a:t>(Page 54).</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137</a:t>
            </a:fld>
            <a:endParaRPr lang="en-US" dirty="0"/>
          </a:p>
        </p:txBody>
      </p:sp>
    </p:spTree>
    <p:extLst>
      <p:ext uri="{BB962C8B-B14F-4D97-AF65-F5344CB8AC3E}">
        <p14:creationId xmlns:p14="http://schemas.microsoft.com/office/powerpoint/2010/main" val="30163112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Processing</a:t>
            </a:r>
          </a:p>
        </p:txBody>
      </p:sp>
      <p:sp>
        <p:nvSpPr>
          <p:cNvPr id="3" name="Content Placeholder 2"/>
          <p:cNvSpPr>
            <a:spLocks noGrp="1"/>
          </p:cNvSpPr>
          <p:nvPr>
            <p:ph idx="1"/>
          </p:nvPr>
        </p:nvSpPr>
        <p:spPr/>
        <p:txBody>
          <a:bodyPr/>
          <a:lstStyle/>
          <a:p>
            <a:r>
              <a:rPr lang="en-US" dirty="0" smtClean="0"/>
              <a:t>There </a:t>
            </a:r>
            <a:r>
              <a:rPr lang="en-US" dirty="0"/>
              <a:t>are several useful methods that you can call to implement some processing across the elements of an array. Let’s start with the simplest, forEach(). The forEach() method will iterate through all of the elements in the array, calling the specified function. You must define the function that will be executed and the function is passed as a parameter to the forEach() method. Like the other callback functions we’ve looked at, this function has one required parameter, which is the specific element that it is being executed on. In addition, there are two optional parameters, the index of the element and the array being processed. The function might look like this:</a:t>
            </a:r>
          </a:p>
          <a:p>
            <a:endParaRPr lang="en-US" dirty="0"/>
          </a:p>
          <a:p>
            <a:r>
              <a:rPr lang="en-US" dirty="0"/>
              <a:t>(Page 55).</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138</a:t>
            </a:fld>
            <a:endParaRPr lang="en-US" dirty="0"/>
          </a:p>
        </p:txBody>
      </p:sp>
    </p:spTree>
    <p:extLst>
      <p:ext uri="{BB962C8B-B14F-4D97-AF65-F5344CB8AC3E}">
        <p14:creationId xmlns:p14="http://schemas.microsoft.com/office/powerpoint/2010/main" val="20321322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a:t>In this section, I’ll explain the HTML elements that are available and how and when to use </a:t>
            </a:r>
            <a:r>
              <a:rPr lang="en-US" dirty="0" smtClean="0"/>
              <a:t>them.</a:t>
            </a:r>
          </a:p>
          <a:p>
            <a:pPr lvl="1"/>
            <a:r>
              <a:rPr lang="en-US" dirty="0" smtClean="0"/>
              <a:t>I </a:t>
            </a:r>
            <a:r>
              <a:rPr lang="en-US" dirty="0"/>
              <a:t>covered a few of them in Chapter 1: those used for </a:t>
            </a:r>
            <a:r>
              <a:rPr lang="en-US" dirty="0" smtClean="0"/>
              <a:t>providing</a:t>
            </a:r>
          </a:p>
          <a:p>
            <a:pPr lvl="2"/>
            <a:r>
              <a:rPr lang="en-US" dirty="0" smtClean="0"/>
              <a:t>document structure</a:t>
            </a:r>
          </a:p>
          <a:p>
            <a:pPr lvl="2"/>
            <a:r>
              <a:rPr lang="en-US" dirty="0" smtClean="0"/>
              <a:t>Metadata</a:t>
            </a:r>
          </a:p>
          <a:p>
            <a:pPr lvl="1"/>
            <a:r>
              <a:rPr lang="en-US" dirty="0" smtClean="0"/>
              <a:t>Now</a:t>
            </a:r>
            <a:r>
              <a:rPr lang="en-US" dirty="0"/>
              <a:t>, I’ll get into the real meat of the HTML </a:t>
            </a:r>
            <a:r>
              <a:rPr lang="en-US" dirty="0" smtClean="0"/>
              <a:t>elements.</a:t>
            </a:r>
          </a:p>
          <a:p>
            <a:pPr lvl="1"/>
            <a:r>
              <a:rPr lang="en-US" dirty="0" smtClean="0">
                <a:solidFill>
                  <a:srgbClr val="FF0000"/>
                </a:solidFill>
              </a:rPr>
              <a:t>HTML5</a:t>
            </a:r>
            <a:r>
              <a:rPr lang="en-US" dirty="0" smtClean="0"/>
              <a:t> </a:t>
            </a:r>
            <a:r>
              <a:rPr lang="en-US" dirty="0"/>
              <a:t>is all about </a:t>
            </a:r>
            <a:r>
              <a:rPr lang="en-US" dirty="0">
                <a:solidFill>
                  <a:srgbClr val="FF0000"/>
                </a:solidFill>
              </a:rPr>
              <a:t>semantics</a:t>
            </a:r>
            <a:r>
              <a:rPr lang="en-US" dirty="0"/>
              <a:t>; you’ll read that over and over again in this </a:t>
            </a:r>
            <a:r>
              <a:rPr lang="en-US" dirty="0" smtClean="0"/>
              <a:t>section.</a:t>
            </a:r>
          </a:p>
          <a:p>
            <a:pPr lvl="1"/>
            <a:r>
              <a:rPr lang="en-US" dirty="0" smtClean="0"/>
              <a:t>The </a:t>
            </a:r>
            <a:r>
              <a:rPr lang="en-US" dirty="0"/>
              <a:t>choice of which element to use is an important </a:t>
            </a:r>
            <a:r>
              <a:rPr lang="en-US" dirty="0" smtClean="0"/>
              <a:t>one.</a:t>
            </a:r>
          </a:p>
          <a:p>
            <a:pPr lvl="1"/>
            <a:r>
              <a:rPr lang="en-US" dirty="0" smtClean="0"/>
              <a:t>It </a:t>
            </a:r>
            <a:r>
              <a:rPr lang="en-US" dirty="0"/>
              <a:t>conveys the meaning or purpose of the </a:t>
            </a:r>
            <a:r>
              <a:rPr lang="en-US" dirty="0" smtClean="0"/>
              <a:t>content.</a:t>
            </a:r>
          </a:p>
          <a:p>
            <a:pPr lvl="1"/>
            <a:r>
              <a:rPr lang="en-US" dirty="0" smtClean="0"/>
              <a:t>In </a:t>
            </a:r>
            <a:r>
              <a:rPr lang="en-US" dirty="0"/>
              <a:t>the next five chapters, I will try to drive home why each element should be </a:t>
            </a:r>
            <a:r>
              <a:rPr lang="en-US" dirty="0" smtClean="0"/>
              <a:t>used.</a:t>
            </a:r>
          </a:p>
          <a:p>
            <a:pPr lvl="1"/>
            <a:r>
              <a:rPr lang="en-US" dirty="0" smtClean="0"/>
              <a:t>And</a:t>
            </a:r>
            <a:r>
              <a:rPr lang="en-US" dirty="0"/>
              <a:t>, of course, I’ll provide demonstrations and examples of how they are </a:t>
            </a:r>
            <a:r>
              <a:rPr lang="en-US" dirty="0" smtClean="0"/>
              <a:t>used.</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139</a:t>
            </a:fld>
            <a:endParaRPr lang="en-US" dirty="0"/>
          </a:p>
        </p:txBody>
      </p:sp>
    </p:spTree>
    <p:extLst>
      <p:ext uri="{BB962C8B-B14F-4D97-AF65-F5344CB8AC3E}">
        <p14:creationId xmlns:p14="http://schemas.microsoft.com/office/powerpoint/2010/main" val="95426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Miscellaneous Structure Rules</a:t>
            </a:r>
          </a:p>
        </p:txBody>
      </p:sp>
      <p:sp>
        <p:nvSpPr>
          <p:cNvPr id="3" name="Content Placeholder 2"/>
          <p:cNvSpPr>
            <a:spLocks noGrp="1"/>
          </p:cNvSpPr>
          <p:nvPr>
            <p:ph idx="1"/>
          </p:nvPr>
        </p:nvSpPr>
        <p:spPr/>
        <p:txBody>
          <a:bodyPr/>
          <a:lstStyle/>
          <a:p>
            <a:r>
              <a:rPr lang="en-US" dirty="0" smtClean="0"/>
              <a:t>Notice </a:t>
            </a:r>
            <a:r>
              <a:rPr lang="en-US" dirty="0"/>
              <a:t>that the </a:t>
            </a:r>
            <a:r>
              <a:rPr lang="en-US" dirty="0">
                <a:solidFill>
                  <a:srgbClr val="FF0000"/>
                </a:solidFill>
              </a:rPr>
              <a:t>meta</a:t>
            </a:r>
            <a:r>
              <a:rPr lang="en-US" dirty="0"/>
              <a:t> element does not have a </a:t>
            </a:r>
            <a:r>
              <a:rPr lang="en-US" dirty="0">
                <a:solidFill>
                  <a:srgbClr val="FF0000"/>
                </a:solidFill>
              </a:rPr>
              <a:t>closing </a:t>
            </a:r>
            <a:r>
              <a:rPr lang="en-US" dirty="0" smtClean="0">
                <a:solidFill>
                  <a:srgbClr val="FF0000"/>
                </a:solidFill>
              </a:rPr>
              <a:t>tag</a:t>
            </a:r>
            <a:r>
              <a:rPr lang="en-US" dirty="0" smtClean="0"/>
              <a:t>.</a:t>
            </a:r>
          </a:p>
          <a:p>
            <a:pPr lvl="1"/>
            <a:r>
              <a:rPr lang="en-US" dirty="0" smtClean="0"/>
              <a:t>There </a:t>
            </a:r>
            <a:r>
              <a:rPr lang="en-US" dirty="0"/>
              <a:t>are a </a:t>
            </a:r>
            <a:r>
              <a:rPr lang="en-US" dirty="0">
                <a:solidFill>
                  <a:srgbClr val="FF0000"/>
                </a:solidFill>
              </a:rPr>
              <a:t>few elements</a:t>
            </a:r>
            <a:r>
              <a:rPr lang="en-US" dirty="0"/>
              <a:t> that </a:t>
            </a:r>
            <a:r>
              <a:rPr lang="en-US" dirty="0">
                <a:solidFill>
                  <a:srgbClr val="FF0000"/>
                </a:solidFill>
              </a:rPr>
              <a:t>do not </a:t>
            </a:r>
            <a:r>
              <a:rPr lang="en-US" dirty="0">
                <a:solidFill>
                  <a:srgbClr val="0070C0"/>
                </a:solidFill>
              </a:rPr>
              <a:t>have to use a </a:t>
            </a:r>
            <a:r>
              <a:rPr lang="en-US" dirty="0">
                <a:solidFill>
                  <a:srgbClr val="FF0000"/>
                </a:solidFill>
              </a:rPr>
              <a:t>closing tag</a:t>
            </a:r>
            <a:r>
              <a:rPr lang="en-US" dirty="0"/>
              <a:t>, which are referred to as </a:t>
            </a:r>
            <a:r>
              <a:rPr lang="en-US" dirty="0">
                <a:solidFill>
                  <a:srgbClr val="FF0000"/>
                </a:solidFill>
              </a:rPr>
              <a:t>self-closing</a:t>
            </a:r>
            <a:r>
              <a:rPr lang="en-US" dirty="0"/>
              <a:t> </a:t>
            </a:r>
            <a:r>
              <a:rPr lang="en-US" dirty="0" smtClean="0">
                <a:solidFill>
                  <a:srgbClr val="FF0000"/>
                </a:solidFill>
              </a:rPr>
              <a:t>tags</a:t>
            </a:r>
            <a:r>
              <a:rPr lang="en-US" dirty="0" smtClean="0"/>
              <a:t>.</a:t>
            </a:r>
          </a:p>
          <a:p>
            <a:pPr lvl="1"/>
            <a:r>
              <a:rPr lang="en-US" dirty="0" smtClean="0"/>
              <a:t>It </a:t>
            </a:r>
            <a:r>
              <a:rPr lang="en-US" dirty="0"/>
              <a:t>may be somewhat obvious, but these elements cannot have any content since the content is placed between the opening and closing </a:t>
            </a:r>
            <a:r>
              <a:rPr lang="en-US" dirty="0" smtClean="0"/>
              <a:t>tags.</a:t>
            </a:r>
          </a:p>
          <a:p>
            <a:pPr lvl="1"/>
            <a:r>
              <a:rPr lang="en-US" dirty="0" smtClean="0"/>
              <a:t>The </a:t>
            </a:r>
            <a:r>
              <a:rPr lang="en-US" dirty="0"/>
              <a:t>“/” character at the end of the tag is technically optional, but the general consensus is that it should be included and some </a:t>
            </a:r>
            <a:r>
              <a:rPr lang="en-US" dirty="0">
                <a:solidFill>
                  <a:srgbClr val="FF0000"/>
                </a:solidFill>
              </a:rPr>
              <a:t>HTML validators</a:t>
            </a:r>
            <a:r>
              <a:rPr lang="en-US" dirty="0"/>
              <a:t> will flag this as a </a:t>
            </a:r>
            <a:r>
              <a:rPr lang="en-US" dirty="0">
                <a:solidFill>
                  <a:srgbClr val="FF0000"/>
                </a:solidFill>
              </a:rPr>
              <a:t>warning</a:t>
            </a:r>
            <a:r>
              <a:rPr lang="en-US" dirty="0"/>
              <a:t> if it’s not </a:t>
            </a:r>
            <a:r>
              <a:rPr lang="en-US" dirty="0" smtClean="0"/>
              <a:t>there.</a:t>
            </a:r>
          </a:p>
          <a:p>
            <a:pPr lvl="1"/>
            <a:r>
              <a:rPr lang="en-US" dirty="0" smtClean="0"/>
              <a:t>Keep </a:t>
            </a:r>
            <a:r>
              <a:rPr lang="en-US" dirty="0"/>
              <a:t>in mind that </a:t>
            </a:r>
            <a:r>
              <a:rPr lang="en-US" dirty="0">
                <a:solidFill>
                  <a:srgbClr val="FF0000"/>
                </a:solidFill>
              </a:rPr>
              <a:t>whitespace characters</a:t>
            </a:r>
            <a:r>
              <a:rPr lang="en-US" dirty="0"/>
              <a:t> such </a:t>
            </a:r>
            <a:r>
              <a:rPr lang="en-US" dirty="0" smtClean="0"/>
              <a:t>as</a:t>
            </a:r>
          </a:p>
          <a:p>
            <a:pPr lvl="2"/>
            <a:r>
              <a:rPr lang="en-US" dirty="0" smtClean="0"/>
              <a:t>Tabs</a:t>
            </a:r>
          </a:p>
          <a:p>
            <a:pPr lvl="2"/>
            <a:r>
              <a:rPr lang="en-US" dirty="0" smtClean="0"/>
              <a:t>carriage </a:t>
            </a:r>
            <a:r>
              <a:rPr lang="en-US" dirty="0"/>
              <a:t>returns, </a:t>
            </a:r>
            <a:r>
              <a:rPr lang="en-US" dirty="0" smtClean="0"/>
              <a:t>and</a:t>
            </a:r>
          </a:p>
          <a:p>
            <a:pPr lvl="2"/>
            <a:r>
              <a:rPr lang="en-US" dirty="0" smtClean="0"/>
              <a:t>extra </a:t>
            </a:r>
            <a:r>
              <a:rPr lang="en-US" dirty="0"/>
              <a:t>spaces are ignored by the </a:t>
            </a:r>
            <a:r>
              <a:rPr lang="en-US" dirty="0" smtClean="0"/>
              <a:t>browser</a:t>
            </a:r>
          </a:p>
          <a:p>
            <a:pPr lvl="1"/>
            <a:r>
              <a:rPr lang="en-US" dirty="0" smtClean="0"/>
              <a:t>You </a:t>
            </a:r>
            <a:r>
              <a:rPr lang="en-US" dirty="0"/>
              <a:t>can left-align all of the text and the rendered HTML will be </a:t>
            </a:r>
            <a:r>
              <a:rPr lang="en-US" dirty="0" smtClean="0"/>
              <a:t>identical. You </a:t>
            </a:r>
            <a:r>
              <a:rPr lang="en-US" dirty="0"/>
              <a:t>could even put the entire document on a single line if you really wanted </a:t>
            </a:r>
            <a:r>
              <a:rPr lang="en-US" dirty="0" smtClean="0"/>
              <a:t>to.</a:t>
            </a:r>
          </a:p>
          <a:p>
            <a:pPr lvl="1"/>
            <a:r>
              <a:rPr lang="en-US" dirty="0" smtClean="0"/>
              <a:t>But </a:t>
            </a:r>
            <a:r>
              <a:rPr lang="en-US" dirty="0"/>
              <a:t>the general convention and best practice is to format the HTML like it is shown </a:t>
            </a:r>
            <a:r>
              <a:rPr lang="en-US" dirty="0" smtClean="0"/>
              <a:t>here.</a:t>
            </a:r>
          </a:p>
          <a:p>
            <a:pPr lvl="1"/>
            <a:r>
              <a:rPr lang="en-US" dirty="0" smtClean="0"/>
              <a:t>I </a:t>
            </a:r>
            <a:r>
              <a:rPr lang="en-US" dirty="0"/>
              <a:t>want to make one additional comment before moving on: all of this </a:t>
            </a:r>
            <a:r>
              <a:rPr lang="en-US" dirty="0">
                <a:solidFill>
                  <a:srgbClr val="FF0000"/>
                </a:solidFill>
              </a:rPr>
              <a:t>structure</a:t>
            </a:r>
            <a:r>
              <a:rPr lang="en-US" dirty="0"/>
              <a:t> is </a:t>
            </a:r>
            <a:r>
              <a:rPr lang="en-US" dirty="0" smtClean="0">
                <a:solidFill>
                  <a:srgbClr val="FF0000"/>
                </a:solidFill>
              </a:rPr>
              <a:t>optional</a:t>
            </a:r>
            <a:r>
              <a:rPr lang="en-US" dirty="0" smtClean="0"/>
              <a:t>.</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a:t>
            </a:fld>
            <a:endParaRPr lang="en-US" dirty="0"/>
          </a:p>
        </p:txBody>
      </p:sp>
    </p:spTree>
    <p:extLst>
      <p:ext uri="{BB962C8B-B14F-4D97-AF65-F5344CB8AC3E}">
        <p14:creationId xmlns:p14="http://schemas.microsoft.com/office/powerpoint/2010/main" val="3731875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p:txBody>
          <a:bodyPr/>
          <a:lstStyle/>
          <a:p>
            <a:r>
              <a:rPr lang="en-US" dirty="0"/>
              <a:t>Each of the five chapters in this section, describe a set of elements that are organized as </a:t>
            </a:r>
            <a:r>
              <a:rPr lang="en-US" dirty="0" smtClean="0"/>
              <a:t>follows:</a:t>
            </a:r>
          </a:p>
          <a:p>
            <a:pPr lvl="1"/>
            <a:r>
              <a:rPr lang="en-US" dirty="0" smtClean="0"/>
              <a:t>Structural </a:t>
            </a:r>
            <a:r>
              <a:rPr lang="en-US" dirty="0"/>
              <a:t>elements, such as header, footer, section, aside, and div. These create a skeleton that will support the remaining </a:t>
            </a:r>
            <a:r>
              <a:rPr lang="en-US" dirty="0" smtClean="0"/>
              <a:t>content.</a:t>
            </a:r>
          </a:p>
          <a:p>
            <a:pPr lvl="1"/>
            <a:r>
              <a:rPr lang="en-US" dirty="0" smtClean="0"/>
              <a:t>Text </a:t>
            </a:r>
            <a:r>
              <a:rPr lang="en-US" dirty="0"/>
              <a:t>elements – there is a large set of elements that contain primarily text content, and each provides a specific semantic </a:t>
            </a:r>
            <a:r>
              <a:rPr lang="en-US" dirty="0" smtClean="0"/>
              <a:t>meaning.</a:t>
            </a:r>
          </a:p>
          <a:p>
            <a:pPr lvl="1"/>
            <a:r>
              <a:rPr lang="en-US" dirty="0" smtClean="0"/>
              <a:t>Table </a:t>
            </a:r>
            <a:r>
              <a:rPr lang="en-US" dirty="0"/>
              <a:t>elements – these elements are used to arrange tabular data that logically belongs in rows and </a:t>
            </a:r>
            <a:r>
              <a:rPr lang="en-US" dirty="0" smtClean="0"/>
              <a:t>columns.</a:t>
            </a:r>
          </a:p>
          <a:p>
            <a:pPr lvl="1"/>
            <a:r>
              <a:rPr lang="en-US" dirty="0" smtClean="0"/>
              <a:t>Embedded </a:t>
            </a:r>
            <a:r>
              <a:rPr lang="en-US" dirty="0"/>
              <a:t>elements, such as img, audio, and </a:t>
            </a:r>
            <a:r>
              <a:rPr lang="en-US" dirty="0" smtClean="0"/>
              <a:t>video.</a:t>
            </a:r>
          </a:p>
          <a:p>
            <a:pPr lvl="1"/>
            <a:r>
              <a:rPr lang="en-US" dirty="0" smtClean="0"/>
              <a:t>Form </a:t>
            </a:r>
            <a:r>
              <a:rPr lang="en-US" dirty="0"/>
              <a:t>elements, including input, button, label, and other elements used to create data entry forms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140</a:t>
            </a:fld>
            <a:endParaRPr lang="en-US" dirty="0"/>
          </a:p>
        </p:txBody>
      </p:sp>
    </p:spTree>
    <p:extLst>
      <p:ext uri="{BB962C8B-B14F-4D97-AF65-F5344CB8AC3E}">
        <p14:creationId xmlns:p14="http://schemas.microsoft.com/office/powerpoint/2010/main" val="3178764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Structural HTML Elements</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141</a:t>
            </a:fld>
            <a:endParaRPr lang="en-US" dirty="0"/>
          </a:p>
        </p:txBody>
      </p:sp>
      <p:sp>
        <p:nvSpPr>
          <p:cNvPr id="6" name="Text Placeholder 5"/>
          <p:cNvSpPr>
            <a:spLocks noGrp="1"/>
          </p:cNvSpPr>
          <p:nvPr>
            <p:ph type="body" sz="quarter" idx="16"/>
          </p:nvPr>
        </p:nvSpPr>
        <p:spPr/>
        <p:txBody>
          <a:bodyPr/>
          <a:lstStyle/>
          <a:p>
            <a:r>
              <a:rPr lang="en-US" dirty="0" smtClean="0"/>
              <a:t>4</a:t>
            </a:r>
            <a:endParaRPr lang="en-US" dirty="0"/>
          </a:p>
        </p:txBody>
      </p:sp>
      <p:pic>
        <p:nvPicPr>
          <p:cNvPr id="4" name="Picture 3"/>
          <p:cNvPicPr>
            <a:picLocks noChangeAspect="1"/>
          </p:cNvPicPr>
          <p:nvPr/>
        </p:nvPicPr>
        <p:blipFill>
          <a:blip r:embed="rId2"/>
          <a:stretch>
            <a:fillRect/>
          </a:stretch>
        </p:blipFill>
        <p:spPr>
          <a:xfrm>
            <a:off x="9077325" y="3507371"/>
            <a:ext cx="2781300" cy="3000375"/>
          </a:xfrm>
          <a:prstGeom prst="rect">
            <a:avLst/>
          </a:prstGeom>
          <a:ln>
            <a:solidFill>
              <a:schemeClr val="accent1"/>
            </a:solidFill>
          </a:ln>
        </p:spPr>
      </p:pic>
    </p:spTree>
    <p:extLst>
      <p:ext uri="{BB962C8B-B14F-4D97-AF65-F5344CB8AC3E}">
        <p14:creationId xmlns:p14="http://schemas.microsoft.com/office/powerpoint/2010/main" val="1948477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I briefly introduced the </a:t>
            </a:r>
            <a:r>
              <a:rPr lang="en-US" dirty="0">
                <a:solidFill>
                  <a:srgbClr val="FF0000"/>
                </a:solidFill>
              </a:rPr>
              <a:t>basic HTML syntax</a:t>
            </a:r>
            <a:r>
              <a:rPr lang="en-US" dirty="0"/>
              <a:t> in Chapter 1 and then explained the information inside the head </a:t>
            </a:r>
            <a:r>
              <a:rPr lang="en-US" dirty="0" smtClean="0"/>
              <a:t>element.</a:t>
            </a:r>
          </a:p>
          <a:p>
            <a:pPr lvl="1"/>
            <a:r>
              <a:rPr lang="en-US" dirty="0" smtClean="0"/>
              <a:t>There </a:t>
            </a:r>
            <a:r>
              <a:rPr lang="en-US" dirty="0"/>
              <a:t>is </a:t>
            </a:r>
            <a:r>
              <a:rPr lang="en-US" dirty="0">
                <a:solidFill>
                  <a:srgbClr val="FF0000"/>
                </a:solidFill>
              </a:rPr>
              <a:t>no displayable content</a:t>
            </a:r>
            <a:r>
              <a:rPr lang="en-US" dirty="0"/>
              <a:t> in the </a:t>
            </a:r>
            <a:r>
              <a:rPr lang="en-US" dirty="0">
                <a:solidFill>
                  <a:srgbClr val="FF0000"/>
                </a:solidFill>
              </a:rPr>
              <a:t>head</a:t>
            </a:r>
            <a:r>
              <a:rPr lang="en-US" dirty="0"/>
              <a:t> element; the data there is intended for applications to use such as </a:t>
            </a:r>
            <a:endParaRPr lang="en-US" dirty="0" smtClean="0"/>
          </a:p>
          <a:p>
            <a:pPr lvl="2"/>
            <a:r>
              <a:rPr lang="en-US" dirty="0" smtClean="0"/>
              <a:t>Browsers</a:t>
            </a:r>
          </a:p>
          <a:p>
            <a:pPr lvl="2"/>
            <a:r>
              <a:rPr lang="en-US" dirty="0" smtClean="0"/>
              <a:t>screen </a:t>
            </a:r>
            <a:r>
              <a:rPr lang="en-US" dirty="0"/>
              <a:t>readers, </a:t>
            </a:r>
            <a:r>
              <a:rPr lang="en-US" dirty="0" smtClean="0"/>
              <a:t>or</a:t>
            </a:r>
          </a:p>
          <a:p>
            <a:pPr lvl="2"/>
            <a:r>
              <a:rPr lang="en-US" dirty="0" smtClean="0"/>
              <a:t>search engines</a:t>
            </a:r>
          </a:p>
          <a:p>
            <a:pPr lvl="1"/>
            <a:r>
              <a:rPr lang="en-US" dirty="0" smtClean="0"/>
              <a:t>Now </a:t>
            </a:r>
            <a:r>
              <a:rPr lang="en-US" dirty="0"/>
              <a:t>we turn our attention to the </a:t>
            </a:r>
            <a:r>
              <a:rPr lang="en-US" dirty="0">
                <a:solidFill>
                  <a:srgbClr val="FF0000"/>
                </a:solidFill>
              </a:rPr>
              <a:t>body element</a:t>
            </a:r>
            <a:r>
              <a:rPr lang="en-US" dirty="0"/>
              <a:t>; this is where the </a:t>
            </a:r>
            <a:r>
              <a:rPr lang="en-US" dirty="0">
                <a:solidFill>
                  <a:srgbClr val="FF0000"/>
                </a:solidFill>
              </a:rPr>
              <a:t>content goes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142</a:t>
            </a:fld>
            <a:endParaRPr lang="en-US" dirty="0"/>
          </a:p>
        </p:txBody>
      </p:sp>
    </p:spTree>
    <p:extLst>
      <p:ext uri="{BB962C8B-B14F-4D97-AF65-F5344CB8AC3E}">
        <p14:creationId xmlns:p14="http://schemas.microsoft.com/office/powerpoint/2010/main" val="34360876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Categories</a:t>
            </a:r>
          </a:p>
        </p:txBody>
      </p:sp>
      <p:sp>
        <p:nvSpPr>
          <p:cNvPr id="3" name="Content Placeholder 2"/>
          <p:cNvSpPr>
            <a:spLocks noGrp="1"/>
          </p:cNvSpPr>
          <p:nvPr>
            <p:ph idx="1"/>
          </p:nvPr>
        </p:nvSpPr>
        <p:spPr/>
        <p:txBody>
          <a:bodyPr/>
          <a:lstStyle/>
          <a:p>
            <a:r>
              <a:rPr lang="en-US" dirty="0" smtClean="0"/>
              <a:t>There </a:t>
            </a:r>
            <a:r>
              <a:rPr lang="en-US" dirty="0"/>
              <a:t>are </a:t>
            </a:r>
            <a:r>
              <a:rPr lang="en-US" dirty="0">
                <a:solidFill>
                  <a:srgbClr val="FF0000"/>
                </a:solidFill>
              </a:rPr>
              <a:t>over</a:t>
            </a:r>
            <a:r>
              <a:rPr lang="en-US" dirty="0"/>
              <a:t> </a:t>
            </a:r>
            <a:r>
              <a:rPr lang="en-US" dirty="0">
                <a:solidFill>
                  <a:srgbClr val="FF0000"/>
                </a:solidFill>
              </a:rPr>
              <a:t>100 elements</a:t>
            </a:r>
            <a:r>
              <a:rPr lang="en-US" dirty="0"/>
              <a:t> defined in </a:t>
            </a:r>
            <a:r>
              <a:rPr lang="en-US" dirty="0" smtClean="0">
                <a:solidFill>
                  <a:srgbClr val="FF0000"/>
                </a:solidFill>
              </a:rPr>
              <a:t>HTML5</a:t>
            </a:r>
            <a:r>
              <a:rPr lang="en-US" dirty="0" smtClean="0"/>
              <a:t>.</a:t>
            </a:r>
          </a:p>
          <a:p>
            <a:pPr lvl="1"/>
            <a:r>
              <a:rPr lang="en-US" dirty="0" smtClean="0"/>
              <a:t>I’ve </a:t>
            </a:r>
            <a:r>
              <a:rPr lang="en-US" dirty="0"/>
              <a:t>explained a few of them in Chapter 1 and over the next 5 chapters I’ll demonstrate the remaining ones. </a:t>
            </a:r>
            <a:endParaRPr lang="en-US" dirty="0" smtClean="0"/>
          </a:p>
          <a:p>
            <a:pPr lvl="1"/>
            <a:r>
              <a:rPr lang="en-US" dirty="0" smtClean="0"/>
              <a:t>Elements </a:t>
            </a:r>
            <a:r>
              <a:rPr lang="en-US" dirty="0"/>
              <a:t>are organized into </a:t>
            </a:r>
            <a:r>
              <a:rPr lang="en-US" dirty="0">
                <a:solidFill>
                  <a:srgbClr val="FF0000"/>
                </a:solidFill>
              </a:rPr>
              <a:t>content categories</a:t>
            </a:r>
            <a:r>
              <a:rPr lang="en-US" dirty="0"/>
              <a:t> and there are </a:t>
            </a:r>
            <a:r>
              <a:rPr lang="en-US" dirty="0">
                <a:solidFill>
                  <a:srgbClr val="FF0000"/>
                </a:solidFill>
              </a:rPr>
              <a:t>general rules</a:t>
            </a:r>
            <a:r>
              <a:rPr lang="en-US" dirty="0"/>
              <a:t>, based on these categories, which </a:t>
            </a:r>
            <a:r>
              <a:rPr lang="en-US" dirty="0" smtClean="0"/>
              <a:t>define</a:t>
            </a:r>
          </a:p>
          <a:p>
            <a:pPr lvl="2"/>
            <a:r>
              <a:rPr lang="en-US" dirty="0" smtClean="0"/>
              <a:t>where </a:t>
            </a:r>
            <a:r>
              <a:rPr lang="en-US" dirty="0"/>
              <a:t>an element can be used </a:t>
            </a:r>
            <a:r>
              <a:rPr lang="en-US" dirty="0" smtClean="0"/>
              <a:t>and</a:t>
            </a:r>
          </a:p>
          <a:p>
            <a:pPr lvl="2"/>
            <a:r>
              <a:rPr lang="en-US" dirty="0" smtClean="0"/>
              <a:t>what </a:t>
            </a:r>
            <a:r>
              <a:rPr lang="en-US" dirty="0"/>
              <a:t>it can </a:t>
            </a:r>
            <a:r>
              <a:rPr lang="en-US" dirty="0" smtClean="0"/>
              <a:t>contain</a:t>
            </a:r>
          </a:p>
          <a:p>
            <a:pPr lvl="1"/>
            <a:r>
              <a:rPr lang="en-US" dirty="0"/>
              <a:t>The reference material in </a:t>
            </a:r>
            <a:r>
              <a:rPr lang="en-US" dirty="0">
                <a:solidFill>
                  <a:srgbClr val="FF0000"/>
                </a:solidFill>
              </a:rPr>
              <a:t>Appendix C</a:t>
            </a:r>
            <a:r>
              <a:rPr lang="en-US" dirty="0"/>
              <a:t> includes an alphabetical list of all of the HTML5 elements that indicates which categories each is in.</a:t>
            </a:r>
          </a:p>
          <a:p>
            <a:pPr lvl="1"/>
            <a:r>
              <a:rPr lang="en-US" dirty="0"/>
              <a:t>This chapter will explain the use </a:t>
            </a:r>
            <a:r>
              <a:rPr lang="en-US" dirty="0" smtClean="0"/>
              <a:t>of</a:t>
            </a:r>
          </a:p>
          <a:p>
            <a:pPr lvl="2"/>
            <a:r>
              <a:rPr lang="en-US" dirty="0" smtClean="0"/>
              <a:t>sectioning and</a:t>
            </a:r>
          </a:p>
          <a:p>
            <a:pPr lvl="2"/>
            <a:r>
              <a:rPr lang="en-US" dirty="0" smtClean="0"/>
              <a:t>header </a:t>
            </a:r>
            <a:r>
              <a:rPr lang="en-US" dirty="0"/>
              <a:t>elements to organize your HTML document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143</a:t>
            </a:fld>
            <a:endParaRPr lang="en-US" dirty="0"/>
          </a:p>
        </p:txBody>
      </p:sp>
    </p:spTree>
    <p:extLst>
      <p:ext uri="{BB962C8B-B14F-4D97-AF65-F5344CB8AC3E}">
        <p14:creationId xmlns:p14="http://schemas.microsoft.com/office/powerpoint/2010/main" val="14574417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Categories</a:t>
            </a:r>
            <a:endParaRPr lang="en-US" dirty="0"/>
          </a:p>
        </p:txBody>
      </p:sp>
      <p:sp>
        <p:nvSpPr>
          <p:cNvPr id="7" name="Content Placeholder 6"/>
          <p:cNvSpPr>
            <a:spLocks noGrp="1"/>
          </p:cNvSpPr>
          <p:nvPr>
            <p:ph idx="1"/>
          </p:nvPr>
        </p:nvSpPr>
        <p:spPr/>
        <p:txBody>
          <a:bodyPr/>
          <a:lstStyle/>
          <a:p>
            <a:r>
              <a:rPr lang="en-US" dirty="0"/>
              <a:t>An element can be in </a:t>
            </a:r>
            <a:r>
              <a:rPr lang="en-US" dirty="0">
                <a:solidFill>
                  <a:srgbClr val="FF0000"/>
                </a:solidFill>
              </a:rPr>
              <a:t>more</a:t>
            </a:r>
            <a:r>
              <a:rPr lang="en-US" dirty="0"/>
              <a:t> than </a:t>
            </a:r>
            <a:r>
              <a:rPr lang="en-US" dirty="0">
                <a:solidFill>
                  <a:srgbClr val="FF0000"/>
                </a:solidFill>
              </a:rPr>
              <a:t>one category</a:t>
            </a:r>
            <a:r>
              <a:rPr lang="en-US" dirty="0"/>
              <a:t> and there are a few elements that </a:t>
            </a:r>
            <a:r>
              <a:rPr lang="en-US" dirty="0">
                <a:solidFill>
                  <a:srgbClr val="FF0000"/>
                </a:solidFill>
              </a:rPr>
              <a:t>don’t belong</a:t>
            </a:r>
            <a:r>
              <a:rPr lang="en-US" dirty="0"/>
              <a:t> in any </a:t>
            </a:r>
            <a:r>
              <a:rPr lang="en-US" dirty="0" smtClean="0">
                <a:solidFill>
                  <a:srgbClr val="FF0000"/>
                </a:solidFill>
              </a:rPr>
              <a:t>category</a:t>
            </a:r>
            <a:r>
              <a:rPr lang="en-US" dirty="0" smtClean="0"/>
              <a:t>.</a:t>
            </a:r>
          </a:p>
          <a:p>
            <a:pPr lvl="1"/>
            <a:r>
              <a:rPr lang="en-US" dirty="0" smtClean="0">
                <a:solidFill>
                  <a:srgbClr val="0070C0"/>
                </a:solidFill>
              </a:rPr>
              <a:t>Metadata</a:t>
            </a:r>
            <a:r>
              <a:rPr lang="en-US" dirty="0" smtClean="0"/>
              <a:t> </a:t>
            </a:r>
            <a:r>
              <a:rPr lang="en-US" dirty="0"/>
              <a:t>- These were explained in Chapter 1; they have no real content but provide </a:t>
            </a:r>
            <a:r>
              <a:rPr lang="en-US" dirty="0">
                <a:solidFill>
                  <a:srgbClr val="FF0000"/>
                </a:solidFill>
              </a:rPr>
              <a:t>metadata</a:t>
            </a:r>
            <a:r>
              <a:rPr lang="en-US" dirty="0"/>
              <a:t> about the HTML document and information to applications that will process the </a:t>
            </a:r>
            <a:r>
              <a:rPr lang="en-US" dirty="0" smtClean="0"/>
              <a:t>document.</a:t>
            </a:r>
          </a:p>
          <a:p>
            <a:pPr lvl="1"/>
            <a:r>
              <a:rPr lang="en-US" dirty="0" smtClean="0">
                <a:solidFill>
                  <a:srgbClr val="0070C0"/>
                </a:solidFill>
              </a:rPr>
              <a:t>Sectioning</a:t>
            </a:r>
            <a:r>
              <a:rPr lang="en-US" dirty="0" smtClean="0"/>
              <a:t> </a:t>
            </a:r>
            <a:r>
              <a:rPr lang="en-US" dirty="0"/>
              <a:t>- These elements are used to organize a page into sections, and are also used to construct a document </a:t>
            </a:r>
            <a:r>
              <a:rPr lang="en-US" dirty="0" smtClean="0"/>
              <a:t>outline.</a:t>
            </a:r>
          </a:p>
          <a:p>
            <a:pPr lvl="1"/>
            <a:r>
              <a:rPr lang="en-US" dirty="0" smtClean="0">
                <a:solidFill>
                  <a:srgbClr val="0070C0"/>
                </a:solidFill>
              </a:rPr>
              <a:t>Heading</a:t>
            </a:r>
            <a:r>
              <a:rPr lang="en-US" dirty="0" smtClean="0"/>
              <a:t> </a:t>
            </a:r>
            <a:r>
              <a:rPr lang="en-US" dirty="0"/>
              <a:t>- These elements are used within sections to define the title and subtitles of a </a:t>
            </a:r>
            <a:r>
              <a:rPr lang="en-US" dirty="0" smtClean="0"/>
              <a:t>section.</a:t>
            </a:r>
          </a:p>
          <a:p>
            <a:pPr lvl="1"/>
            <a:r>
              <a:rPr lang="en-US" dirty="0" smtClean="0">
                <a:solidFill>
                  <a:srgbClr val="0070C0"/>
                </a:solidFill>
              </a:rPr>
              <a:t>Embedded</a:t>
            </a:r>
            <a:r>
              <a:rPr lang="en-US" dirty="0" smtClean="0"/>
              <a:t> </a:t>
            </a:r>
            <a:r>
              <a:rPr lang="en-US" dirty="0"/>
              <a:t>- Embedded elements are used to insert </a:t>
            </a:r>
            <a:r>
              <a:rPr lang="en-US" dirty="0">
                <a:solidFill>
                  <a:srgbClr val="FF0000"/>
                </a:solidFill>
              </a:rPr>
              <a:t>non-HTML content</a:t>
            </a:r>
            <a:r>
              <a:rPr lang="en-US" dirty="0"/>
              <a:t>, such as </a:t>
            </a:r>
            <a:r>
              <a:rPr lang="en-US" dirty="0">
                <a:solidFill>
                  <a:srgbClr val="FF0000"/>
                </a:solidFill>
              </a:rPr>
              <a:t>images</a:t>
            </a:r>
            <a:r>
              <a:rPr lang="en-US" dirty="0"/>
              <a:t>, within the document. These will be described in Chapter </a:t>
            </a:r>
            <a:r>
              <a:rPr lang="en-US" dirty="0" smtClean="0"/>
              <a:t>7.</a:t>
            </a:r>
          </a:p>
          <a:p>
            <a:pPr lvl="1"/>
            <a:r>
              <a:rPr lang="en-US" dirty="0" smtClean="0">
                <a:solidFill>
                  <a:srgbClr val="0070C0"/>
                </a:solidFill>
              </a:rPr>
              <a:t>Interactive</a:t>
            </a:r>
            <a:r>
              <a:rPr lang="en-US" dirty="0" smtClean="0"/>
              <a:t> </a:t>
            </a:r>
            <a:r>
              <a:rPr lang="en-US" dirty="0"/>
              <a:t>- These elements provide for user </a:t>
            </a:r>
            <a:r>
              <a:rPr lang="en-US" dirty="0" smtClean="0"/>
              <a:t>interaction.</a:t>
            </a:r>
          </a:p>
          <a:p>
            <a:pPr marL="457200" lvl="1" indent="0">
              <a:buNone/>
            </a:pPr>
            <a:r>
              <a:rPr lang="en-US" dirty="0" smtClean="0"/>
              <a:t>A </a:t>
            </a:r>
            <a:r>
              <a:rPr lang="en-US" dirty="0"/>
              <a:t>button or an input field are common examples of this</a:t>
            </a:r>
            <a:r>
              <a:rPr lang="en-US" dirty="0" smtClean="0"/>
              <a:t>.</a:t>
            </a:r>
            <a:endParaRPr lang="en-US" dirty="0"/>
          </a:p>
          <a:p>
            <a:pPr lvl="1"/>
            <a:r>
              <a:rPr lang="en-US" dirty="0" smtClean="0">
                <a:solidFill>
                  <a:srgbClr val="0070C0"/>
                </a:solidFill>
              </a:rPr>
              <a:t>Form</a:t>
            </a:r>
            <a:r>
              <a:rPr lang="en-US" dirty="0" smtClean="0"/>
              <a:t> </a:t>
            </a:r>
            <a:r>
              <a:rPr lang="en-US" dirty="0"/>
              <a:t>- Form elements are used for capturing user input and are further divided into several </a:t>
            </a:r>
            <a:r>
              <a:rPr lang="en-US" dirty="0" smtClean="0"/>
              <a:t>subcategories.</a:t>
            </a:r>
          </a:p>
          <a:p>
            <a:pPr marL="457200" lvl="1" indent="0">
              <a:buNone/>
            </a:pPr>
            <a:r>
              <a:rPr lang="en-US" dirty="0" smtClean="0"/>
              <a:t>I </a:t>
            </a:r>
            <a:r>
              <a:rPr lang="en-US" dirty="0"/>
              <a:t>will explain these in Chapter </a:t>
            </a:r>
            <a:r>
              <a:rPr lang="en-US" dirty="0" smtClean="0"/>
              <a:t>8.</a:t>
            </a:r>
          </a:p>
          <a:p>
            <a:pPr lvl="1"/>
            <a:r>
              <a:rPr lang="en-US" dirty="0" smtClean="0">
                <a:solidFill>
                  <a:srgbClr val="0070C0"/>
                </a:solidFill>
              </a:rPr>
              <a:t>Phrasing</a:t>
            </a:r>
            <a:r>
              <a:rPr lang="en-US" dirty="0" smtClean="0"/>
              <a:t> </a:t>
            </a:r>
            <a:r>
              <a:rPr lang="en-US" dirty="0"/>
              <a:t>- These elements are used to mark up text, or rather phrases, which are combined to form </a:t>
            </a:r>
            <a:r>
              <a:rPr lang="en-US" dirty="0" smtClean="0"/>
              <a:t>paragraphs.</a:t>
            </a:r>
          </a:p>
          <a:p>
            <a:pPr marL="457200" lvl="1" indent="0">
              <a:buNone/>
            </a:pPr>
            <a:r>
              <a:rPr lang="en-US" dirty="0" smtClean="0"/>
              <a:t>These </a:t>
            </a:r>
            <a:r>
              <a:rPr lang="en-US" dirty="0"/>
              <a:t>elements will be demonstrated in Chapter </a:t>
            </a:r>
            <a:r>
              <a:rPr lang="en-US" dirty="0" smtClean="0"/>
              <a:t>5.</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144</a:t>
            </a:fld>
            <a:endParaRPr lang="en-US" dirty="0"/>
          </a:p>
        </p:txBody>
      </p:sp>
    </p:spTree>
    <p:extLst>
      <p:ext uri="{BB962C8B-B14F-4D97-AF65-F5344CB8AC3E}">
        <p14:creationId xmlns:p14="http://schemas.microsoft.com/office/powerpoint/2010/main" val="20624558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Categories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solidFill>
                  <a:srgbClr val="0070C0"/>
                </a:solidFill>
              </a:rPr>
              <a:t>Flow</a:t>
            </a:r>
            <a:r>
              <a:rPr lang="en-US" dirty="0" smtClean="0"/>
              <a:t> </a:t>
            </a:r>
            <a:r>
              <a:rPr lang="en-US" dirty="0"/>
              <a:t>- The </a:t>
            </a:r>
            <a:r>
              <a:rPr lang="en-US" dirty="0">
                <a:solidFill>
                  <a:srgbClr val="FF0000"/>
                </a:solidFill>
              </a:rPr>
              <a:t>vast majority</a:t>
            </a:r>
            <a:r>
              <a:rPr lang="en-US" dirty="0"/>
              <a:t> of elements will fall into this </a:t>
            </a:r>
            <a:r>
              <a:rPr lang="en-US" dirty="0" smtClean="0"/>
              <a:t>category.</a:t>
            </a:r>
          </a:p>
          <a:p>
            <a:pPr lvl="1" indent="0">
              <a:buNone/>
            </a:pPr>
            <a:r>
              <a:rPr lang="en-US" dirty="0" smtClean="0"/>
              <a:t>These </a:t>
            </a:r>
            <a:r>
              <a:rPr lang="en-US" dirty="0"/>
              <a:t>are elements that have </a:t>
            </a:r>
            <a:r>
              <a:rPr lang="en-US" dirty="0">
                <a:solidFill>
                  <a:srgbClr val="FF0000"/>
                </a:solidFill>
              </a:rPr>
              <a:t>actual content</a:t>
            </a:r>
            <a:r>
              <a:rPr lang="en-US" dirty="0"/>
              <a:t> such </a:t>
            </a:r>
            <a:r>
              <a:rPr lang="en-US" dirty="0" smtClean="0"/>
              <a:t>as</a:t>
            </a:r>
          </a:p>
          <a:p>
            <a:pPr marL="914400" lvl="1" indent="-225425">
              <a:buFont typeface="Wingdings" panose="05000000000000000000" pitchFamily="2" charset="2"/>
              <a:buChar char="ü"/>
            </a:pPr>
            <a:r>
              <a:rPr lang="en-US" dirty="0" smtClean="0"/>
              <a:t>text or</a:t>
            </a:r>
          </a:p>
          <a:p>
            <a:pPr marL="914400" lvl="1" indent="-225425">
              <a:buFont typeface="Wingdings" panose="05000000000000000000" pitchFamily="2" charset="2"/>
              <a:buChar char="ü"/>
            </a:pPr>
            <a:r>
              <a:rPr lang="en-US" dirty="0" smtClean="0"/>
              <a:t>some </a:t>
            </a:r>
            <a:r>
              <a:rPr lang="en-US" dirty="0"/>
              <a:t>embedded content </a:t>
            </a:r>
            <a:r>
              <a:rPr lang="en-US" dirty="0" smtClean="0"/>
              <a:t>like</a:t>
            </a:r>
          </a:p>
          <a:p>
            <a:pPr marL="1141413" lvl="2" indent="-227013">
              <a:buFont typeface="Courier New" panose="02070309020205020404" pitchFamily="49" charset="0"/>
              <a:buChar char="o"/>
            </a:pPr>
            <a:r>
              <a:rPr lang="en-US" dirty="0" smtClean="0"/>
              <a:t>images or</a:t>
            </a:r>
          </a:p>
          <a:p>
            <a:pPr marL="1141413" lvl="2" indent="-227013">
              <a:buFont typeface="Courier New" panose="02070309020205020404" pitchFamily="49" charset="0"/>
              <a:buChar char="o"/>
            </a:pPr>
            <a:r>
              <a:rPr lang="en-US" dirty="0" smtClean="0"/>
              <a:t>video</a:t>
            </a:r>
          </a:p>
          <a:p>
            <a:pPr lvl="1" indent="0">
              <a:buNone/>
            </a:pPr>
            <a:r>
              <a:rPr lang="en-US" dirty="0" smtClean="0"/>
              <a:t>The </a:t>
            </a:r>
            <a:r>
              <a:rPr lang="en-US" dirty="0"/>
              <a:t>term “</a:t>
            </a:r>
            <a:r>
              <a:rPr lang="en-US" dirty="0">
                <a:solidFill>
                  <a:srgbClr val="FF0000"/>
                </a:solidFill>
              </a:rPr>
              <a:t>flow</a:t>
            </a:r>
            <a:r>
              <a:rPr lang="en-US" dirty="0"/>
              <a:t>” is used because these </a:t>
            </a:r>
            <a:r>
              <a:rPr lang="en-US" dirty="0">
                <a:solidFill>
                  <a:srgbClr val="FF0000"/>
                </a:solidFill>
              </a:rPr>
              <a:t>elements take up space</a:t>
            </a:r>
            <a:r>
              <a:rPr lang="en-US" dirty="0"/>
              <a:t> and generally flow from one element to the next, across, or down the page</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145</a:t>
            </a:fld>
            <a:endParaRPr lang="en-US" dirty="0"/>
          </a:p>
        </p:txBody>
      </p:sp>
    </p:spTree>
    <p:extLst>
      <p:ext uri="{BB962C8B-B14F-4D97-AF65-F5344CB8AC3E}">
        <p14:creationId xmlns:p14="http://schemas.microsoft.com/office/powerpoint/2010/main" val="5642629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Note</a:t>
            </a:r>
          </a:p>
        </p:txBody>
      </p:sp>
      <p:sp>
        <p:nvSpPr>
          <p:cNvPr id="3" name="Content Placeholder 2"/>
          <p:cNvSpPr>
            <a:spLocks noGrp="1"/>
          </p:cNvSpPr>
          <p:nvPr>
            <p:ph idx="1"/>
          </p:nvPr>
        </p:nvSpPr>
        <p:spPr/>
        <p:txBody>
          <a:bodyPr/>
          <a:lstStyle/>
          <a:p>
            <a:r>
              <a:rPr lang="en-US" dirty="0" smtClean="0"/>
              <a:t>Most </a:t>
            </a:r>
            <a:r>
              <a:rPr lang="en-US" dirty="0"/>
              <a:t>of the elements that are </a:t>
            </a:r>
            <a:r>
              <a:rPr lang="en-US" dirty="0">
                <a:solidFill>
                  <a:srgbClr val="FF0000"/>
                </a:solidFill>
              </a:rPr>
              <a:t>not</a:t>
            </a:r>
            <a:r>
              <a:rPr lang="en-US" dirty="0"/>
              <a:t> in any </a:t>
            </a:r>
            <a:r>
              <a:rPr lang="en-US" dirty="0">
                <a:solidFill>
                  <a:srgbClr val="FF0000"/>
                </a:solidFill>
              </a:rPr>
              <a:t>content category</a:t>
            </a:r>
            <a:r>
              <a:rPr lang="en-US" dirty="0"/>
              <a:t> are used only as </a:t>
            </a:r>
            <a:r>
              <a:rPr lang="en-US" dirty="0">
                <a:solidFill>
                  <a:srgbClr val="FF0000"/>
                </a:solidFill>
              </a:rPr>
              <a:t>child elements</a:t>
            </a:r>
            <a:r>
              <a:rPr lang="en-US" dirty="0"/>
              <a:t> for a specific </a:t>
            </a:r>
            <a:r>
              <a:rPr lang="en-US" dirty="0" smtClean="0"/>
              <a:t>element.</a:t>
            </a:r>
          </a:p>
          <a:p>
            <a:pPr lvl="1"/>
            <a:r>
              <a:rPr lang="en-US" dirty="0" smtClean="0"/>
              <a:t>For </a:t>
            </a:r>
            <a:r>
              <a:rPr lang="en-US" dirty="0"/>
              <a:t>example, the </a:t>
            </a:r>
            <a:r>
              <a:rPr lang="en-US" dirty="0">
                <a:solidFill>
                  <a:srgbClr val="FF0000"/>
                </a:solidFill>
              </a:rPr>
              <a:t>table</a:t>
            </a:r>
            <a:r>
              <a:rPr lang="en-US" dirty="0"/>
              <a:t> element is in the </a:t>
            </a:r>
            <a:r>
              <a:rPr lang="en-US" dirty="0">
                <a:solidFill>
                  <a:srgbClr val="FF0000"/>
                </a:solidFill>
              </a:rPr>
              <a:t>flow category</a:t>
            </a:r>
            <a:r>
              <a:rPr lang="en-US" dirty="0"/>
              <a:t>, but the child elements such as </a:t>
            </a:r>
            <a:r>
              <a:rPr lang="en-US" dirty="0">
                <a:solidFill>
                  <a:srgbClr val="FF0000"/>
                </a:solidFill>
              </a:rPr>
              <a:t>tr</a:t>
            </a:r>
            <a:r>
              <a:rPr lang="en-US" dirty="0"/>
              <a:t> and </a:t>
            </a:r>
            <a:r>
              <a:rPr lang="en-US" dirty="0">
                <a:solidFill>
                  <a:srgbClr val="FF0000"/>
                </a:solidFill>
              </a:rPr>
              <a:t>td</a:t>
            </a:r>
            <a:r>
              <a:rPr lang="en-US" dirty="0"/>
              <a:t> are not assigned a category as they are only used within a table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146</a:t>
            </a:fld>
            <a:endParaRPr lang="en-US" dirty="0"/>
          </a:p>
        </p:txBody>
      </p:sp>
    </p:spTree>
    <p:extLst>
      <p:ext uri="{BB962C8B-B14F-4D97-AF65-F5344CB8AC3E}">
        <p14:creationId xmlns:p14="http://schemas.microsoft.com/office/powerpoint/2010/main" val="27948581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Sectioning Content</a:t>
            </a:r>
          </a:p>
        </p:txBody>
      </p:sp>
      <p:sp>
        <p:nvSpPr>
          <p:cNvPr id="3" name="Content Placeholder 2"/>
          <p:cNvSpPr>
            <a:spLocks noGrp="1"/>
          </p:cNvSpPr>
          <p:nvPr>
            <p:ph idx="1"/>
          </p:nvPr>
        </p:nvSpPr>
        <p:spPr/>
        <p:txBody>
          <a:bodyPr/>
          <a:lstStyle/>
          <a:p>
            <a:r>
              <a:rPr lang="en-US" dirty="0" smtClean="0"/>
              <a:t>It’s </a:t>
            </a:r>
            <a:r>
              <a:rPr lang="en-US" dirty="0"/>
              <a:t>a good idea to organize your HTML document into </a:t>
            </a:r>
            <a:r>
              <a:rPr lang="en-US" dirty="0">
                <a:solidFill>
                  <a:srgbClr val="FF0000"/>
                </a:solidFill>
              </a:rPr>
              <a:t>logical sections</a:t>
            </a:r>
            <a:r>
              <a:rPr lang="en-US" dirty="0"/>
              <a:t>, especially for larger </a:t>
            </a:r>
            <a:r>
              <a:rPr lang="en-US" dirty="0" smtClean="0"/>
              <a:t>documents.</a:t>
            </a:r>
          </a:p>
          <a:p>
            <a:pPr lvl="1"/>
            <a:r>
              <a:rPr lang="en-US" dirty="0" smtClean="0"/>
              <a:t>Prior </a:t>
            </a:r>
            <a:r>
              <a:rPr lang="en-US" dirty="0"/>
              <a:t>to HTML5 the division (div) element was used to group content and they can be nested like this:</a:t>
            </a:r>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Unfortunately, a div can be used to </a:t>
            </a:r>
            <a:r>
              <a:rPr lang="en-US" dirty="0">
                <a:solidFill>
                  <a:srgbClr val="FF0000"/>
                </a:solidFill>
              </a:rPr>
              <a:t>group content</a:t>
            </a:r>
            <a:r>
              <a:rPr lang="en-US" dirty="0"/>
              <a:t> for a lot of different reasons, which are not obvious to the </a:t>
            </a:r>
            <a:r>
              <a:rPr lang="en-US" dirty="0" smtClean="0"/>
              <a:t>reader.</a:t>
            </a:r>
          </a:p>
          <a:p>
            <a:pPr lvl="1"/>
            <a:r>
              <a:rPr lang="en-US" dirty="0" smtClean="0">
                <a:solidFill>
                  <a:srgbClr val="FF0000"/>
                </a:solidFill>
              </a:rPr>
              <a:t>HTML5</a:t>
            </a:r>
            <a:r>
              <a:rPr lang="en-US" dirty="0" smtClean="0"/>
              <a:t> </a:t>
            </a:r>
            <a:r>
              <a:rPr lang="en-US" dirty="0"/>
              <a:t>introduces several </a:t>
            </a:r>
            <a:r>
              <a:rPr lang="en-US" dirty="0">
                <a:solidFill>
                  <a:srgbClr val="FF0000"/>
                </a:solidFill>
              </a:rPr>
              <a:t>new elements</a:t>
            </a:r>
            <a:r>
              <a:rPr lang="en-US" dirty="0"/>
              <a:t> that provide more </a:t>
            </a:r>
            <a:r>
              <a:rPr lang="en-US" dirty="0">
                <a:solidFill>
                  <a:srgbClr val="FF0000"/>
                </a:solidFill>
              </a:rPr>
              <a:t>specific semantic </a:t>
            </a:r>
            <a:r>
              <a:rPr lang="en-US" dirty="0" smtClean="0">
                <a:solidFill>
                  <a:srgbClr val="FF0000"/>
                </a:solidFill>
              </a:rPr>
              <a:t>groupings</a:t>
            </a:r>
            <a:r>
              <a:rPr lang="en-US" dirty="0" smtClean="0"/>
              <a:t>.</a:t>
            </a:r>
          </a:p>
          <a:p>
            <a:pPr lvl="1"/>
            <a:r>
              <a:rPr lang="en-US" dirty="0" smtClean="0"/>
              <a:t>Each </a:t>
            </a:r>
            <a:r>
              <a:rPr lang="en-US" dirty="0"/>
              <a:t>of these elements are used to </a:t>
            </a:r>
            <a:r>
              <a:rPr lang="en-US" dirty="0">
                <a:solidFill>
                  <a:srgbClr val="FF0000"/>
                </a:solidFill>
              </a:rPr>
              <a:t>group content</a:t>
            </a:r>
            <a:r>
              <a:rPr lang="en-US" dirty="0"/>
              <a:t> into a </a:t>
            </a:r>
            <a:r>
              <a:rPr lang="en-US" dirty="0">
                <a:solidFill>
                  <a:srgbClr val="FF0000"/>
                </a:solidFill>
              </a:rPr>
              <a:t>larger </a:t>
            </a:r>
            <a:r>
              <a:rPr lang="en-US" dirty="0" smtClean="0">
                <a:solidFill>
                  <a:srgbClr val="FF0000"/>
                </a:solidFill>
              </a:rPr>
              <a:t>unit</a:t>
            </a:r>
            <a:r>
              <a:rPr lang="en-US" dirty="0" smtClean="0"/>
              <a:t>.</a:t>
            </a:r>
          </a:p>
          <a:p>
            <a:pPr lvl="1"/>
            <a:r>
              <a:rPr lang="en-US" dirty="0" smtClean="0"/>
              <a:t>Each </a:t>
            </a:r>
            <a:r>
              <a:rPr lang="en-US" dirty="0"/>
              <a:t>one, however, groups the content for a different </a:t>
            </a:r>
            <a:r>
              <a:rPr lang="en-US" dirty="0" smtClean="0"/>
              <a:t>reason.</a:t>
            </a:r>
          </a:p>
          <a:p>
            <a:pPr lvl="1"/>
            <a:r>
              <a:rPr lang="en-US" dirty="0" smtClean="0"/>
              <a:t>You </a:t>
            </a:r>
            <a:r>
              <a:rPr lang="en-US" dirty="0"/>
              <a:t>could accomplish the grouping with the generic div element; the reason to use the more specific element is to make it clear why the group is being </a:t>
            </a:r>
            <a:r>
              <a:rPr lang="en-US" dirty="0" smtClean="0"/>
              <a:t>made.</a:t>
            </a:r>
          </a:p>
          <a:p>
            <a:pPr lvl="1"/>
            <a:r>
              <a:rPr lang="en-US" dirty="0" smtClean="0"/>
              <a:t>So </a:t>
            </a:r>
            <a:r>
              <a:rPr lang="en-US" dirty="0"/>
              <a:t>pay close attention to the specific purpose of each element and use the correct one depending on what you’re trying to accomplish</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147</a:t>
            </a:fld>
            <a:endParaRPr lang="en-US" dirty="0"/>
          </a:p>
        </p:txBody>
      </p:sp>
      <p:pic>
        <p:nvPicPr>
          <p:cNvPr id="6" name="Picture 5"/>
          <p:cNvPicPr>
            <a:picLocks noChangeAspect="1"/>
          </p:cNvPicPr>
          <p:nvPr/>
        </p:nvPicPr>
        <p:blipFill>
          <a:blip r:embed="rId2"/>
          <a:stretch>
            <a:fillRect/>
          </a:stretch>
        </p:blipFill>
        <p:spPr>
          <a:xfrm>
            <a:off x="796954" y="1983844"/>
            <a:ext cx="1248300" cy="1235431"/>
          </a:xfrm>
          <a:prstGeom prst="rect">
            <a:avLst/>
          </a:prstGeom>
          <a:ln>
            <a:solidFill>
              <a:schemeClr val="accent1"/>
            </a:solidFill>
          </a:ln>
        </p:spPr>
      </p:pic>
    </p:spTree>
    <p:extLst>
      <p:ext uri="{BB962C8B-B14F-4D97-AF65-F5344CB8AC3E}">
        <p14:creationId xmlns:p14="http://schemas.microsoft.com/office/powerpoint/2010/main" val="21437723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a:t>
            </a:r>
          </a:p>
        </p:txBody>
      </p:sp>
      <p:sp>
        <p:nvSpPr>
          <p:cNvPr id="3" name="Content Placeholder 2"/>
          <p:cNvSpPr>
            <a:spLocks noGrp="1"/>
          </p:cNvSpPr>
          <p:nvPr>
            <p:ph idx="1"/>
          </p:nvPr>
        </p:nvSpPr>
        <p:spPr/>
        <p:txBody>
          <a:bodyPr/>
          <a:lstStyle/>
          <a:p>
            <a:r>
              <a:rPr lang="en-US" dirty="0" smtClean="0"/>
              <a:t>The </a:t>
            </a:r>
            <a:r>
              <a:rPr lang="en-US" dirty="0"/>
              <a:t>section element is used to organize content into logical sections. Think back to an essay you may have written for a school assignment where you’d have an introduction, three main points, and a conclusion. Each of these would be represented in HTML as a section. Also, section elements can be nested just like div elements. If each of your main points have </a:t>
            </a:r>
            <a:r>
              <a:rPr lang="en-US" dirty="0" err="1"/>
              <a:t>subpoints</a:t>
            </a:r>
            <a:r>
              <a:rPr lang="en-US" dirty="0"/>
              <a:t>, you can use a section for each </a:t>
            </a:r>
            <a:r>
              <a:rPr lang="en-US" dirty="0" err="1"/>
              <a:t>subpoint</a:t>
            </a:r>
            <a:r>
              <a:rPr lang="en-US" dirty="0"/>
              <a:t>. There are two guiding principles in choosing your section elements. First, sections should be topical; you’re organizing content based on the material being presented. Second, sections should flow linearly. For example, the introduction flows into the first main point, and so on. The antithesis of this will be more apparent when I discuss the aside element.</a:t>
            </a:r>
          </a:p>
          <a:p>
            <a:endParaRPr lang="en-US" dirty="0"/>
          </a:p>
          <a:p>
            <a:r>
              <a:rPr lang="en-US" dirty="0"/>
              <a:t>(Page 60).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148</a:t>
            </a:fld>
            <a:endParaRPr lang="en-US" dirty="0"/>
          </a:p>
        </p:txBody>
      </p:sp>
    </p:spTree>
    <p:extLst>
      <p:ext uri="{BB962C8B-B14F-4D97-AF65-F5344CB8AC3E}">
        <p14:creationId xmlns:p14="http://schemas.microsoft.com/office/powerpoint/2010/main" val="7657741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Article</a:t>
            </a:r>
          </a:p>
        </p:txBody>
      </p:sp>
      <p:sp>
        <p:nvSpPr>
          <p:cNvPr id="3" name="Content Placeholder 2"/>
          <p:cNvSpPr>
            <a:spLocks noGrp="1"/>
          </p:cNvSpPr>
          <p:nvPr>
            <p:ph idx="1"/>
          </p:nvPr>
        </p:nvSpPr>
        <p:spPr/>
        <p:txBody>
          <a:bodyPr/>
          <a:lstStyle/>
          <a:p>
            <a:r>
              <a:rPr lang="en-US" dirty="0" smtClean="0"/>
              <a:t>An </a:t>
            </a:r>
            <a:r>
              <a:rPr lang="en-US" dirty="0"/>
              <a:t>article element is used to group content that can stand on its own. This is typically used when the content is being reused. If you pick up your local Sunday newspaper and read your favorite comic strip, you may not be aware of this, but the same comic strip is included in newspapers all over the world. The same concept is true of web sites, where syndicated content is included in multiple pages. These should be placed in an article element because the content is independent of the rest of the page. However, one of the most common uses of the article element is on blogs. Each post on a blog is generally stand-alone content and is often grouped into an article element. Also, comments that are posted to a blog are also typically placed in an article element.</a:t>
            </a:r>
          </a:p>
          <a:p>
            <a:pPr lvl="1"/>
            <a:r>
              <a:rPr lang="en-US" dirty="0"/>
              <a:t>You can use an article element anywhere you would use a section element, if the content is independent and reusable. An article, especially a larger one, will often use the section element to organize the article topically as I described previously. Also, an article element can include other article elements, as would be the case with a blog post including comments.</a:t>
            </a:r>
          </a:p>
          <a:p>
            <a:pPr lvl="1"/>
            <a:endParaRPr lang="en-US" dirty="0"/>
          </a:p>
          <a:p>
            <a:pPr lvl="1"/>
            <a:r>
              <a:rPr lang="en-US" dirty="0"/>
              <a:t>(Page 61).</a:t>
            </a:r>
          </a:p>
          <a:p>
            <a:r>
              <a:rPr lang="en-US" dirty="0"/>
              <a:t>(Page 60).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149</a:t>
            </a:fld>
            <a:endParaRPr lang="en-US" dirty="0"/>
          </a:p>
        </p:txBody>
      </p:sp>
    </p:spTree>
    <p:extLst>
      <p:ext uri="{BB962C8B-B14F-4D97-AF65-F5344CB8AC3E}">
        <p14:creationId xmlns:p14="http://schemas.microsoft.com/office/powerpoint/2010/main" val="1390383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Miscellaneous Structure </a:t>
            </a:r>
            <a:r>
              <a:rPr lang="en-US" dirty="0" smtClean="0"/>
              <a:t>Rules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In </a:t>
            </a:r>
            <a:r>
              <a:rPr lang="en-US" dirty="0"/>
              <a:t>fact, if you entered the following as your entire HTML document, it would render the exact same content in the browser</a:t>
            </a:r>
            <a:r>
              <a:rPr lang="en-US" dirty="0" smtClean="0"/>
              <a:t>.</a:t>
            </a:r>
          </a:p>
          <a:p>
            <a:pPr marL="233363" lvl="1" indent="0">
              <a:buNone/>
            </a:pPr>
            <a:endParaRPr lang="en-US" dirty="0"/>
          </a:p>
          <a:p>
            <a:pPr marL="233363" lvl="1" indent="0">
              <a:buNone/>
            </a:pPr>
            <a:endParaRPr lang="en-US" dirty="0" smtClean="0"/>
          </a:p>
          <a:p>
            <a:pPr lvl="1"/>
            <a:r>
              <a:rPr lang="en-US" dirty="0"/>
              <a:t>HTML tags are </a:t>
            </a:r>
            <a:r>
              <a:rPr lang="en-US" dirty="0">
                <a:solidFill>
                  <a:srgbClr val="FF0000"/>
                </a:solidFill>
              </a:rPr>
              <a:t>case </a:t>
            </a:r>
            <a:r>
              <a:rPr lang="en-US" dirty="0" smtClean="0">
                <a:solidFill>
                  <a:srgbClr val="FF0000"/>
                </a:solidFill>
              </a:rPr>
              <a:t>insensitive</a:t>
            </a:r>
            <a:r>
              <a:rPr lang="en-US" dirty="0" smtClean="0"/>
              <a:t>.</a:t>
            </a:r>
          </a:p>
          <a:p>
            <a:pPr lvl="1"/>
            <a:r>
              <a:rPr lang="en-US" dirty="0" smtClean="0"/>
              <a:t>The </a:t>
            </a:r>
            <a:r>
              <a:rPr lang="en-US" dirty="0"/>
              <a:t>general </a:t>
            </a:r>
            <a:r>
              <a:rPr lang="en-US" dirty="0">
                <a:solidFill>
                  <a:srgbClr val="FF0000"/>
                </a:solidFill>
              </a:rPr>
              <a:t>convention</a:t>
            </a:r>
            <a:r>
              <a:rPr lang="en-US" dirty="0"/>
              <a:t> is to use all </a:t>
            </a:r>
            <a:r>
              <a:rPr lang="en-US" dirty="0">
                <a:solidFill>
                  <a:srgbClr val="FF0000"/>
                </a:solidFill>
              </a:rPr>
              <a:t>lowercase tags</a:t>
            </a:r>
            <a:r>
              <a:rPr lang="en-US" dirty="0"/>
              <a:t> and I’ll be doing that throughout this </a:t>
            </a:r>
            <a:r>
              <a:rPr lang="en-US" dirty="0" smtClean="0"/>
              <a:t>book.</a:t>
            </a:r>
          </a:p>
          <a:p>
            <a:pPr lvl="1"/>
            <a:r>
              <a:rPr lang="en-US" dirty="0" smtClean="0"/>
              <a:t>But </a:t>
            </a:r>
            <a:r>
              <a:rPr lang="en-US" dirty="0"/>
              <a:t>you could use &lt;HEAD&gt; or &lt;Head&gt; and it would be just as valid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847900" y="2040024"/>
            <a:ext cx="1619250" cy="333375"/>
          </a:xfrm>
          <a:prstGeom prst="rect">
            <a:avLst/>
          </a:prstGeom>
          <a:ln>
            <a:solidFill>
              <a:schemeClr val="accent1"/>
            </a:solidFill>
          </a:ln>
        </p:spPr>
      </p:pic>
    </p:spTree>
    <p:extLst>
      <p:ext uri="{BB962C8B-B14F-4D97-AF65-F5344CB8AC3E}">
        <p14:creationId xmlns:p14="http://schemas.microsoft.com/office/powerpoint/2010/main" val="20179226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Aside</a:t>
            </a:r>
          </a:p>
        </p:txBody>
      </p:sp>
      <p:sp>
        <p:nvSpPr>
          <p:cNvPr id="3" name="Content Placeholder 2"/>
          <p:cNvSpPr>
            <a:spLocks noGrp="1"/>
          </p:cNvSpPr>
          <p:nvPr>
            <p:ph idx="1"/>
          </p:nvPr>
        </p:nvSpPr>
        <p:spPr/>
        <p:txBody>
          <a:bodyPr/>
          <a:lstStyle/>
          <a:p>
            <a:r>
              <a:rPr lang="en-US" dirty="0" smtClean="0"/>
              <a:t>An </a:t>
            </a:r>
            <a:r>
              <a:rPr lang="en-US" dirty="0"/>
              <a:t>aside element is used to group content that does not belong in the normal flow of your document. This could be supporting information provided for reference purposes, or perhaps information about the author. It could also be unrelated information such as advertising space or a calendar of events. The aside element is often presented as a sidebar so it doesn’t interrupt the flow of the other content. However, the CSS will determine that; the job of a content author is to indicate that a group of content is not part of the normal content flow. And this is done with the aside element.</a:t>
            </a:r>
          </a:p>
          <a:p>
            <a:endParaRPr lang="en-US" dirty="0"/>
          </a:p>
          <a:p>
            <a:r>
              <a:rPr lang="en-US" dirty="0"/>
              <a:t>(Page 61).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150</a:t>
            </a:fld>
            <a:endParaRPr lang="en-US" dirty="0"/>
          </a:p>
        </p:txBody>
      </p:sp>
    </p:spTree>
    <p:extLst>
      <p:ext uri="{BB962C8B-B14F-4D97-AF65-F5344CB8AC3E}">
        <p14:creationId xmlns:p14="http://schemas.microsoft.com/office/powerpoint/2010/main" val="10074960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Nav</a:t>
            </a:r>
          </a:p>
        </p:txBody>
      </p:sp>
      <p:sp>
        <p:nvSpPr>
          <p:cNvPr id="3" name="Content Placeholder 2"/>
          <p:cNvSpPr>
            <a:spLocks noGrp="1"/>
          </p:cNvSpPr>
          <p:nvPr>
            <p:ph idx="1"/>
          </p:nvPr>
        </p:nvSpPr>
        <p:spPr/>
        <p:txBody>
          <a:bodyPr/>
          <a:lstStyle/>
          <a:p>
            <a:r>
              <a:rPr lang="en-US" dirty="0" smtClean="0"/>
              <a:t>The </a:t>
            </a:r>
            <a:r>
              <a:rPr lang="en-US" dirty="0"/>
              <a:t>nav element is used to group a set of links. A typical example is where you have some sort of menu on the page to jump to internal bookmarks or other related pages. Another example is where you provide links for more information or related material. You don’t have to put every link into a nav element. But if you do have content that is comprised primarily of links, put this in a nav element. This will indicate that this section of content provides navigation.</a:t>
            </a:r>
          </a:p>
          <a:p>
            <a:endParaRPr lang="en-US" dirty="0"/>
          </a:p>
          <a:p>
            <a:r>
              <a:rPr lang="en-US" dirty="0"/>
              <a:t>(Page 61).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151</a:t>
            </a:fld>
            <a:endParaRPr lang="en-US" dirty="0"/>
          </a:p>
        </p:txBody>
      </p:sp>
    </p:spTree>
    <p:extLst>
      <p:ext uri="{BB962C8B-B14F-4D97-AF65-F5344CB8AC3E}">
        <p14:creationId xmlns:p14="http://schemas.microsoft.com/office/powerpoint/2010/main" val="9591292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Address</a:t>
            </a:r>
          </a:p>
        </p:txBody>
      </p:sp>
      <p:sp>
        <p:nvSpPr>
          <p:cNvPr id="3" name="Content Placeholder 2"/>
          <p:cNvSpPr>
            <a:spLocks noGrp="1"/>
          </p:cNvSpPr>
          <p:nvPr>
            <p:ph idx="1"/>
          </p:nvPr>
        </p:nvSpPr>
        <p:spPr/>
        <p:txBody>
          <a:bodyPr/>
          <a:lstStyle/>
          <a:p>
            <a:r>
              <a:rPr lang="en-US" dirty="0" smtClean="0"/>
              <a:t>The </a:t>
            </a:r>
            <a:r>
              <a:rPr lang="en-US" dirty="0"/>
              <a:t>address element is not included in the sectioning content. I am describing it here because it is used to provide contact information for either the entire document or for a specific article. To use it for a single article it should be placed somewhere inside the article element. If it applied to the document, it must be inside the body element; this is often placed in the footer element.</a:t>
            </a:r>
          </a:p>
          <a:p>
            <a:pPr lvl="1"/>
            <a:r>
              <a:rPr lang="en-US" dirty="0"/>
              <a:t>Here is an example of including an address element in a footer:</a:t>
            </a:r>
          </a:p>
          <a:p>
            <a:pPr lvl="1"/>
            <a:r>
              <a:rPr lang="en-US" dirty="0"/>
              <a:t>The default style for an address element is to display the text in italics. The default styling of this footer will look like Figure 4-1</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152</a:t>
            </a:fld>
            <a:endParaRPr lang="en-US" dirty="0"/>
          </a:p>
        </p:txBody>
      </p:sp>
    </p:spTree>
    <p:extLst>
      <p:ext uri="{BB962C8B-B14F-4D97-AF65-F5344CB8AC3E}">
        <p14:creationId xmlns:p14="http://schemas.microsoft.com/office/powerpoint/2010/main" val="10357052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The </a:t>
            </a:r>
            <a:r>
              <a:rPr lang="en-US" dirty="0"/>
              <a:t>address element is intended for providing contact information related to a document or article. This can include an email address, URL, phone number, mailing address, or any other method of communicating with the author. It may have been better named contact because that is what it should be used for. You should not use it to describe an address unless the address is provided as contact information.</a:t>
            </a:r>
          </a:p>
          <a:p>
            <a:endParaRPr lang="en-US" dirty="0"/>
          </a:p>
          <a:p>
            <a:r>
              <a:rPr lang="en-US" dirty="0"/>
              <a:t>(Page 61).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153</a:t>
            </a:fld>
            <a:endParaRPr lang="en-US" dirty="0"/>
          </a:p>
        </p:txBody>
      </p:sp>
    </p:spTree>
    <p:extLst>
      <p:ext uri="{BB962C8B-B14F-4D97-AF65-F5344CB8AC3E}">
        <p14:creationId xmlns:p14="http://schemas.microsoft.com/office/powerpoint/2010/main" val="1414444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Outlines</a:t>
            </a:r>
          </a:p>
        </p:txBody>
      </p:sp>
      <p:sp>
        <p:nvSpPr>
          <p:cNvPr id="3" name="Content Placeholder 2"/>
          <p:cNvSpPr>
            <a:spLocks noGrp="1"/>
          </p:cNvSpPr>
          <p:nvPr>
            <p:ph idx="1"/>
          </p:nvPr>
        </p:nvSpPr>
        <p:spPr/>
        <p:txBody>
          <a:bodyPr/>
          <a:lstStyle/>
          <a:p>
            <a:r>
              <a:rPr lang="en-US" dirty="0" smtClean="0"/>
              <a:t>There </a:t>
            </a:r>
            <a:r>
              <a:rPr lang="en-US" dirty="0"/>
              <a:t>is a notion in the </a:t>
            </a:r>
            <a:r>
              <a:rPr lang="en-US" dirty="0">
                <a:solidFill>
                  <a:srgbClr val="FF0000"/>
                </a:solidFill>
              </a:rPr>
              <a:t>HTML5 specifications</a:t>
            </a:r>
            <a:r>
              <a:rPr lang="en-US" dirty="0"/>
              <a:t> regarding </a:t>
            </a:r>
            <a:r>
              <a:rPr lang="en-US" dirty="0">
                <a:solidFill>
                  <a:srgbClr val="FF0000"/>
                </a:solidFill>
              </a:rPr>
              <a:t>document outlines</a:t>
            </a:r>
            <a:r>
              <a:rPr lang="en-US" dirty="0"/>
              <a:t> that is referred to as the </a:t>
            </a:r>
            <a:r>
              <a:rPr lang="en-US" dirty="0">
                <a:solidFill>
                  <a:srgbClr val="FF0000"/>
                </a:solidFill>
              </a:rPr>
              <a:t>outline </a:t>
            </a:r>
            <a:r>
              <a:rPr lang="en-US" dirty="0" smtClean="0">
                <a:solidFill>
                  <a:srgbClr val="FF0000"/>
                </a:solidFill>
              </a:rPr>
              <a:t>algorithm.</a:t>
            </a:r>
            <a:endParaRPr lang="en-US" dirty="0" smtClean="0"/>
          </a:p>
          <a:p>
            <a:pPr lvl="1"/>
            <a:r>
              <a:rPr lang="en-US" dirty="0" smtClean="0"/>
              <a:t>The </a:t>
            </a:r>
            <a:r>
              <a:rPr lang="en-US" dirty="0">
                <a:solidFill>
                  <a:srgbClr val="FF0000"/>
                </a:solidFill>
              </a:rPr>
              <a:t>body</a:t>
            </a:r>
            <a:r>
              <a:rPr lang="en-US" dirty="0"/>
              <a:t> element, which is the root element for your content, creates a </a:t>
            </a:r>
            <a:r>
              <a:rPr lang="en-US" dirty="0">
                <a:solidFill>
                  <a:srgbClr val="FF0000"/>
                </a:solidFill>
              </a:rPr>
              <a:t>topmost node</a:t>
            </a:r>
            <a:r>
              <a:rPr lang="en-US" dirty="0"/>
              <a:t> in the document </a:t>
            </a:r>
            <a:r>
              <a:rPr lang="en-US" dirty="0" smtClean="0"/>
              <a:t>outline.</a:t>
            </a:r>
          </a:p>
          <a:p>
            <a:pPr lvl="1"/>
            <a:r>
              <a:rPr lang="en-US" dirty="0" smtClean="0"/>
              <a:t>Adding </a:t>
            </a:r>
            <a:r>
              <a:rPr lang="en-US" dirty="0"/>
              <a:t>any of the sectioning elements, section, article, aside, or nav, will create a new section in the outline. </a:t>
            </a:r>
            <a:endParaRPr lang="en-US" dirty="0" smtClean="0"/>
          </a:p>
          <a:p>
            <a:pPr lvl="1"/>
            <a:r>
              <a:rPr lang="en-US" dirty="0" smtClean="0"/>
              <a:t>Embedding </a:t>
            </a:r>
            <a:r>
              <a:rPr lang="en-US" dirty="0"/>
              <a:t>additional sectioning elements will add more nodes to the </a:t>
            </a:r>
            <a:r>
              <a:rPr lang="en-US" dirty="0" smtClean="0"/>
              <a:t>outline.</a:t>
            </a:r>
          </a:p>
          <a:p>
            <a:pPr lvl="1"/>
            <a:r>
              <a:rPr lang="en-US" dirty="0" smtClean="0"/>
              <a:t>The </a:t>
            </a:r>
            <a:r>
              <a:rPr lang="en-US" dirty="0"/>
              <a:t>idea here is that by simply nesting sectioning elements, an explicit outline is created for your document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154</a:t>
            </a:fld>
            <a:endParaRPr lang="en-US" dirty="0"/>
          </a:p>
        </p:txBody>
      </p:sp>
    </p:spTree>
    <p:extLst>
      <p:ext uri="{BB962C8B-B14F-4D97-AF65-F5344CB8AC3E}">
        <p14:creationId xmlns:p14="http://schemas.microsoft.com/office/powerpoint/2010/main" val="8106520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Explicit Sections</a:t>
            </a:r>
          </a:p>
        </p:txBody>
      </p:sp>
      <p:sp>
        <p:nvSpPr>
          <p:cNvPr id="3" name="Content Placeholder 2"/>
          <p:cNvSpPr>
            <a:spLocks noGrp="1"/>
          </p:cNvSpPr>
          <p:nvPr>
            <p:ph idx="1"/>
          </p:nvPr>
        </p:nvSpPr>
        <p:spPr/>
        <p:txBody>
          <a:bodyPr/>
          <a:lstStyle/>
          <a:p>
            <a:r>
              <a:rPr lang="en-US" dirty="0" smtClean="0"/>
              <a:t>Let’s </a:t>
            </a:r>
            <a:r>
              <a:rPr lang="en-US" dirty="0"/>
              <a:t>test this out by creating an HTML document with some nested sections. Creating an outline without any labels is not very interesting. So we’ll add an h1 element within each section to give it a name. A sample document is shown in Listing 4-1.</a:t>
            </a:r>
          </a:p>
          <a:p>
            <a:pPr lvl="1"/>
            <a:r>
              <a:rPr lang="en-US" dirty="0"/>
              <a:t>If you render this in a browser using only the default styles, the page would look like Figure 4-2.</a:t>
            </a:r>
          </a:p>
          <a:p>
            <a:pPr lvl="1"/>
            <a:r>
              <a:rPr lang="en-US" dirty="0"/>
              <a:t>Notice the font for each of the labels is different, even though the same h1 element was used for all of them. The style is automatically updated based on where the element is in the document outline.</a:t>
            </a:r>
          </a:p>
          <a:p>
            <a:pPr lvl="1"/>
            <a:endParaRPr lang="en-US" dirty="0"/>
          </a:p>
          <a:p>
            <a:pPr lvl="1"/>
            <a:r>
              <a:rPr lang="en-US" dirty="0"/>
              <a:t>(Page 63).</a:t>
            </a:r>
          </a:p>
          <a:p>
            <a:pPr lvl="1"/>
            <a:r>
              <a:rPr lang="en-US" dirty="0"/>
              <a:t>(Page 63).</a:t>
            </a:r>
          </a:p>
          <a:p>
            <a:r>
              <a:rPr lang="en-US" dirty="0"/>
              <a:t>(Page 62).</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155</a:t>
            </a:fld>
            <a:endParaRPr lang="en-US" dirty="0"/>
          </a:p>
        </p:txBody>
      </p:sp>
    </p:spTree>
    <p:extLst>
      <p:ext uri="{BB962C8B-B14F-4D97-AF65-F5344CB8AC3E}">
        <p14:creationId xmlns:p14="http://schemas.microsoft.com/office/powerpoint/2010/main" val="38791459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 Headings</a:t>
            </a:r>
          </a:p>
        </p:txBody>
      </p:sp>
      <p:sp>
        <p:nvSpPr>
          <p:cNvPr id="3" name="Content Placeholder 2"/>
          <p:cNvSpPr>
            <a:spLocks noGrp="1"/>
          </p:cNvSpPr>
          <p:nvPr>
            <p:ph idx="1"/>
          </p:nvPr>
        </p:nvSpPr>
        <p:spPr/>
        <p:txBody>
          <a:bodyPr/>
          <a:lstStyle/>
          <a:p>
            <a:r>
              <a:rPr lang="en-US" dirty="0" smtClean="0"/>
              <a:t>HTML5 </a:t>
            </a:r>
            <a:r>
              <a:rPr lang="en-US" dirty="0"/>
              <a:t>supports </a:t>
            </a:r>
            <a:r>
              <a:rPr lang="en-US" dirty="0">
                <a:solidFill>
                  <a:srgbClr val="FF0000"/>
                </a:solidFill>
              </a:rPr>
              <a:t>document heading </a:t>
            </a:r>
            <a:r>
              <a:rPr lang="en-US" dirty="0" smtClean="0">
                <a:solidFill>
                  <a:srgbClr val="FF0000"/>
                </a:solidFill>
              </a:rPr>
              <a:t>elements</a:t>
            </a:r>
            <a:r>
              <a:rPr lang="en-US" dirty="0" smtClean="0"/>
              <a:t>.</a:t>
            </a:r>
          </a:p>
          <a:p>
            <a:pPr lvl="1"/>
            <a:r>
              <a:rPr lang="en-US" dirty="0" smtClean="0"/>
              <a:t>In </a:t>
            </a:r>
            <a:r>
              <a:rPr lang="en-US" dirty="0"/>
              <a:t>addition to the h1 element that I used in this example, there are also h2, h3, h4, h5, and h6 </a:t>
            </a:r>
            <a:r>
              <a:rPr lang="en-US" dirty="0" smtClean="0"/>
              <a:t>elements.</a:t>
            </a:r>
          </a:p>
          <a:p>
            <a:pPr lvl="1"/>
            <a:r>
              <a:rPr lang="en-US" dirty="0" smtClean="0"/>
              <a:t>Each </a:t>
            </a:r>
            <a:r>
              <a:rPr lang="en-US" dirty="0"/>
              <a:t>of these is used to indicate that the heading belongs at the specified level in the document outline. The default styling of the h1–h6 elements is the same that was used with the explicit outline document. Prior to HTML5, the sectioning elements did not exist. However, using the h1–h6 elements, you could provide implicit sections. If the previous heading used an h2 element and the current heading uses h3, a new section is implicitly defined. Similarly, going from h3 to h2 closes the current section. To create a document with a similar outline, you can create implicit sections using the h1–h6 elements. Instead of using an h1 element everywhere, you would use a different element to indicate its level in the hierarchy. The following HTML will generate the exact same outline (and output in the browser):</a:t>
            </a:r>
          </a:p>
          <a:p>
            <a:endParaRPr lang="en-US" dirty="0"/>
          </a:p>
          <a:p>
            <a:r>
              <a:rPr lang="en-US" dirty="0"/>
              <a:t>(Page 64).</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156</a:t>
            </a:fld>
            <a:endParaRPr lang="en-US" dirty="0"/>
          </a:p>
        </p:txBody>
      </p:sp>
    </p:spTree>
    <p:extLst>
      <p:ext uri="{BB962C8B-B14F-4D97-AF65-F5344CB8AC3E}">
        <p14:creationId xmlns:p14="http://schemas.microsoft.com/office/powerpoint/2010/main" val="1541667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Header and Footer</a:t>
            </a:r>
          </a:p>
        </p:txBody>
      </p:sp>
      <p:sp>
        <p:nvSpPr>
          <p:cNvPr id="3" name="Content Placeholder 2"/>
          <p:cNvSpPr>
            <a:spLocks noGrp="1"/>
          </p:cNvSpPr>
          <p:nvPr>
            <p:ph idx="1"/>
          </p:nvPr>
        </p:nvSpPr>
        <p:spPr/>
        <p:txBody>
          <a:bodyPr/>
          <a:lstStyle/>
          <a:p>
            <a:r>
              <a:rPr lang="en-US" dirty="0" smtClean="0"/>
              <a:t>While </a:t>
            </a:r>
            <a:r>
              <a:rPr lang="en-US" dirty="0"/>
              <a:t>organizing your page, you should also consider adding a </a:t>
            </a:r>
            <a:r>
              <a:rPr lang="en-US" dirty="0">
                <a:solidFill>
                  <a:srgbClr val="FF0000"/>
                </a:solidFill>
              </a:rPr>
              <a:t>header</a:t>
            </a:r>
            <a:r>
              <a:rPr lang="en-US" dirty="0"/>
              <a:t> element at the top and a </a:t>
            </a:r>
            <a:r>
              <a:rPr lang="en-US" dirty="0">
                <a:solidFill>
                  <a:srgbClr val="FF0000"/>
                </a:solidFill>
              </a:rPr>
              <a:t>footer</a:t>
            </a:r>
            <a:r>
              <a:rPr lang="en-US" dirty="0"/>
              <a:t> element at the </a:t>
            </a:r>
            <a:r>
              <a:rPr lang="en-US" dirty="0" smtClean="0"/>
              <a:t>bottom.</a:t>
            </a:r>
          </a:p>
          <a:p>
            <a:pPr lvl="1"/>
            <a:r>
              <a:rPr lang="en-US" dirty="0" smtClean="0"/>
              <a:t>These </a:t>
            </a:r>
            <a:r>
              <a:rPr lang="en-US" dirty="0"/>
              <a:t>elements allow you to group introductory or concluding content for a section of the document. Unlike the sectioning elements such as article or section, the header and footer elements do not create a new section in the document outline. Rather they are used to group content for the section that they are placed in. You will typically use a header and a footer element in the body element to define the page header and footer. They can also be placed inside a child section such as a section element. In this case, they will group introductory content for the section only.</a:t>
            </a:r>
          </a:p>
          <a:p>
            <a:endParaRPr lang="en-US" dirty="0"/>
          </a:p>
          <a:p>
            <a:r>
              <a:rPr lang="en-US" dirty="0"/>
              <a:t>(Page 65).</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157</a:t>
            </a:fld>
            <a:endParaRPr lang="en-US" dirty="0"/>
          </a:p>
        </p:txBody>
      </p:sp>
    </p:spTree>
    <p:extLst>
      <p:ext uri="{BB962C8B-B14F-4D97-AF65-F5344CB8AC3E}">
        <p14:creationId xmlns:p14="http://schemas.microsoft.com/office/powerpoint/2010/main" val="28578690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Planning the Page Layout</a:t>
            </a:r>
          </a:p>
        </p:txBody>
      </p:sp>
      <p:sp>
        <p:nvSpPr>
          <p:cNvPr id="3" name="Content Placeholder 2"/>
          <p:cNvSpPr>
            <a:spLocks noGrp="1"/>
          </p:cNvSpPr>
          <p:nvPr>
            <p:ph idx="1"/>
          </p:nvPr>
        </p:nvSpPr>
        <p:spPr/>
        <p:txBody>
          <a:bodyPr/>
          <a:lstStyle/>
          <a:p>
            <a:r>
              <a:rPr lang="en-US" dirty="0" smtClean="0"/>
              <a:t>Before </a:t>
            </a:r>
            <a:r>
              <a:rPr lang="en-US" dirty="0"/>
              <a:t>creating a new web page, it’s a good idea to </a:t>
            </a:r>
            <a:r>
              <a:rPr lang="en-US" dirty="0">
                <a:solidFill>
                  <a:srgbClr val="FF0000"/>
                </a:solidFill>
              </a:rPr>
              <a:t>sketch</a:t>
            </a:r>
            <a:r>
              <a:rPr lang="en-US" dirty="0"/>
              <a:t> out the </a:t>
            </a:r>
            <a:r>
              <a:rPr lang="en-US" dirty="0">
                <a:solidFill>
                  <a:srgbClr val="FF0000"/>
                </a:solidFill>
              </a:rPr>
              <a:t>basic page </a:t>
            </a:r>
            <a:r>
              <a:rPr lang="en-US" dirty="0" smtClean="0">
                <a:solidFill>
                  <a:srgbClr val="FF0000"/>
                </a:solidFill>
              </a:rPr>
              <a:t>structure</a:t>
            </a:r>
            <a:r>
              <a:rPr lang="en-US" dirty="0" smtClean="0"/>
              <a:t>.</a:t>
            </a:r>
          </a:p>
          <a:p>
            <a:pPr lvl="1"/>
            <a:r>
              <a:rPr lang="en-US" dirty="0" smtClean="0"/>
              <a:t>This </a:t>
            </a:r>
            <a:r>
              <a:rPr lang="en-US" dirty="0"/>
              <a:t>will help you visualize the overall layout and see how the elements are nested together. The page that I will demonstrate in this chapter will use header and nav elements at the top and a footer element at the bottom. The main area in the middle will use a section element and have two side-by-side areas, each with a series of article tags. The larger area will be enclosed within another section element and provide the primary content, which is organized into article elements. The smaller area, on the right, will use an aside element and will contain a section element. This will contain a series of article elements that will present related information. Figure 4-5 illustrates the page layout.</a:t>
            </a:r>
          </a:p>
          <a:p>
            <a:endParaRPr lang="en-US" dirty="0"/>
          </a:p>
          <a:p>
            <a:r>
              <a:rPr lang="en-US" dirty="0"/>
              <a:t>(Page 66).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158</a:t>
            </a:fld>
            <a:endParaRPr lang="en-US" dirty="0"/>
          </a:p>
        </p:txBody>
      </p:sp>
    </p:spTree>
    <p:extLst>
      <p:ext uri="{BB962C8B-B14F-4D97-AF65-F5344CB8AC3E}">
        <p14:creationId xmlns:p14="http://schemas.microsoft.com/office/powerpoint/2010/main" val="19741165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Note</a:t>
            </a:r>
          </a:p>
        </p:txBody>
      </p:sp>
      <p:sp>
        <p:nvSpPr>
          <p:cNvPr id="3" name="Content Placeholder 2"/>
          <p:cNvSpPr>
            <a:spLocks noGrp="1"/>
          </p:cNvSpPr>
          <p:nvPr>
            <p:ph idx="1"/>
          </p:nvPr>
        </p:nvSpPr>
        <p:spPr/>
        <p:txBody>
          <a:bodyPr/>
          <a:lstStyle/>
          <a:p>
            <a:r>
              <a:rPr lang="en-US" dirty="0" smtClean="0"/>
              <a:t>This </a:t>
            </a:r>
            <a:r>
              <a:rPr lang="en-US" dirty="0"/>
              <a:t>diagram shows spaces between each of the elements to make it easier to understand. In the actual web page, in most cases this space is removed by setting the margin attribute to 0.</a:t>
            </a:r>
          </a:p>
          <a:p>
            <a:endParaRPr lang="en-US" dirty="0"/>
          </a:p>
          <a:p>
            <a:r>
              <a:rPr lang="en-US" dirty="0"/>
              <a:t>(Page 66).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159</a:t>
            </a:fld>
            <a:endParaRPr lang="en-US" dirty="0"/>
          </a:p>
        </p:txBody>
      </p:sp>
    </p:spTree>
    <p:extLst>
      <p:ext uri="{BB962C8B-B14F-4D97-AF65-F5344CB8AC3E}">
        <p14:creationId xmlns:p14="http://schemas.microsoft.com/office/powerpoint/2010/main" val="1165167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Caution</a:t>
            </a:r>
          </a:p>
        </p:txBody>
      </p:sp>
      <p:sp>
        <p:nvSpPr>
          <p:cNvPr id="7" name="Content Placeholder 6"/>
          <p:cNvSpPr>
            <a:spLocks noGrp="1"/>
          </p:cNvSpPr>
          <p:nvPr>
            <p:ph idx="1"/>
          </p:nvPr>
        </p:nvSpPr>
        <p:spPr/>
        <p:txBody>
          <a:bodyPr/>
          <a:lstStyle/>
          <a:p>
            <a:r>
              <a:rPr lang="en-US" dirty="0" smtClean="0">
                <a:solidFill>
                  <a:srgbClr val="FF0000"/>
                </a:solidFill>
              </a:rPr>
              <a:t>Browsers</a:t>
            </a:r>
            <a:r>
              <a:rPr lang="en-US" dirty="0" smtClean="0"/>
              <a:t> </a:t>
            </a:r>
            <a:r>
              <a:rPr lang="en-US" dirty="0"/>
              <a:t>are generally very good at using </a:t>
            </a:r>
            <a:r>
              <a:rPr lang="en-US" dirty="0">
                <a:solidFill>
                  <a:srgbClr val="FF0000"/>
                </a:solidFill>
              </a:rPr>
              <a:t>default configurations</a:t>
            </a:r>
            <a:r>
              <a:rPr lang="en-US" dirty="0"/>
              <a:t> when details are omitted from the document. </a:t>
            </a:r>
            <a:endParaRPr lang="en-US" dirty="0" smtClean="0"/>
          </a:p>
          <a:p>
            <a:pPr lvl="1"/>
            <a:r>
              <a:rPr lang="en-US" dirty="0" smtClean="0"/>
              <a:t>However</a:t>
            </a:r>
            <a:r>
              <a:rPr lang="en-US" dirty="0"/>
              <a:t>, I assume that you’re reading this book because you want to create </a:t>
            </a:r>
            <a:r>
              <a:rPr lang="en-US" dirty="0">
                <a:solidFill>
                  <a:srgbClr val="FF0000"/>
                </a:solidFill>
              </a:rPr>
              <a:t>professional-quality</a:t>
            </a:r>
            <a:r>
              <a:rPr lang="en-US" dirty="0"/>
              <a:t> web </a:t>
            </a:r>
            <a:r>
              <a:rPr lang="en-US" dirty="0" smtClean="0"/>
              <a:t>applications.</a:t>
            </a:r>
          </a:p>
          <a:p>
            <a:pPr lvl="1"/>
            <a:r>
              <a:rPr lang="en-US" dirty="0" smtClean="0"/>
              <a:t>These </a:t>
            </a:r>
            <a:r>
              <a:rPr lang="en-US" dirty="0"/>
              <a:t>additional elements provide important information, and you should be in the habit of producing </a:t>
            </a:r>
            <a:r>
              <a:rPr lang="en-US" dirty="0">
                <a:solidFill>
                  <a:srgbClr val="FF0000"/>
                </a:solidFill>
              </a:rPr>
              <a:t>well-formed documents</a:t>
            </a:r>
            <a:r>
              <a:rPr lang="en-US" dirty="0"/>
              <a:t> to make your pages as useful as possible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a:t>
            </a:fld>
            <a:endParaRPr lang="en-US" dirty="0"/>
          </a:p>
        </p:txBody>
      </p:sp>
    </p:spTree>
    <p:extLst>
      <p:ext uri="{BB962C8B-B14F-4D97-AF65-F5344CB8AC3E}">
        <p14:creationId xmlns:p14="http://schemas.microsoft.com/office/powerpoint/2010/main" val="2159433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Sectioning Roots</a:t>
            </a:r>
          </a:p>
        </p:txBody>
      </p:sp>
      <p:sp>
        <p:nvSpPr>
          <p:cNvPr id="3" name="Content Placeholder 2"/>
          <p:cNvSpPr>
            <a:spLocks noGrp="1"/>
          </p:cNvSpPr>
          <p:nvPr>
            <p:ph idx="1"/>
          </p:nvPr>
        </p:nvSpPr>
        <p:spPr/>
        <p:txBody>
          <a:bodyPr/>
          <a:lstStyle/>
          <a:p>
            <a:r>
              <a:rPr lang="en-US" dirty="0" smtClean="0"/>
              <a:t>There </a:t>
            </a:r>
            <a:r>
              <a:rPr lang="en-US" dirty="0"/>
              <a:t>are a few HTML elements that are called </a:t>
            </a:r>
            <a:r>
              <a:rPr lang="en-US" dirty="0">
                <a:solidFill>
                  <a:srgbClr val="FF0000"/>
                </a:solidFill>
              </a:rPr>
              <a:t>sectioning roots</a:t>
            </a:r>
            <a:r>
              <a:rPr lang="en-US" dirty="0"/>
              <a:t>, which have their </a:t>
            </a:r>
            <a:r>
              <a:rPr lang="en-US" dirty="0">
                <a:solidFill>
                  <a:srgbClr val="FF0000"/>
                </a:solidFill>
              </a:rPr>
              <a:t>own outline</a:t>
            </a:r>
            <a:r>
              <a:rPr lang="en-US" dirty="0"/>
              <a:t> that does not contribute to the outline of the rest of the </a:t>
            </a:r>
            <a:r>
              <a:rPr lang="en-US" dirty="0" smtClean="0"/>
              <a:t>document.</a:t>
            </a:r>
          </a:p>
          <a:p>
            <a:pPr lvl="1"/>
            <a:r>
              <a:rPr lang="en-US" dirty="0" smtClean="0"/>
              <a:t>The </a:t>
            </a:r>
            <a:r>
              <a:rPr lang="en-US" dirty="0"/>
              <a:t>body element is one of these elements, although this is arguably a special case; the outline of the body element is the document’s </a:t>
            </a:r>
            <a:r>
              <a:rPr lang="en-US" dirty="0" smtClean="0"/>
              <a:t>outline.</a:t>
            </a:r>
          </a:p>
          <a:p>
            <a:pPr lvl="1"/>
            <a:r>
              <a:rPr lang="en-US" dirty="0" smtClean="0"/>
              <a:t>The </a:t>
            </a:r>
            <a:r>
              <a:rPr lang="en-US" dirty="0"/>
              <a:t>other elements in this category </a:t>
            </a:r>
            <a:r>
              <a:rPr lang="en-US" dirty="0" smtClean="0"/>
              <a:t>include</a:t>
            </a:r>
          </a:p>
          <a:p>
            <a:pPr lvl="2"/>
            <a:r>
              <a:rPr lang="en-US" dirty="0" smtClean="0"/>
              <a:t>Blockquote</a:t>
            </a:r>
          </a:p>
          <a:p>
            <a:pPr lvl="2"/>
            <a:r>
              <a:rPr lang="en-US" dirty="0" smtClean="0"/>
              <a:t>Details</a:t>
            </a:r>
          </a:p>
          <a:p>
            <a:pPr lvl="2"/>
            <a:r>
              <a:rPr lang="en-US" dirty="0" smtClean="0"/>
              <a:t>Fieldset</a:t>
            </a:r>
          </a:p>
          <a:p>
            <a:pPr lvl="2"/>
            <a:r>
              <a:rPr lang="en-US" dirty="0" smtClean="0"/>
              <a:t>figure</a:t>
            </a:r>
            <a:r>
              <a:rPr lang="en-US" dirty="0"/>
              <a:t>, </a:t>
            </a:r>
            <a:r>
              <a:rPr lang="en-US" dirty="0" smtClean="0"/>
              <a:t>and</a:t>
            </a:r>
          </a:p>
          <a:p>
            <a:pPr lvl="2"/>
            <a:r>
              <a:rPr lang="en-US" dirty="0" smtClean="0"/>
              <a:t>td</a:t>
            </a:r>
          </a:p>
          <a:p>
            <a:pPr lvl="1"/>
            <a:r>
              <a:rPr lang="en-US" dirty="0" smtClean="0"/>
              <a:t>I’ll </a:t>
            </a:r>
            <a:r>
              <a:rPr lang="en-US" dirty="0"/>
              <a:t>explain the fieldset element in Chapter 8 and the td element in Chapter 6</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160</a:t>
            </a:fld>
            <a:endParaRPr lang="en-US" dirty="0"/>
          </a:p>
        </p:txBody>
      </p:sp>
    </p:spTree>
    <p:extLst>
      <p:ext uri="{BB962C8B-B14F-4D97-AF65-F5344CB8AC3E}">
        <p14:creationId xmlns:p14="http://schemas.microsoft.com/office/powerpoint/2010/main" val="4128486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Blockquote</a:t>
            </a:r>
          </a:p>
        </p:txBody>
      </p:sp>
      <p:sp>
        <p:nvSpPr>
          <p:cNvPr id="3" name="Content Placeholder 2"/>
          <p:cNvSpPr>
            <a:spLocks noGrp="1"/>
          </p:cNvSpPr>
          <p:nvPr>
            <p:ph idx="1"/>
          </p:nvPr>
        </p:nvSpPr>
        <p:spPr/>
        <p:txBody>
          <a:bodyPr/>
          <a:lstStyle/>
          <a:p>
            <a:r>
              <a:rPr lang="en-US" dirty="0" smtClean="0"/>
              <a:t>The </a:t>
            </a:r>
            <a:r>
              <a:rPr lang="en-US" dirty="0"/>
              <a:t>blockquote element is used when you need to include a long quotation in a document. The contents of the quote are placed inside the blockquote element and can consist of multiple elements including header text, paragraphs, and embedded content. A simple quotation might look like this:</a:t>
            </a:r>
          </a:p>
          <a:p>
            <a:endParaRPr lang="en-US" dirty="0"/>
          </a:p>
          <a:p>
            <a:r>
              <a:rPr lang="en-US" dirty="0"/>
              <a:t>(Page 67).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161</a:t>
            </a:fld>
            <a:endParaRPr lang="en-US" dirty="0"/>
          </a:p>
        </p:txBody>
      </p:sp>
    </p:spTree>
    <p:extLst>
      <p:ext uri="{BB962C8B-B14F-4D97-AF65-F5344CB8AC3E}">
        <p14:creationId xmlns:p14="http://schemas.microsoft.com/office/powerpoint/2010/main" val="37714028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Details</a:t>
            </a:r>
          </a:p>
        </p:txBody>
      </p:sp>
      <p:sp>
        <p:nvSpPr>
          <p:cNvPr id="3" name="Content Placeholder 2"/>
          <p:cNvSpPr>
            <a:spLocks noGrp="1"/>
          </p:cNvSpPr>
          <p:nvPr>
            <p:ph idx="1"/>
          </p:nvPr>
        </p:nvSpPr>
        <p:spPr/>
        <p:txBody>
          <a:bodyPr/>
          <a:lstStyle/>
          <a:p>
            <a:r>
              <a:rPr lang="en-US" dirty="0" smtClean="0"/>
              <a:t>The </a:t>
            </a:r>
            <a:r>
              <a:rPr lang="en-US" dirty="0"/>
              <a:t>details element allows you to create collapsible sections of content. Inside the details element you can include an optional summary element that will contain the content that is displayed when the element is collapsed. If no summary element is used, the collapsed text will be “Details.” The remaining content of the details element will be hidden when collapsed. The initial state of the details element will be collapsed. If you want the contents to be displayed when the page is loaded, add the open Boolean attribute.</a:t>
            </a:r>
          </a:p>
          <a:p>
            <a:endParaRPr lang="en-US" dirty="0"/>
          </a:p>
          <a:p>
            <a:r>
              <a:rPr lang="en-US" dirty="0"/>
              <a:t>(Page 67).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162</a:t>
            </a:fld>
            <a:endParaRPr lang="en-US" dirty="0"/>
          </a:p>
        </p:txBody>
      </p:sp>
    </p:spTree>
    <p:extLst>
      <p:ext uri="{BB962C8B-B14F-4D97-AF65-F5344CB8AC3E}">
        <p14:creationId xmlns:p14="http://schemas.microsoft.com/office/powerpoint/2010/main" val="36794203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Figure</a:t>
            </a:r>
          </a:p>
        </p:txBody>
      </p:sp>
      <p:sp>
        <p:nvSpPr>
          <p:cNvPr id="3" name="Content Placeholder 2"/>
          <p:cNvSpPr>
            <a:spLocks noGrp="1"/>
          </p:cNvSpPr>
          <p:nvPr>
            <p:ph idx="1"/>
          </p:nvPr>
        </p:nvSpPr>
        <p:spPr/>
        <p:txBody>
          <a:bodyPr/>
          <a:lstStyle/>
          <a:p>
            <a:r>
              <a:rPr lang="en-US" dirty="0" smtClean="0"/>
              <a:t>The </a:t>
            </a:r>
            <a:r>
              <a:rPr lang="en-US" dirty="0"/>
              <a:t>figure element is used to group content that is self-contained and can be logically moved to a different location without affecting the main flow of the document. A unique feature of the figure element is the ability to include a caption within the content. A figure element is typically used to group an image or some other embedded content along with a caption. It can also be used to group text, such as a code listing along with a caption. To add a caption, include the figcaption element within the figure element. The figcaption element must be the first or last child element in the figure element. The caption will be above the content if the figcaption element is the first child element. Otherwise, it will be below the content. Here’s a simple example of a figure that includes an embedded image. This is rendered in Chrome as shown in Figure 4-6.</a:t>
            </a:r>
          </a:p>
          <a:p>
            <a:endParaRPr lang="en-US" dirty="0"/>
          </a:p>
          <a:p>
            <a:r>
              <a:rPr lang="en-US" dirty="0"/>
              <a:t>(Page 68).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163</a:t>
            </a:fld>
            <a:endParaRPr lang="en-US" dirty="0"/>
          </a:p>
        </p:txBody>
      </p:sp>
    </p:spTree>
    <p:extLst>
      <p:ext uri="{BB962C8B-B14F-4D97-AF65-F5344CB8AC3E}">
        <p14:creationId xmlns:p14="http://schemas.microsoft.com/office/powerpoint/2010/main" val="3153848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Grouping Elements</a:t>
            </a:r>
          </a:p>
        </p:txBody>
      </p:sp>
      <p:sp>
        <p:nvSpPr>
          <p:cNvPr id="3" name="Content Placeholder 2"/>
          <p:cNvSpPr>
            <a:spLocks noGrp="1"/>
          </p:cNvSpPr>
          <p:nvPr>
            <p:ph idx="1"/>
          </p:nvPr>
        </p:nvSpPr>
        <p:spPr/>
        <p:txBody>
          <a:bodyPr/>
          <a:lstStyle/>
          <a:p>
            <a:r>
              <a:rPr lang="en-US" dirty="0" smtClean="0"/>
              <a:t>The </a:t>
            </a:r>
            <a:r>
              <a:rPr lang="en-US" dirty="0"/>
              <a:t>preceding section described the elements used for organizing an HTML document into smaller sections and those elements related to the document </a:t>
            </a:r>
            <a:r>
              <a:rPr lang="en-US" dirty="0" smtClean="0"/>
              <a:t>outline.</a:t>
            </a:r>
          </a:p>
          <a:p>
            <a:pPr lvl="1"/>
            <a:r>
              <a:rPr lang="en-US" dirty="0" smtClean="0"/>
              <a:t>Now </a:t>
            </a:r>
            <a:r>
              <a:rPr lang="en-US" dirty="0"/>
              <a:t>I’ll explain the remaining grouping </a:t>
            </a:r>
            <a:r>
              <a:rPr lang="en-US" dirty="0" smtClean="0"/>
              <a:t>elements.</a:t>
            </a:r>
          </a:p>
          <a:p>
            <a:pPr lvl="1"/>
            <a:r>
              <a:rPr lang="en-US" dirty="0" smtClean="0"/>
              <a:t>These </a:t>
            </a:r>
            <a:r>
              <a:rPr lang="en-US" dirty="0"/>
              <a:t>elements are used for primarily semantic purposes and do not affect the outline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164</a:t>
            </a:fld>
            <a:endParaRPr lang="en-US" dirty="0"/>
          </a:p>
        </p:txBody>
      </p:sp>
    </p:spTree>
    <p:extLst>
      <p:ext uri="{BB962C8B-B14F-4D97-AF65-F5344CB8AC3E}">
        <p14:creationId xmlns:p14="http://schemas.microsoft.com/office/powerpoint/2010/main" val="40173463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a:t>
            </a:r>
          </a:p>
        </p:txBody>
      </p:sp>
      <p:sp>
        <p:nvSpPr>
          <p:cNvPr id="3" name="Content Placeholder 2"/>
          <p:cNvSpPr>
            <a:spLocks noGrp="1"/>
          </p:cNvSpPr>
          <p:nvPr>
            <p:ph idx="1"/>
          </p:nvPr>
        </p:nvSpPr>
        <p:spPr/>
        <p:txBody>
          <a:bodyPr/>
          <a:lstStyle/>
          <a:p>
            <a:r>
              <a:rPr lang="en-US" dirty="0" smtClean="0"/>
              <a:t>The </a:t>
            </a:r>
            <a:r>
              <a:rPr lang="en-US" dirty="0"/>
              <a:t>paragraph (p) element is used to define a paragraph, which is a section of text that contains a single thought or idea. It is normally visually distinct from other paragraphs. For example, in this book the first line of most paragraphs is indented so that paragraphs stand out. The default style of the p element will set the margin so there is some extra white space between paragraphs. The p element is probably one of the most overused elements. I can’t stress this enough - the element that is chosen should be based on its semantic meaning. A paragraph is a distinct portion of a document that contains a single thought or idea. If that describes the content you are adding, use a p element. If not, keep looking. The next chapter will describe the phrasing elements and one of these may be more appropriate. If you use the appropriate element, the default styling will usually make sense as well. But you’re not selecting the element based on the style that it is given. The styles can be easily changed through CSS as long as the appropriate elements are consistently used.</a:t>
            </a:r>
          </a:p>
          <a:p>
            <a:endParaRPr lang="en-US" dirty="0"/>
          </a:p>
          <a:p>
            <a:r>
              <a:rPr lang="en-US" dirty="0"/>
              <a:t>(Page 69). </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165</a:t>
            </a:fld>
            <a:endParaRPr lang="en-US" dirty="0"/>
          </a:p>
        </p:txBody>
      </p:sp>
    </p:spTree>
    <p:extLst>
      <p:ext uri="{BB962C8B-B14F-4D97-AF65-F5344CB8AC3E}">
        <p14:creationId xmlns:p14="http://schemas.microsoft.com/office/powerpoint/2010/main" val="34187495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Horizontal Rule</a:t>
            </a:r>
          </a:p>
        </p:txBody>
      </p:sp>
      <p:sp>
        <p:nvSpPr>
          <p:cNvPr id="3" name="Content Placeholder 2"/>
          <p:cNvSpPr>
            <a:spLocks noGrp="1"/>
          </p:cNvSpPr>
          <p:nvPr>
            <p:ph idx="1"/>
          </p:nvPr>
        </p:nvSpPr>
        <p:spPr/>
        <p:txBody>
          <a:bodyPr/>
          <a:lstStyle/>
          <a:p>
            <a:r>
              <a:rPr lang="en-US" dirty="0" smtClean="0"/>
              <a:t>In </a:t>
            </a:r>
            <a:r>
              <a:rPr lang="en-US" dirty="0"/>
              <a:t>HTML4, the hr element was used to create a horizontal rule, or </a:t>
            </a:r>
            <a:r>
              <a:rPr lang="en-US" dirty="0" smtClean="0"/>
              <a:t>line.</a:t>
            </a:r>
          </a:p>
          <a:p>
            <a:pPr lvl="1"/>
            <a:r>
              <a:rPr lang="en-US" dirty="0" smtClean="0"/>
              <a:t>Since </a:t>
            </a:r>
            <a:r>
              <a:rPr lang="en-US" dirty="0"/>
              <a:t>HTML5 provides more semantic definition to its elements, this has been redefined as a </a:t>
            </a:r>
            <a:r>
              <a:rPr lang="en-US" dirty="0">
                <a:solidFill>
                  <a:srgbClr val="FF0000"/>
                </a:solidFill>
              </a:rPr>
              <a:t>thematic break</a:t>
            </a:r>
            <a:r>
              <a:rPr lang="en-US" dirty="0"/>
              <a:t>. </a:t>
            </a:r>
            <a:endParaRPr lang="en-US" dirty="0" smtClean="0"/>
          </a:p>
          <a:p>
            <a:pPr lvl="1"/>
            <a:r>
              <a:rPr lang="en-US" dirty="0" smtClean="0"/>
              <a:t>This </a:t>
            </a:r>
            <a:r>
              <a:rPr lang="en-US" dirty="0"/>
              <a:t>is usually placed between paragraphs when there is a change of </a:t>
            </a:r>
            <a:r>
              <a:rPr lang="en-US" dirty="0" smtClean="0"/>
              <a:t>topic.</a:t>
            </a:r>
          </a:p>
          <a:p>
            <a:pPr lvl="1"/>
            <a:r>
              <a:rPr lang="en-US" dirty="0" smtClean="0"/>
              <a:t>The </a:t>
            </a:r>
            <a:r>
              <a:rPr lang="en-US" dirty="0"/>
              <a:t>hr element is still rendered as a </a:t>
            </a:r>
            <a:r>
              <a:rPr lang="en-US" dirty="0">
                <a:solidFill>
                  <a:srgbClr val="FF0000"/>
                </a:solidFill>
              </a:rPr>
              <a:t>horizontal line</a:t>
            </a:r>
            <a:r>
              <a:rPr lang="en-US" dirty="0"/>
              <a:t> for </a:t>
            </a:r>
            <a:r>
              <a:rPr lang="en-US" dirty="0">
                <a:solidFill>
                  <a:srgbClr val="FF0000"/>
                </a:solidFill>
              </a:rPr>
              <a:t>backward </a:t>
            </a:r>
            <a:r>
              <a:rPr lang="en-US" dirty="0" smtClean="0">
                <a:solidFill>
                  <a:srgbClr val="FF0000"/>
                </a:solidFill>
              </a:rPr>
              <a:t>compatibility</a:t>
            </a:r>
            <a:r>
              <a:rPr lang="en-US" dirty="0" smtClean="0"/>
              <a:t>.</a:t>
            </a:r>
          </a:p>
          <a:p>
            <a:pPr lvl="1"/>
            <a:r>
              <a:rPr lang="en-US" dirty="0" smtClean="0"/>
              <a:t>Of </a:t>
            </a:r>
            <a:r>
              <a:rPr lang="en-US" dirty="0"/>
              <a:t>course this can be modified through </a:t>
            </a:r>
            <a:r>
              <a:rPr lang="en-US" dirty="0" smtClean="0"/>
              <a:t>CSS.</a:t>
            </a:r>
          </a:p>
          <a:p>
            <a:pPr lvl="1"/>
            <a:r>
              <a:rPr lang="en-US" dirty="0" smtClean="0"/>
              <a:t>There </a:t>
            </a:r>
            <a:r>
              <a:rPr lang="en-US" dirty="0"/>
              <a:t>is no content within the hr element and the closing tag is not </a:t>
            </a:r>
            <a:r>
              <a:rPr lang="en-US" dirty="0" smtClean="0"/>
              <a:t>needed.</a:t>
            </a:r>
          </a:p>
          <a:p>
            <a:pPr lvl="1"/>
            <a:r>
              <a:rPr lang="en-US" dirty="0" smtClean="0"/>
              <a:t>Add </a:t>
            </a:r>
            <a:r>
              <a:rPr lang="en-US" dirty="0"/>
              <a:t>an hr element like this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166</a:t>
            </a:fld>
            <a:endParaRPr lang="en-US" dirty="0"/>
          </a:p>
        </p:txBody>
      </p:sp>
    </p:spTree>
    <p:extLst>
      <p:ext uri="{BB962C8B-B14F-4D97-AF65-F5344CB8AC3E}">
        <p14:creationId xmlns:p14="http://schemas.microsoft.com/office/powerpoint/2010/main" val="14091668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Preformatted</a:t>
            </a:r>
          </a:p>
        </p:txBody>
      </p:sp>
      <p:sp>
        <p:nvSpPr>
          <p:cNvPr id="3" name="Content Placeholder 2"/>
          <p:cNvSpPr>
            <a:spLocks noGrp="1"/>
          </p:cNvSpPr>
          <p:nvPr>
            <p:ph idx="1"/>
          </p:nvPr>
        </p:nvSpPr>
        <p:spPr/>
        <p:txBody>
          <a:bodyPr/>
          <a:lstStyle/>
          <a:p>
            <a:r>
              <a:rPr lang="en-US" dirty="0" smtClean="0"/>
              <a:t>Content </a:t>
            </a:r>
            <a:r>
              <a:rPr lang="en-US" dirty="0"/>
              <a:t>placed inside a preformatted (pre) element will be rendered just like it is entered, including white </a:t>
            </a:r>
            <a:r>
              <a:rPr lang="en-US" dirty="0" smtClean="0"/>
              <a:t>space.</a:t>
            </a:r>
          </a:p>
          <a:p>
            <a:pPr lvl="1"/>
            <a:r>
              <a:rPr lang="en-US" dirty="0" smtClean="0"/>
              <a:t>As </a:t>
            </a:r>
            <a:r>
              <a:rPr lang="en-US" dirty="0"/>
              <a:t>I explained in Chapter 1, white space, including carriage returns, tabs, and extra spaces, are normally ignored by the browser. Use the pre element to tell the browser to include them. The default style will use a fixed-spaced font, which also aids in preserving the format.</a:t>
            </a:r>
          </a:p>
          <a:p>
            <a:endParaRPr lang="en-US" dirty="0"/>
          </a:p>
          <a:p>
            <a:r>
              <a:rPr lang="en-US" dirty="0"/>
              <a:t>(Page 69).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167</a:t>
            </a:fld>
            <a:endParaRPr lang="en-US" dirty="0"/>
          </a:p>
        </p:txBody>
      </p:sp>
    </p:spTree>
    <p:extLst>
      <p:ext uri="{BB962C8B-B14F-4D97-AF65-F5344CB8AC3E}">
        <p14:creationId xmlns:p14="http://schemas.microsoft.com/office/powerpoint/2010/main" val="8098843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Main</a:t>
            </a:r>
          </a:p>
        </p:txBody>
      </p:sp>
      <p:sp>
        <p:nvSpPr>
          <p:cNvPr id="3" name="Content Placeholder 2"/>
          <p:cNvSpPr>
            <a:spLocks noGrp="1"/>
          </p:cNvSpPr>
          <p:nvPr>
            <p:ph idx="1"/>
          </p:nvPr>
        </p:nvSpPr>
        <p:spPr/>
        <p:txBody>
          <a:bodyPr/>
          <a:lstStyle/>
          <a:p>
            <a:r>
              <a:rPr lang="en-US" dirty="0" smtClean="0"/>
              <a:t>The </a:t>
            </a:r>
            <a:r>
              <a:rPr lang="en-US" dirty="0"/>
              <a:t>main element is used to indicate that its contents present the primary purpose or topic of the document. This identifies the core, the central theme of the document. As such, the main element cannot be inside an article, aside, footer, header, or nav elements, since these are used for ancillary content. Also you can only have one main element per document, which should be fairly obvious. The content in the main element should be unique to the document and not shared by other documents. Of course, the main element can be divided into sections as appropriate. Although there is no restriction on including an article, aside, or nav element within a main element, this is generally considered poor form. An article contains reusable or stand-alone material so it will seldom be unique to the document. An aside element is used for content that is not part of the main flow and is likely not part of the central theme that the main element is reserved for. However, if the content of aside or article elements satisfies the criteria of a main element, you can use them as well. There is no default styling for a main element; its use is purely semantic. Using it helps applications such as screen readers or search engines go straight to the core content of your document.</a:t>
            </a:r>
          </a:p>
          <a:p>
            <a:endParaRPr lang="en-US" dirty="0"/>
          </a:p>
          <a:p>
            <a:r>
              <a:rPr lang="en-US" dirty="0"/>
              <a:t>(Page 70).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168</a:t>
            </a:fld>
            <a:endParaRPr lang="en-US" dirty="0"/>
          </a:p>
        </p:txBody>
      </p:sp>
    </p:spTree>
    <p:extLst>
      <p:ext uri="{BB962C8B-B14F-4D97-AF65-F5344CB8AC3E}">
        <p14:creationId xmlns:p14="http://schemas.microsoft.com/office/powerpoint/2010/main" val="2937678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Division</a:t>
            </a:r>
          </a:p>
        </p:txBody>
      </p:sp>
      <p:sp>
        <p:nvSpPr>
          <p:cNvPr id="3" name="Content Placeholder 2"/>
          <p:cNvSpPr>
            <a:spLocks noGrp="1"/>
          </p:cNvSpPr>
          <p:nvPr>
            <p:ph idx="1"/>
          </p:nvPr>
        </p:nvSpPr>
        <p:spPr/>
        <p:txBody>
          <a:bodyPr/>
          <a:lstStyle/>
          <a:p>
            <a:r>
              <a:rPr lang="en-US" dirty="0" smtClean="0"/>
              <a:t>I </a:t>
            </a:r>
            <a:r>
              <a:rPr lang="en-US" dirty="0"/>
              <a:t>saved the div element for last. As I mentioned earlier, prior to HTML5, the div element was used for all types of groupings. Now we have new elements to use for specific purposes: topically (section), independent or reusable content (article), outside of normal flow (aside), and navigation (nav). There are also several elements that are available for semantic grouping such as the main, figure, and blockquote elements. The div element is used for all other grouping reasons. One common use of the div element is to apply styles to all of its child elements. Most style attributes are inherited from the parent element. So setting an attribute on a div element will propagate down to all the elements within the div. For example, you may need to hide or show some content based on user input or the state of the web page. By putting all of this content in a single div, you can simply update the div attributes.</a:t>
            </a:r>
          </a:p>
          <a:p>
            <a:endParaRPr lang="en-US" dirty="0"/>
          </a:p>
          <a:p>
            <a:r>
              <a:rPr lang="en-US" dirty="0"/>
              <a:t>(Page 71).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169</a:t>
            </a:fld>
            <a:endParaRPr lang="en-US" dirty="0"/>
          </a:p>
        </p:txBody>
      </p:sp>
    </p:spTree>
    <p:extLst>
      <p:ext uri="{BB962C8B-B14F-4D97-AF65-F5344CB8AC3E}">
        <p14:creationId xmlns:p14="http://schemas.microsoft.com/office/powerpoint/2010/main" val="144985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Html Element</a:t>
            </a:r>
          </a:p>
        </p:txBody>
      </p:sp>
      <p:sp>
        <p:nvSpPr>
          <p:cNvPr id="3" name="Content Placeholder 2"/>
          <p:cNvSpPr>
            <a:spLocks noGrp="1"/>
          </p:cNvSpPr>
          <p:nvPr>
            <p:ph idx="1"/>
          </p:nvPr>
        </p:nvSpPr>
        <p:spPr/>
        <p:txBody>
          <a:bodyPr/>
          <a:lstStyle/>
          <a:p>
            <a:r>
              <a:rPr lang="en-US" dirty="0" smtClean="0"/>
              <a:t>So</a:t>
            </a:r>
            <a:r>
              <a:rPr lang="en-US" dirty="0"/>
              <a:t>, as you’ve already seen, the </a:t>
            </a:r>
            <a:r>
              <a:rPr lang="en-US" dirty="0">
                <a:solidFill>
                  <a:srgbClr val="FF0000"/>
                </a:solidFill>
              </a:rPr>
              <a:t>html element</a:t>
            </a:r>
            <a:r>
              <a:rPr lang="en-US" dirty="0"/>
              <a:t> is the </a:t>
            </a:r>
            <a:r>
              <a:rPr lang="en-US" dirty="0">
                <a:solidFill>
                  <a:srgbClr val="FF0000"/>
                </a:solidFill>
              </a:rPr>
              <a:t>root </a:t>
            </a:r>
            <a:r>
              <a:rPr lang="en-US" dirty="0" smtClean="0">
                <a:solidFill>
                  <a:srgbClr val="FF0000"/>
                </a:solidFill>
              </a:rPr>
              <a:t>node</a:t>
            </a:r>
            <a:r>
              <a:rPr lang="en-US" dirty="0" smtClean="0"/>
              <a:t>:</a:t>
            </a:r>
          </a:p>
          <a:p>
            <a:pPr lvl="2"/>
            <a:r>
              <a:rPr lang="en-US" dirty="0" smtClean="0"/>
              <a:t>the </a:t>
            </a:r>
            <a:r>
              <a:rPr lang="en-US" dirty="0">
                <a:solidFill>
                  <a:srgbClr val="FF0000"/>
                </a:solidFill>
              </a:rPr>
              <a:t>starting point</a:t>
            </a:r>
            <a:r>
              <a:rPr lang="en-US" dirty="0"/>
              <a:t> of your </a:t>
            </a:r>
            <a:r>
              <a:rPr lang="en-US" dirty="0" smtClean="0">
                <a:solidFill>
                  <a:srgbClr val="FF0000"/>
                </a:solidFill>
              </a:rPr>
              <a:t>document</a:t>
            </a:r>
          </a:p>
          <a:p>
            <a:pPr lvl="1"/>
            <a:r>
              <a:rPr lang="en-US" dirty="0" smtClean="0"/>
              <a:t>There’s </a:t>
            </a:r>
            <a:r>
              <a:rPr lang="en-US" dirty="0"/>
              <a:t>not much to say about </a:t>
            </a:r>
            <a:r>
              <a:rPr lang="en-US" dirty="0" smtClean="0"/>
              <a:t>it.</a:t>
            </a:r>
          </a:p>
          <a:p>
            <a:pPr lvl="1"/>
            <a:r>
              <a:rPr lang="en-US" dirty="0" smtClean="0"/>
              <a:t>The </a:t>
            </a:r>
            <a:r>
              <a:rPr lang="en-US" dirty="0"/>
              <a:t>html element can </a:t>
            </a:r>
            <a:r>
              <a:rPr lang="en-US" dirty="0" smtClean="0"/>
              <a:t>contain</a:t>
            </a:r>
          </a:p>
          <a:p>
            <a:pPr lvl="2"/>
            <a:r>
              <a:rPr lang="en-US" dirty="0" smtClean="0"/>
              <a:t>one </a:t>
            </a:r>
            <a:r>
              <a:rPr lang="en-US" dirty="0"/>
              <a:t>head </a:t>
            </a:r>
            <a:r>
              <a:rPr lang="en-US" dirty="0" smtClean="0"/>
              <a:t>element</a:t>
            </a:r>
          </a:p>
          <a:p>
            <a:pPr lvl="2"/>
            <a:r>
              <a:rPr lang="en-US" dirty="0" smtClean="0"/>
              <a:t>one </a:t>
            </a:r>
            <a:r>
              <a:rPr lang="en-US" dirty="0"/>
              <a:t>body </a:t>
            </a:r>
            <a:r>
              <a:rPr lang="en-US" dirty="0" smtClean="0"/>
              <a:t>element</a:t>
            </a:r>
          </a:p>
          <a:p>
            <a:pPr lvl="1"/>
            <a:r>
              <a:rPr lang="en-US" dirty="0" smtClean="0"/>
              <a:t>In </a:t>
            </a:r>
            <a:r>
              <a:rPr lang="en-US" dirty="0"/>
              <a:t>addition to the </a:t>
            </a:r>
            <a:r>
              <a:rPr lang="en-US" dirty="0">
                <a:solidFill>
                  <a:srgbClr val="FF0000"/>
                </a:solidFill>
              </a:rPr>
              <a:t>global </a:t>
            </a:r>
            <a:r>
              <a:rPr lang="en-US" dirty="0">
                <a:solidFill>
                  <a:srgbClr val="0070C0"/>
                </a:solidFill>
              </a:rPr>
              <a:t>attributes</a:t>
            </a:r>
            <a:r>
              <a:rPr lang="en-US" dirty="0"/>
              <a:t>, it also supports the </a:t>
            </a:r>
            <a:r>
              <a:rPr lang="en-US" dirty="0">
                <a:solidFill>
                  <a:srgbClr val="FF0000"/>
                </a:solidFill>
              </a:rPr>
              <a:t>manifest</a:t>
            </a:r>
            <a:r>
              <a:rPr lang="en-US" dirty="0"/>
              <a:t> </a:t>
            </a:r>
            <a:r>
              <a:rPr lang="en-US" dirty="0">
                <a:solidFill>
                  <a:srgbClr val="0070C0"/>
                </a:solidFill>
              </a:rPr>
              <a:t>attribute</a:t>
            </a:r>
            <a:r>
              <a:rPr lang="en-US" dirty="0" smtClean="0"/>
              <a:t>.</a:t>
            </a:r>
          </a:p>
          <a:p>
            <a:pPr lvl="1"/>
            <a:r>
              <a:rPr lang="en-US" dirty="0"/>
              <a:t>The </a:t>
            </a:r>
            <a:r>
              <a:rPr lang="en-US" dirty="0">
                <a:solidFill>
                  <a:srgbClr val="FF0000"/>
                </a:solidFill>
              </a:rPr>
              <a:t>manifest attribute</a:t>
            </a:r>
            <a:r>
              <a:rPr lang="en-US" dirty="0"/>
              <a:t> is used to define the </a:t>
            </a:r>
            <a:r>
              <a:rPr lang="en-US" dirty="0">
                <a:solidFill>
                  <a:srgbClr val="FF0000"/>
                </a:solidFill>
              </a:rPr>
              <a:t>application </a:t>
            </a:r>
            <a:r>
              <a:rPr lang="en-US" dirty="0" smtClean="0">
                <a:solidFill>
                  <a:srgbClr val="FF0000"/>
                </a:solidFill>
              </a:rPr>
              <a:t>cache</a:t>
            </a:r>
            <a:r>
              <a:rPr lang="en-US" dirty="0" smtClean="0"/>
              <a:t>.</a:t>
            </a:r>
          </a:p>
          <a:p>
            <a:pPr lvl="2"/>
            <a:r>
              <a:rPr lang="en-US" dirty="0" smtClean="0"/>
              <a:t>The </a:t>
            </a:r>
            <a:r>
              <a:rPr lang="en-US" dirty="0"/>
              <a:t>value of this attribute is the </a:t>
            </a:r>
            <a:r>
              <a:rPr lang="en-US" dirty="0">
                <a:solidFill>
                  <a:srgbClr val="FF0000"/>
                </a:solidFill>
              </a:rPr>
              <a:t>URL</a:t>
            </a:r>
            <a:r>
              <a:rPr lang="en-US" dirty="0"/>
              <a:t> or address of the </a:t>
            </a:r>
            <a:r>
              <a:rPr lang="en-US" dirty="0">
                <a:solidFill>
                  <a:srgbClr val="FF0000"/>
                </a:solidFill>
              </a:rPr>
              <a:t>cache manifest</a:t>
            </a:r>
            <a:r>
              <a:rPr lang="en-US" dirty="0"/>
              <a:t>, which is </a:t>
            </a:r>
            <a:r>
              <a:rPr lang="en-US" dirty="0" smtClean="0"/>
              <a:t>a</a:t>
            </a:r>
          </a:p>
          <a:p>
            <a:pPr lvl="3"/>
            <a:r>
              <a:rPr lang="en-US" dirty="0" smtClean="0"/>
              <a:t>text </a:t>
            </a:r>
            <a:r>
              <a:rPr lang="en-US" dirty="0"/>
              <a:t>file that lists the resources that should be </a:t>
            </a:r>
            <a:r>
              <a:rPr lang="en-US" dirty="0" smtClean="0"/>
              <a:t>cached</a:t>
            </a:r>
          </a:p>
          <a:p>
            <a:pPr lvl="2"/>
            <a:r>
              <a:rPr lang="en-US" dirty="0" smtClean="0"/>
              <a:t>This </a:t>
            </a:r>
            <a:r>
              <a:rPr lang="en-US" dirty="0"/>
              <a:t>can be an </a:t>
            </a:r>
            <a:r>
              <a:rPr lang="en-US" dirty="0">
                <a:solidFill>
                  <a:srgbClr val="FF0000"/>
                </a:solidFill>
              </a:rPr>
              <a:t>absolute</a:t>
            </a:r>
            <a:r>
              <a:rPr lang="en-US" dirty="0"/>
              <a:t> or </a:t>
            </a:r>
            <a:r>
              <a:rPr lang="en-US" dirty="0">
                <a:solidFill>
                  <a:srgbClr val="FF0000"/>
                </a:solidFill>
              </a:rPr>
              <a:t>relative </a:t>
            </a:r>
            <a:r>
              <a:rPr lang="en-US" dirty="0" smtClean="0">
                <a:solidFill>
                  <a:srgbClr val="FF0000"/>
                </a:solidFill>
              </a:rPr>
              <a:t>URL</a:t>
            </a:r>
            <a:r>
              <a:rPr lang="en-US" dirty="0" smtClean="0"/>
              <a:t>.</a:t>
            </a:r>
          </a:p>
          <a:p>
            <a:pPr lvl="1"/>
            <a:r>
              <a:rPr lang="en-US" dirty="0" smtClean="0"/>
              <a:t>When </a:t>
            </a:r>
            <a:r>
              <a:rPr lang="en-US" dirty="0"/>
              <a:t>these </a:t>
            </a:r>
            <a:r>
              <a:rPr lang="en-US" dirty="0">
                <a:solidFill>
                  <a:srgbClr val="FF0000"/>
                </a:solidFill>
              </a:rPr>
              <a:t>resources</a:t>
            </a:r>
            <a:r>
              <a:rPr lang="en-US" dirty="0"/>
              <a:t> are </a:t>
            </a:r>
            <a:r>
              <a:rPr lang="en-US" dirty="0">
                <a:solidFill>
                  <a:srgbClr val="FF0000"/>
                </a:solidFill>
              </a:rPr>
              <a:t>cached</a:t>
            </a:r>
            <a:r>
              <a:rPr lang="en-US" dirty="0"/>
              <a:t> on the </a:t>
            </a:r>
            <a:r>
              <a:rPr lang="en-US" dirty="0">
                <a:solidFill>
                  <a:srgbClr val="FF0000"/>
                </a:solidFill>
              </a:rPr>
              <a:t>client</a:t>
            </a:r>
            <a:r>
              <a:rPr lang="en-US" dirty="0"/>
              <a:t>, your page will load correctly even when disconnected from the </a:t>
            </a:r>
            <a:r>
              <a:rPr lang="en-US" dirty="0" smtClean="0"/>
              <a:t>Internet.</a:t>
            </a:r>
          </a:p>
          <a:p>
            <a:pPr lvl="2"/>
            <a:r>
              <a:rPr lang="en-US" dirty="0" smtClean="0">
                <a:solidFill>
                  <a:srgbClr val="FF0000"/>
                </a:solidFill>
              </a:rPr>
              <a:t>Caching</a:t>
            </a:r>
            <a:r>
              <a:rPr lang="en-US" dirty="0" smtClean="0"/>
              <a:t> </a:t>
            </a:r>
            <a:r>
              <a:rPr lang="en-US" dirty="0"/>
              <a:t>these resources can also make your </a:t>
            </a:r>
            <a:r>
              <a:rPr lang="en-US" dirty="0">
                <a:solidFill>
                  <a:srgbClr val="FF0000"/>
                </a:solidFill>
              </a:rPr>
              <a:t>page load faster</a:t>
            </a:r>
            <a:r>
              <a:rPr lang="en-US" dirty="0"/>
              <a:t> and </a:t>
            </a:r>
            <a:r>
              <a:rPr lang="en-US" dirty="0">
                <a:solidFill>
                  <a:srgbClr val="FF0000"/>
                </a:solidFill>
              </a:rPr>
              <a:t>reduce</a:t>
            </a:r>
            <a:r>
              <a:rPr lang="en-US" dirty="0"/>
              <a:t> the </a:t>
            </a:r>
            <a:r>
              <a:rPr lang="en-US" dirty="0">
                <a:solidFill>
                  <a:srgbClr val="FF0000"/>
                </a:solidFill>
              </a:rPr>
              <a:t>load</a:t>
            </a:r>
            <a:r>
              <a:rPr lang="en-US" dirty="0"/>
              <a:t> on the </a:t>
            </a:r>
            <a:r>
              <a:rPr lang="en-US" dirty="0">
                <a:solidFill>
                  <a:srgbClr val="FF0000"/>
                </a:solidFill>
              </a:rPr>
              <a:t>web server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a:t>
            </a:fld>
            <a:endParaRPr lang="en-US" dirty="0"/>
          </a:p>
        </p:txBody>
      </p:sp>
    </p:spTree>
    <p:extLst>
      <p:ext uri="{BB962C8B-B14F-4D97-AF65-F5344CB8AC3E}">
        <p14:creationId xmlns:p14="http://schemas.microsoft.com/office/powerpoint/2010/main" val="22395825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Listing Elements</a:t>
            </a:r>
          </a:p>
        </p:txBody>
      </p:sp>
      <p:sp>
        <p:nvSpPr>
          <p:cNvPr id="3" name="Content Placeholder 2"/>
          <p:cNvSpPr>
            <a:spLocks noGrp="1"/>
          </p:cNvSpPr>
          <p:nvPr>
            <p:ph idx="1"/>
          </p:nvPr>
        </p:nvSpPr>
        <p:spPr/>
        <p:txBody>
          <a:bodyPr/>
          <a:lstStyle/>
          <a:p>
            <a:r>
              <a:rPr lang="en-US" dirty="0" smtClean="0"/>
              <a:t>Now </a:t>
            </a:r>
            <a:r>
              <a:rPr lang="en-US" dirty="0"/>
              <a:t>we’ll look elements that are used for listing contents, such as a bulleted list. However, lists in HTML5 are not limited to just a series of bullets or numbered items. Any time you have a list of things, even if the “things” are large blocks of content, you should consider creating them inside one of these list elements. Again, it’s all about semantics; placing content in a list makes it clear that you are enumerating a list.</a:t>
            </a:r>
          </a:p>
          <a:p>
            <a:endParaRPr lang="en-US" dirty="0"/>
          </a:p>
          <a:p>
            <a:r>
              <a:rPr lang="en-US" dirty="0"/>
              <a:t>(Page 71).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170</a:t>
            </a:fld>
            <a:endParaRPr lang="en-US" dirty="0"/>
          </a:p>
        </p:txBody>
      </p:sp>
    </p:spTree>
    <p:extLst>
      <p:ext uri="{BB962C8B-B14F-4D97-AF65-F5344CB8AC3E}">
        <p14:creationId xmlns:p14="http://schemas.microsoft.com/office/powerpoint/2010/main" val="40264588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a:t>
            </a:r>
          </a:p>
        </p:txBody>
      </p:sp>
      <p:sp>
        <p:nvSpPr>
          <p:cNvPr id="3" name="Content Placeholder 2"/>
          <p:cNvSpPr>
            <a:spLocks noGrp="1"/>
          </p:cNvSpPr>
          <p:nvPr>
            <p:ph idx="1"/>
          </p:nvPr>
        </p:nvSpPr>
        <p:spPr/>
        <p:txBody>
          <a:bodyPr/>
          <a:lstStyle/>
          <a:p>
            <a:r>
              <a:rPr lang="en-US" dirty="0" smtClean="0"/>
              <a:t>HTML5 </a:t>
            </a:r>
            <a:r>
              <a:rPr lang="en-US" dirty="0"/>
              <a:t>supports both an ordered list using the </a:t>
            </a:r>
            <a:r>
              <a:rPr lang="en-US" dirty="0" err="1"/>
              <a:t>ol</a:t>
            </a:r>
            <a:r>
              <a:rPr lang="en-US" dirty="0"/>
              <a:t> element as well as an unordered list using the ul element. They work pretty much the same except for a few additional attributes that are available with an ordered list. With either list, the order of the elements is fixed and defined by the order that the items are included in the list. The appropriate type is chosen based on semantics. If the order of the list is not meaningful, use the unordered list. For example, if you’re listing some popular sports such as Football, Baseball, and Basketball, use an unordered list. In contrast, if you are specifying the top three most popular sports, you might want to list them in order of popularity. In this case the order is meaningful and you should use an ordered list. The default style of an unordered list is to prefix each item with a bullet of some type and the same bullet is used for all of the items. For an ordered list, the default style will use a number, and the numbers will be assigned sequentially. The items within a list (either ordered or unordered) are represented by a list item (li) element. The only elements that can be included inside either a ul or </a:t>
            </a:r>
            <a:r>
              <a:rPr lang="en-US" dirty="0" err="1"/>
              <a:t>ol</a:t>
            </a:r>
            <a:r>
              <a:rPr lang="en-US" dirty="0"/>
              <a:t> element are li elements. However, you can put any flow element inside an li element. Listing 4-2 demonstrates a simple unordered list and an ordered list. With default styling, this will be rendered as shown in Figure 4-8.</a:t>
            </a:r>
          </a:p>
          <a:p>
            <a:endParaRPr lang="en-US" dirty="0"/>
          </a:p>
          <a:p>
            <a:r>
              <a:rPr lang="en-US" dirty="0"/>
              <a:t>(Page 71).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171</a:t>
            </a:fld>
            <a:endParaRPr lang="en-US" dirty="0"/>
          </a:p>
        </p:txBody>
      </p:sp>
    </p:spTree>
    <p:extLst>
      <p:ext uri="{BB962C8B-B14F-4D97-AF65-F5344CB8AC3E}">
        <p14:creationId xmlns:p14="http://schemas.microsoft.com/office/powerpoint/2010/main" val="6888796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Description List</a:t>
            </a:r>
          </a:p>
        </p:txBody>
      </p:sp>
      <p:sp>
        <p:nvSpPr>
          <p:cNvPr id="3" name="Content Placeholder 2"/>
          <p:cNvSpPr>
            <a:spLocks noGrp="1"/>
          </p:cNvSpPr>
          <p:nvPr>
            <p:ph idx="1"/>
          </p:nvPr>
        </p:nvSpPr>
        <p:spPr/>
        <p:txBody>
          <a:bodyPr/>
          <a:lstStyle/>
          <a:p>
            <a:r>
              <a:rPr lang="en-US" dirty="0" smtClean="0"/>
              <a:t>The </a:t>
            </a:r>
            <a:r>
              <a:rPr lang="en-US" dirty="0"/>
              <a:t>description list (dl) element is used define a list of terms. It is implemented as a set of name/value pairs. It is often used to create a glossary. In this case the names are the terms being defined and the values are the definition or description of those terms. You can put series of term (</a:t>
            </a:r>
            <a:r>
              <a:rPr lang="en-US" dirty="0" err="1"/>
              <a:t>dt</a:t>
            </a:r>
            <a:r>
              <a:rPr lang="en-US" dirty="0"/>
              <a:t>) elements and description (dd) elements inside the dl element. For example, a simple dl element might be used like this:</a:t>
            </a:r>
          </a:p>
          <a:p>
            <a:endParaRPr lang="en-US" dirty="0"/>
          </a:p>
          <a:p>
            <a:r>
              <a:rPr lang="en-US" dirty="0"/>
              <a:t>(Page 73).</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172</a:t>
            </a:fld>
            <a:endParaRPr lang="en-US" dirty="0"/>
          </a:p>
        </p:txBody>
      </p:sp>
    </p:spTree>
    <p:extLst>
      <p:ext uri="{BB962C8B-B14F-4D97-AF65-F5344CB8AC3E}">
        <p14:creationId xmlns:p14="http://schemas.microsoft.com/office/powerpoint/2010/main" val="1577912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Inline Frames</a:t>
            </a:r>
          </a:p>
        </p:txBody>
      </p:sp>
      <p:sp>
        <p:nvSpPr>
          <p:cNvPr id="3" name="Content Placeholder 2"/>
          <p:cNvSpPr>
            <a:spLocks noGrp="1"/>
          </p:cNvSpPr>
          <p:nvPr>
            <p:ph idx="1"/>
          </p:nvPr>
        </p:nvSpPr>
        <p:spPr/>
        <p:txBody>
          <a:bodyPr/>
          <a:lstStyle/>
          <a:p>
            <a:r>
              <a:rPr lang="en-US" dirty="0" smtClean="0"/>
              <a:t>The </a:t>
            </a:r>
            <a:r>
              <a:rPr lang="en-US" dirty="0"/>
              <a:t>iframe element is used to </a:t>
            </a:r>
            <a:r>
              <a:rPr lang="en-US" dirty="0">
                <a:solidFill>
                  <a:srgbClr val="FF0000"/>
                </a:solidFill>
              </a:rPr>
              <a:t>embed another web page</a:t>
            </a:r>
            <a:r>
              <a:rPr lang="en-US" dirty="0"/>
              <a:t> within the current </a:t>
            </a:r>
            <a:r>
              <a:rPr lang="en-US" dirty="0" smtClean="0"/>
              <a:t>document.</a:t>
            </a:r>
          </a:p>
          <a:p>
            <a:pPr lvl="1"/>
            <a:r>
              <a:rPr lang="en-US" dirty="0" smtClean="0"/>
              <a:t>I’ll </a:t>
            </a:r>
            <a:r>
              <a:rPr lang="en-US" dirty="0"/>
              <a:t>explain it here briefly, and we’ll look at it more closely in Chapter </a:t>
            </a:r>
            <a:r>
              <a:rPr lang="en-US" dirty="0" smtClean="0"/>
              <a:t>17.</a:t>
            </a:r>
          </a:p>
          <a:p>
            <a:pPr lvl="1"/>
            <a:r>
              <a:rPr lang="en-US" dirty="0" smtClean="0"/>
              <a:t>You </a:t>
            </a:r>
            <a:r>
              <a:rPr lang="en-US" dirty="0"/>
              <a:t>can include an iframe with markup like this:</a:t>
            </a:r>
          </a:p>
          <a:p>
            <a:endParaRPr lang="en-US" dirty="0"/>
          </a:p>
          <a:p>
            <a:r>
              <a:rPr lang="en-US" dirty="0"/>
              <a:t>(Page 76).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173</a:t>
            </a:fld>
            <a:endParaRPr lang="en-US" dirty="0"/>
          </a:p>
        </p:txBody>
      </p:sp>
    </p:spTree>
    <p:extLst>
      <p:ext uri="{BB962C8B-B14F-4D97-AF65-F5344CB8AC3E}">
        <p14:creationId xmlns:p14="http://schemas.microsoft.com/office/powerpoint/2010/main" val="34446796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Deprecated Elements</a:t>
            </a:r>
          </a:p>
        </p:txBody>
      </p:sp>
      <p:sp>
        <p:nvSpPr>
          <p:cNvPr id="3" name="Content Placeholder 2"/>
          <p:cNvSpPr>
            <a:spLocks noGrp="1"/>
          </p:cNvSpPr>
          <p:nvPr>
            <p:ph idx="1"/>
          </p:nvPr>
        </p:nvSpPr>
        <p:spPr/>
        <p:txBody>
          <a:bodyPr/>
          <a:lstStyle/>
          <a:p>
            <a:r>
              <a:rPr lang="en-US" dirty="0" smtClean="0"/>
              <a:t>Some </a:t>
            </a:r>
            <a:r>
              <a:rPr lang="en-US" dirty="0"/>
              <a:t>grouping elements have been dropped from the HTML5 specification. I will describe them here briefly. These are likely to be supported for some time to ensure backward compatibility. However, you should not use these for any new development.</a:t>
            </a:r>
          </a:p>
          <a:p>
            <a:endParaRPr lang="en-US" dirty="0"/>
          </a:p>
          <a:p>
            <a:r>
              <a:rPr lang="en-US" dirty="0"/>
              <a:t>(Page 77).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174</a:t>
            </a:fld>
            <a:endParaRPr lang="en-US" dirty="0"/>
          </a:p>
        </p:txBody>
      </p:sp>
    </p:spTree>
    <p:extLst>
      <p:ext uri="{BB962C8B-B14F-4D97-AF65-F5344CB8AC3E}">
        <p14:creationId xmlns:p14="http://schemas.microsoft.com/office/powerpoint/2010/main" val="40428517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hgroup</a:t>
            </a:r>
          </a:p>
        </p:txBody>
      </p:sp>
      <p:sp>
        <p:nvSpPr>
          <p:cNvPr id="3" name="Content Placeholder 2"/>
          <p:cNvSpPr>
            <a:spLocks noGrp="1"/>
          </p:cNvSpPr>
          <p:nvPr>
            <p:ph idx="1"/>
          </p:nvPr>
        </p:nvSpPr>
        <p:spPr/>
        <p:txBody>
          <a:bodyPr/>
          <a:lstStyle/>
          <a:p>
            <a:r>
              <a:rPr lang="en-US" dirty="0" smtClean="0"/>
              <a:t>The </a:t>
            </a:r>
            <a:r>
              <a:rPr lang="en-US" dirty="0"/>
              <a:t>hgroup element was used to group the h1–h6 elements and hide all but the first one from the document outline. If you wanted a title for a section as well as a subtitle, for example, you might use an h1 element for the title and h2 for the subtitle. However, the h2 element would start a new section in the document outline. Putting them both into an hgroup element would create only a single section, using the h1 title. Instead of using a hgroup element, the recommendation is to put the title and subtitle(s) into a header element. The title should be in an h1–h6 element to define the section and be added to the document outline. The remaining header content such as subtitles or taglines should be placed in p or span tags and then styled appropriately using CSS. For more information and examples, see the W3C specification at http://www.w3.org/TR/html5/common-idioms.html#sub-head.</a:t>
            </a:r>
          </a:p>
          <a:p>
            <a:endParaRPr lang="en-US" dirty="0"/>
          </a:p>
          <a:p>
            <a:r>
              <a:rPr lang="en-US" dirty="0"/>
              <a:t>(Page 77).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175</a:t>
            </a:fld>
            <a:endParaRPr lang="en-US" dirty="0"/>
          </a:p>
        </p:txBody>
      </p:sp>
    </p:spTree>
    <p:extLst>
      <p:ext uri="{BB962C8B-B14F-4D97-AF65-F5344CB8AC3E}">
        <p14:creationId xmlns:p14="http://schemas.microsoft.com/office/powerpoint/2010/main" val="7755982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dir</a:t>
            </a:r>
          </a:p>
        </p:txBody>
      </p:sp>
      <p:sp>
        <p:nvSpPr>
          <p:cNvPr id="3" name="Content Placeholder 2"/>
          <p:cNvSpPr>
            <a:spLocks noGrp="1"/>
          </p:cNvSpPr>
          <p:nvPr>
            <p:ph idx="1"/>
          </p:nvPr>
        </p:nvSpPr>
        <p:spPr/>
        <p:txBody>
          <a:bodyPr/>
          <a:lstStyle/>
          <a:p>
            <a:r>
              <a:rPr lang="en-US" dirty="0" smtClean="0"/>
              <a:t>The </a:t>
            </a:r>
            <a:r>
              <a:rPr lang="en-US" dirty="0"/>
              <a:t>directory list (dir) element was used to present a directory listing. The items within this list are included in an li element. The dir element has been deprecated in HTML5. You should use the unordered list (ul) instead.</a:t>
            </a:r>
          </a:p>
          <a:p>
            <a:endParaRPr lang="en-US" dirty="0"/>
          </a:p>
          <a:p>
            <a:r>
              <a:rPr lang="en-US" dirty="0"/>
              <a:t>(Page 77).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176</a:t>
            </a:fld>
            <a:endParaRPr lang="en-US" dirty="0"/>
          </a:p>
        </p:txBody>
      </p:sp>
    </p:spTree>
    <p:extLst>
      <p:ext uri="{BB962C8B-B14F-4D97-AF65-F5344CB8AC3E}">
        <p14:creationId xmlns:p14="http://schemas.microsoft.com/office/powerpoint/2010/main" val="24696141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frame and frameset</a:t>
            </a:r>
          </a:p>
        </p:txBody>
      </p:sp>
      <p:sp>
        <p:nvSpPr>
          <p:cNvPr id="3" name="Content Placeholder 2"/>
          <p:cNvSpPr>
            <a:spLocks noGrp="1"/>
          </p:cNvSpPr>
          <p:nvPr>
            <p:ph idx="1"/>
          </p:nvPr>
        </p:nvSpPr>
        <p:spPr/>
        <p:txBody>
          <a:bodyPr/>
          <a:lstStyle/>
          <a:p>
            <a:r>
              <a:rPr lang="en-US" dirty="0" smtClean="0"/>
              <a:t>The </a:t>
            </a:r>
            <a:r>
              <a:rPr lang="en-US" dirty="0"/>
              <a:t>frame and frameset elements were used to organize a page into sections. This includes both logical sections as well as page layout. The logical sectioning is now accomplished using the sectioning content that I described earlier such as section, aside, and article. The layout is configured through CSS, which I will demonstrate in Chapter 13.</a:t>
            </a:r>
          </a:p>
          <a:p>
            <a:endParaRPr lang="en-US" dirty="0"/>
          </a:p>
          <a:p>
            <a:r>
              <a:rPr lang="en-US" dirty="0"/>
              <a:t>(Page 77).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177</a:t>
            </a:fld>
            <a:endParaRPr lang="en-US" dirty="0"/>
          </a:p>
        </p:txBody>
      </p:sp>
    </p:spTree>
    <p:extLst>
      <p:ext uri="{BB962C8B-B14F-4D97-AF65-F5344CB8AC3E}">
        <p14:creationId xmlns:p14="http://schemas.microsoft.com/office/powerpoint/2010/main" val="21940490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Phrasing HTML Elements</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178</a:t>
            </a:fld>
            <a:endParaRPr lang="en-US" dirty="0"/>
          </a:p>
        </p:txBody>
      </p:sp>
      <p:sp>
        <p:nvSpPr>
          <p:cNvPr id="6" name="Text Placeholder 5"/>
          <p:cNvSpPr>
            <a:spLocks noGrp="1"/>
          </p:cNvSpPr>
          <p:nvPr>
            <p:ph type="body" sz="quarter" idx="16"/>
          </p:nvPr>
        </p:nvSpPr>
        <p:spPr/>
        <p:txBody>
          <a:bodyPr/>
          <a:lstStyle/>
          <a:p>
            <a:r>
              <a:rPr lang="en-US" dirty="0" smtClean="0"/>
              <a:t>5</a:t>
            </a:r>
            <a:endParaRPr lang="en-US" dirty="0"/>
          </a:p>
        </p:txBody>
      </p:sp>
      <p:pic>
        <p:nvPicPr>
          <p:cNvPr id="4" name="Picture 3"/>
          <p:cNvPicPr>
            <a:picLocks noChangeAspect="1"/>
          </p:cNvPicPr>
          <p:nvPr/>
        </p:nvPicPr>
        <p:blipFill>
          <a:blip r:embed="rId2"/>
          <a:stretch>
            <a:fillRect/>
          </a:stretch>
        </p:blipFill>
        <p:spPr>
          <a:xfrm>
            <a:off x="9096375" y="3831221"/>
            <a:ext cx="2762250" cy="2676525"/>
          </a:xfrm>
          <a:prstGeom prst="rect">
            <a:avLst/>
          </a:prstGeom>
          <a:ln>
            <a:solidFill>
              <a:schemeClr val="accent1"/>
            </a:solidFill>
          </a:ln>
        </p:spPr>
      </p:pic>
    </p:spTree>
    <p:extLst>
      <p:ext uri="{BB962C8B-B14F-4D97-AF65-F5344CB8AC3E}">
        <p14:creationId xmlns:p14="http://schemas.microsoft.com/office/powerpoint/2010/main" val="3809311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179</a:t>
            </a:fld>
            <a:endParaRPr lang="en-US" dirty="0"/>
          </a:p>
        </p:txBody>
      </p:sp>
    </p:spTree>
    <p:extLst>
      <p:ext uri="{BB962C8B-B14F-4D97-AF65-F5344CB8AC3E}">
        <p14:creationId xmlns:p14="http://schemas.microsoft.com/office/powerpoint/2010/main" val="310280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The </a:t>
            </a:r>
            <a:r>
              <a:rPr lang="en-US" dirty="0"/>
              <a:t>standard extension for the manifest file is </a:t>
            </a:r>
            <a:r>
              <a:rPr lang="en-US" dirty="0">
                <a:solidFill>
                  <a:srgbClr val="FF0000"/>
                </a:solidFill>
              </a:rPr>
              <a:t>.</a:t>
            </a:r>
            <a:r>
              <a:rPr lang="en-US" dirty="0" smtClean="0">
                <a:solidFill>
                  <a:srgbClr val="FF0000"/>
                </a:solidFill>
              </a:rPr>
              <a:t>appcache</a:t>
            </a:r>
            <a:r>
              <a:rPr lang="en-US" dirty="0" smtClean="0"/>
              <a:t>.</a:t>
            </a:r>
          </a:p>
          <a:p>
            <a:pPr lvl="1"/>
            <a:r>
              <a:rPr lang="en-US" dirty="0" smtClean="0"/>
              <a:t>It </a:t>
            </a:r>
            <a:r>
              <a:rPr lang="en-US" dirty="0"/>
              <a:t>is important that this file be provided by the </a:t>
            </a:r>
            <a:r>
              <a:rPr lang="en-US" dirty="0">
                <a:solidFill>
                  <a:srgbClr val="FF0000"/>
                </a:solidFill>
              </a:rPr>
              <a:t>web server</a:t>
            </a:r>
            <a:r>
              <a:rPr lang="en-US" dirty="0"/>
              <a:t> with the correct </a:t>
            </a:r>
            <a:r>
              <a:rPr lang="en-US" dirty="0">
                <a:solidFill>
                  <a:srgbClr val="FF0000"/>
                </a:solidFill>
              </a:rPr>
              <a:t>MIME type</a:t>
            </a:r>
            <a:r>
              <a:rPr lang="en-US" dirty="0"/>
              <a:t>, which is </a:t>
            </a:r>
            <a:r>
              <a:rPr lang="en-US" dirty="0" smtClean="0">
                <a:solidFill>
                  <a:srgbClr val="FF0000"/>
                </a:solidFill>
              </a:rPr>
              <a:t>text/cache-manifest</a:t>
            </a:r>
            <a:r>
              <a:rPr lang="en-US" dirty="0" smtClean="0"/>
              <a:t>.</a:t>
            </a:r>
          </a:p>
          <a:p>
            <a:pPr lvl="1"/>
            <a:r>
              <a:rPr lang="en-US" dirty="0" smtClean="0"/>
              <a:t>This </a:t>
            </a:r>
            <a:r>
              <a:rPr lang="en-US" dirty="0"/>
              <a:t>is </a:t>
            </a:r>
            <a:r>
              <a:rPr lang="en-US" dirty="0">
                <a:solidFill>
                  <a:srgbClr val="FF0000"/>
                </a:solidFill>
              </a:rPr>
              <a:t>configured</a:t>
            </a:r>
            <a:r>
              <a:rPr lang="en-US" dirty="0"/>
              <a:t> differently depending on the </a:t>
            </a:r>
            <a:r>
              <a:rPr lang="en-US" dirty="0">
                <a:solidFill>
                  <a:srgbClr val="FF0000"/>
                </a:solidFill>
              </a:rPr>
              <a:t>type </a:t>
            </a:r>
            <a:r>
              <a:rPr lang="en-US" dirty="0">
                <a:solidFill>
                  <a:srgbClr val="0070C0"/>
                </a:solidFill>
              </a:rPr>
              <a:t>of</a:t>
            </a:r>
            <a:r>
              <a:rPr lang="en-US" dirty="0">
                <a:solidFill>
                  <a:srgbClr val="FF0000"/>
                </a:solidFill>
              </a:rPr>
              <a:t> web server</a:t>
            </a:r>
            <a:r>
              <a:rPr lang="en-US" dirty="0"/>
              <a:t> you are </a:t>
            </a:r>
            <a:r>
              <a:rPr lang="en-US" dirty="0" smtClean="0"/>
              <a:t>using.</a:t>
            </a:r>
          </a:p>
          <a:p>
            <a:pPr lvl="1"/>
            <a:r>
              <a:rPr lang="en-US" dirty="0" smtClean="0"/>
              <a:t>For </a:t>
            </a:r>
            <a:r>
              <a:rPr lang="en-US" dirty="0"/>
              <a:t>more information, look at the information provided in this article: </a:t>
            </a:r>
            <a:r>
              <a:rPr lang="en-US" dirty="0">
                <a:hlinkClick r:id="rId2"/>
              </a:rPr>
              <a:t>http://www.html5rocks.com/en/tutorials/appcache/beginner</a:t>
            </a:r>
            <a:r>
              <a:rPr lang="en-US" dirty="0" smtClean="0">
                <a:hlinkClick r:id="rId2"/>
              </a:rPr>
              <a: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a:t>
            </a:fld>
            <a:endParaRPr lang="en-US" dirty="0"/>
          </a:p>
        </p:txBody>
      </p:sp>
    </p:spTree>
    <p:extLst>
      <p:ext uri="{BB962C8B-B14F-4D97-AF65-F5344CB8AC3E}">
        <p14:creationId xmlns:p14="http://schemas.microsoft.com/office/powerpoint/2010/main" val="339810094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180</a:t>
            </a:fld>
            <a:endParaRPr lang="en-US" dirty="0"/>
          </a:p>
        </p:txBody>
      </p:sp>
      <p:sp>
        <p:nvSpPr>
          <p:cNvPr id="6" name="Text Placeholder 5"/>
          <p:cNvSpPr>
            <a:spLocks noGrp="1"/>
          </p:cNvSpPr>
          <p:nvPr>
            <p:ph type="body" sz="quarter" idx="16"/>
          </p:nvPr>
        </p:nvSpPr>
        <p:spPr/>
        <p:txBody>
          <a:bodyPr/>
          <a:lstStyle/>
          <a:p>
            <a:r>
              <a:rPr lang="en-US" dirty="0" smtClean="0"/>
              <a:t>6</a:t>
            </a:r>
            <a:endParaRPr lang="en-US" dirty="0"/>
          </a:p>
        </p:txBody>
      </p:sp>
      <p:pic>
        <p:nvPicPr>
          <p:cNvPr id="4" name="Picture 3"/>
          <p:cNvPicPr>
            <a:picLocks noChangeAspect="1"/>
          </p:cNvPicPr>
          <p:nvPr/>
        </p:nvPicPr>
        <p:blipFill>
          <a:blip r:embed="rId2"/>
          <a:stretch>
            <a:fillRect/>
          </a:stretch>
        </p:blipFill>
        <p:spPr>
          <a:xfrm>
            <a:off x="9296400" y="4755146"/>
            <a:ext cx="2562225" cy="1752600"/>
          </a:xfrm>
          <a:prstGeom prst="rect">
            <a:avLst/>
          </a:prstGeom>
          <a:ln>
            <a:solidFill>
              <a:schemeClr val="accent1"/>
            </a:solidFill>
          </a:ln>
        </p:spPr>
      </p:pic>
    </p:spTree>
    <p:extLst>
      <p:ext uri="{BB962C8B-B14F-4D97-AF65-F5344CB8AC3E}">
        <p14:creationId xmlns:p14="http://schemas.microsoft.com/office/powerpoint/2010/main" val="17475712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181</a:t>
            </a:fld>
            <a:endParaRPr lang="en-US" dirty="0"/>
          </a:p>
        </p:txBody>
      </p:sp>
    </p:spTree>
    <p:extLst>
      <p:ext uri="{BB962C8B-B14F-4D97-AF65-F5344CB8AC3E}">
        <p14:creationId xmlns:p14="http://schemas.microsoft.com/office/powerpoint/2010/main" val="5123165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182</a:t>
            </a:fld>
            <a:endParaRPr lang="en-US" dirty="0"/>
          </a:p>
        </p:txBody>
      </p:sp>
      <p:sp>
        <p:nvSpPr>
          <p:cNvPr id="6" name="Text Placeholder 5"/>
          <p:cNvSpPr>
            <a:spLocks noGrp="1"/>
          </p:cNvSpPr>
          <p:nvPr>
            <p:ph type="body" sz="quarter" idx="16"/>
          </p:nvPr>
        </p:nvSpPr>
        <p:spPr/>
        <p:txBody>
          <a:bodyPr/>
          <a:lstStyle/>
          <a:p>
            <a:r>
              <a:rPr lang="en-US" dirty="0" smtClean="0"/>
              <a:t>7</a:t>
            </a:r>
            <a:endParaRPr lang="en-US" dirty="0"/>
          </a:p>
        </p:txBody>
      </p:sp>
      <p:pic>
        <p:nvPicPr>
          <p:cNvPr id="4" name="Picture 3"/>
          <p:cNvPicPr>
            <a:picLocks noChangeAspect="1"/>
          </p:cNvPicPr>
          <p:nvPr/>
        </p:nvPicPr>
        <p:blipFill>
          <a:blip r:embed="rId2"/>
          <a:stretch>
            <a:fillRect/>
          </a:stretch>
        </p:blipFill>
        <p:spPr>
          <a:xfrm>
            <a:off x="8972550" y="4459871"/>
            <a:ext cx="2886075" cy="2047875"/>
          </a:xfrm>
          <a:prstGeom prst="rect">
            <a:avLst/>
          </a:prstGeom>
          <a:ln>
            <a:solidFill>
              <a:schemeClr val="accent1"/>
            </a:solidFill>
          </a:ln>
        </p:spPr>
      </p:pic>
    </p:spTree>
    <p:extLst>
      <p:ext uri="{BB962C8B-B14F-4D97-AF65-F5344CB8AC3E}">
        <p14:creationId xmlns:p14="http://schemas.microsoft.com/office/powerpoint/2010/main" val="11981529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183</a:t>
            </a:fld>
            <a:endParaRPr lang="en-US" dirty="0"/>
          </a:p>
        </p:txBody>
      </p:sp>
    </p:spTree>
    <p:extLst>
      <p:ext uri="{BB962C8B-B14F-4D97-AF65-F5344CB8AC3E}">
        <p14:creationId xmlns:p14="http://schemas.microsoft.com/office/powerpoint/2010/main" val="35439438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HTML Form Element</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184</a:t>
            </a:fld>
            <a:endParaRPr lang="en-US" dirty="0"/>
          </a:p>
        </p:txBody>
      </p:sp>
      <p:sp>
        <p:nvSpPr>
          <p:cNvPr id="6" name="Text Placeholder 5"/>
          <p:cNvSpPr>
            <a:spLocks noGrp="1"/>
          </p:cNvSpPr>
          <p:nvPr>
            <p:ph type="body" sz="quarter" idx="16"/>
          </p:nvPr>
        </p:nvSpPr>
        <p:spPr/>
        <p:txBody>
          <a:bodyPr/>
          <a:lstStyle/>
          <a:p>
            <a:r>
              <a:rPr lang="en-US" dirty="0"/>
              <a:t>8</a:t>
            </a:r>
          </a:p>
        </p:txBody>
      </p:sp>
      <p:pic>
        <p:nvPicPr>
          <p:cNvPr id="4" name="Picture 3"/>
          <p:cNvPicPr>
            <a:picLocks noChangeAspect="1"/>
          </p:cNvPicPr>
          <p:nvPr/>
        </p:nvPicPr>
        <p:blipFill>
          <a:blip r:embed="rId2"/>
          <a:stretch>
            <a:fillRect/>
          </a:stretch>
        </p:blipFill>
        <p:spPr>
          <a:xfrm>
            <a:off x="9353550" y="4107446"/>
            <a:ext cx="2505075" cy="2400300"/>
          </a:xfrm>
          <a:prstGeom prst="rect">
            <a:avLst/>
          </a:prstGeom>
          <a:ln>
            <a:solidFill>
              <a:schemeClr val="accent1"/>
            </a:solidFill>
          </a:ln>
        </p:spPr>
      </p:pic>
    </p:spTree>
    <p:extLst>
      <p:ext uri="{BB962C8B-B14F-4D97-AF65-F5344CB8AC3E}">
        <p14:creationId xmlns:p14="http://schemas.microsoft.com/office/powerpoint/2010/main" val="1562158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In </a:t>
            </a:r>
            <a:r>
              <a:rPr lang="en-US" dirty="0">
                <a:solidFill>
                  <a:srgbClr val="FF0000"/>
                </a:solidFill>
              </a:rPr>
              <a:t>traditional web applications</a:t>
            </a:r>
            <a:r>
              <a:rPr lang="en-US" dirty="0"/>
              <a:t>, a </a:t>
            </a:r>
            <a:r>
              <a:rPr lang="en-US" dirty="0">
                <a:solidFill>
                  <a:srgbClr val="FF0000"/>
                </a:solidFill>
              </a:rPr>
              <a:t>form</a:t>
            </a:r>
            <a:r>
              <a:rPr lang="en-US" dirty="0"/>
              <a:t> is a </a:t>
            </a:r>
            <a:r>
              <a:rPr lang="en-US" dirty="0">
                <a:solidFill>
                  <a:srgbClr val="FF0000"/>
                </a:solidFill>
              </a:rPr>
              <a:t>web page</a:t>
            </a:r>
            <a:r>
              <a:rPr lang="en-US" dirty="0"/>
              <a:t> or a part of one that contains places for a user to enter </a:t>
            </a:r>
            <a:r>
              <a:rPr lang="en-US" dirty="0" smtClean="0"/>
              <a:t>information.</a:t>
            </a:r>
          </a:p>
          <a:p>
            <a:pPr lvl="1"/>
            <a:r>
              <a:rPr lang="en-US" dirty="0" smtClean="0"/>
              <a:t>Once </a:t>
            </a:r>
            <a:r>
              <a:rPr lang="en-US" dirty="0"/>
              <a:t>the data has been entered, the form is then submitted to the server, along with the input </a:t>
            </a:r>
            <a:r>
              <a:rPr lang="en-US" dirty="0" smtClean="0"/>
              <a:t>data.</a:t>
            </a:r>
          </a:p>
          <a:p>
            <a:pPr lvl="1"/>
            <a:r>
              <a:rPr lang="en-US" dirty="0" smtClean="0"/>
              <a:t>This </a:t>
            </a:r>
            <a:r>
              <a:rPr lang="en-US" dirty="0"/>
              <a:t>is processed by the server, and the new page is returned and rendered by the </a:t>
            </a:r>
            <a:r>
              <a:rPr lang="en-US" dirty="0" smtClean="0"/>
              <a:t>client.</a:t>
            </a:r>
          </a:p>
          <a:p>
            <a:pPr lvl="1"/>
            <a:r>
              <a:rPr lang="en-US" dirty="0" smtClean="0"/>
              <a:t>In </a:t>
            </a:r>
            <a:r>
              <a:rPr lang="en-US" dirty="0"/>
              <a:t>this chapter I’ll explain how to create forms in </a:t>
            </a:r>
            <a:r>
              <a:rPr lang="en-US" dirty="0" smtClean="0"/>
              <a:t>HTML5.</a:t>
            </a:r>
          </a:p>
          <a:p>
            <a:pPr lvl="1"/>
            <a:r>
              <a:rPr lang="en-US" dirty="0" smtClean="0"/>
              <a:t>I’ll </a:t>
            </a:r>
            <a:r>
              <a:rPr lang="en-US" dirty="0"/>
              <a:t>also demonstrate the HTML elements that are typically associated with forms, such as </a:t>
            </a:r>
            <a:r>
              <a:rPr lang="en-US" dirty="0" smtClean="0"/>
              <a:t>the</a:t>
            </a:r>
          </a:p>
          <a:p>
            <a:pPr lvl="2"/>
            <a:r>
              <a:rPr lang="en-US" dirty="0" smtClean="0"/>
              <a:t>Label</a:t>
            </a:r>
          </a:p>
          <a:p>
            <a:pPr lvl="2"/>
            <a:r>
              <a:rPr lang="en-US" dirty="0" smtClean="0"/>
              <a:t>input</a:t>
            </a:r>
            <a:r>
              <a:rPr lang="en-US" dirty="0"/>
              <a:t>, </a:t>
            </a:r>
            <a:r>
              <a:rPr lang="en-US" dirty="0" smtClean="0"/>
              <a:t>and</a:t>
            </a:r>
          </a:p>
          <a:p>
            <a:pPr lvl="2"/>
            <a:r>
              <a:rPr lang="en-US" dirty="0" smtClean="0"/>
              <a:t>button elements</a:t>
            </a:r>
          </a:p>
          <a:p>
            <a:pPr lvl="1"/>
            <a:r>
              <a:rPr lang="en-US" dirty="0" smtClean="0">
                <a:solidFill>
                  <a:srgbClr val="FF0000"/>
                </a:solidFill>
              </a:rPr>
              <a:t>Many</a:t>
            </a:r>
            <a:r>
              <a:rPr lang="en-US" dirty="0" smtClean="0"/>
              <a:t> </a:t>
            </a:r>
            <a:r>
              <a:rPr lang="en-US" dirty="0"/>
              <a:t>of </a:t>
            </a:r>
            <a:r>
              <a:rPr lang="en-US" dirty="0">
                <a:solidFill>
                  <a:srgbClr val="FF0000"/>
                </a:solidFill>
              </a:rPr>
              <a:t>these elements</a:t>
            </a:r>
            <a:r>
              <a:rPr lang="en-US" dirty="0"/>
              <a:t> can also be used in an </a:t>
            </a:r>
            <a:r>
              <a:rPr lang="en-US" dirty="0">
                <a:solidFill>
                  <a:srgbClr val="FF0000"/>
                </a:solidFill>
              </a:rPr>
              <a:t>HTML5 document</a:t>
            </a:r>
            <a:r>
              <a:rPr lang="en-US" dirty="0"/>
              <a:t> </a:t>
            </a:r>
            <a:r>
              <a:rPr lang="en-US" dirty="0">
                <a:solidFill>
                  <a:srgbClr val="0070C0"/>
                </a:solidFill>
              </a:rPr>
              <a:t>without</a:t>
            </a:r>
            <a:r>
              <a:rPr lang="en-US" dirty="0"/>
              <a:t> actually </a:t>
            </a:r>
            <a:r>
              <a:rPr lang="en-US" dirty="0">
                <a:solidFill>
                  <a:srgbClr val="0070C0"/>
                </a:solidFill>
              </a:rPr>
              <a:t>being on </a:t>
            </a:r>
            <a:r>
              <a:rPr lang="en-US" dirty="0"/>
              <a:t>a </a:t>
            </a:r>
            <a:r>
              <a:rPr lang="en-US" dirty="0">
                <a:solidFill>
                  <a:srgbClr val="FF0000"/>
                </a:solidFill>
              </a:rPr>
              <a:t>form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185</a:t>
            </a:fld>
            <a:endParaRPr lang="en-US" dirty="0"/>
          </a:p>
        </p:txBody>
      </p:sp>
    </p:spTree>
    <p:extLst>
      <p:ext uri="{BB962C8B-B14F-4D97-AF65-F5344CB8AC3E}">
        <p14:creationId xmlns:p14="http://schemas.microsoft.com/office/powerpoint/2010/main" val="8132805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a:t>
            </a:r>
          </a:p>
        </p:txBody>
      </p:sp>
      <p:sp>
        <p:nvSpPr>
          <p:cNvPr id="3" name="Content Placeholder 2"/>
          <p:cNvSpPr>
            <a:spLocks noGrp="1"/>
          </p:cNvSpPr>
          <p:nvPr>
            <p:ph idx="1"/>
          </p:nvPr>
        </p:nvSpPr>
        <p:spPr/>
        <p:txBody>
          <a:bodyPr/>
          <a:lstStyle/>
          <a:p>
            <a:r>
              <a:rPr lang="en-US" dirty="0" smtClean="0"/>
              <a:t>When </a:t>
            </a:r>
            <a:r>
              <a:rPr lang="en-US" dirty="0"/>
              <a:t>you </a:t>
            </a:r>
            <a:r>
              <a:rPr lang="en-US" dirty="0">
                <a:solidFill>
                  <a:srgbClr val="FF0000"/>
                </a:solidFill>
              </a:rPr>
              <a:t>navigate</a:t>
            </a:r>
            <a:r>
              <a:rPr lang="en-US" dirty="0"/>
              <a:t> to a </a:t>
            </a:r>
            <a:r>
              <a:rPr lang="en-US" dirty="0">
                <a:solidFill>
                  <a:srgbClr val="FF0000"/>
                </a:solidFill>
              </a:rPr>
              <a:t>web page</a:t>
            </a:r>
            <a:r>
              <a:rPr lang="en-US" dirty="0"/>
              <a:t> in a </a:t>
            </a:r>
            <a:r>
              <a:rPr lang="en-US" dirty="0">
                <a:solidFill>
                  <a:srgbClr val="FF0000"/>
                </a:solidFill>
              </a:rPr>
              <a:t>browser</a:t>
            </a:r>
            <a:r>
              <a:rPr lang="en-US" dirty="0"/>
              <a:t>, the </a:t>
            </a:r>
            <a:r>
              <a:rPr lang="en-US" dirty="0">
                <a:solidFill>
                  <a:srgbClr val="FF0000"/>
                </a:solidFill>
              </a:rPr>
              <a:t>URL</a:t>
            </a:r>
            <a:r>
              <a:rPr lang="en-US" dirty="0"/>
              <a:t> of the page is sent to the appropriate </a:t>
            </a:r>
            <a:r>
              <a:rPr lang="en-US" dirty="0">
                <a:solidFill>
                  <a:srgbClr val="FF0000"/>
                </a:solidFill>
              </a:rPr>
              <a:t>web serve</a:t>
            </a:r>
            <a:r>
              <a:rPr lang="en-US" dirty="0"/>
              <a:t>r as an </a:t>
            </a:r>
            <a:r>
              <a:rPr lang="en-US" dirty="0">
                <a:solidFill>
                  <a:srgbClr val="FF0000"/>
                </a:solidFill>
              </a:rPr>
              <a:t>HTTP request</a:t>
            </a:r>
            <a:r>
              <a:rPr lang="en-US" dirty="0"/>
              <a:t> (or HTTPS if using a secure transport</a:t>
            </a:r>
            <a:r>
              <a:rPr lang="en-US" dirty="0" smtClean="0"/>
              <a:t>).</a:t>
            </a:r>
          </a:p>
          <a:p>
            <a:pPr lvl="1"/>
            <a:r>
              <a:rPr lang="en-US" dirty="0" smtClean="0"/>
              <a:t>The </a:t>
            </a:r>
            <a:r>
              <a:rPr lang="en-US" dirty="0"/>
              <a:t>web server </a:t>
            </a:r>
            <a:r>
              <a:rPr lang="en-US" dirty="0">
                <a:solidFill>
                  <a:srgbClr val="FF0000"/>
                </a:solidFill>
              </a:rPr>
              <a:t>responds</a:t>
            </a:r>
            <a:r>
              <a:rPr lang="en-US" dirty="0"/>
              <a:t> with an </a:t>
            </a:r>
            <a:r>
              <a:rPr lang="en-US" dirty="0">
                <a:solidFill>
                  <a:srgbClr val="FF0000"/>
                </a:solidFill>
              </a:rPr>
              <a:t>HTML document</a:t>
            </a:r>
            <a:r>
              <a:rPr lang="en-US" dirty="0"/>
              <a:t> that is rendered by the </a:t>
            </a:r>
            <a:r>
              <a:rPr lang="en-US" dirty="0" smtClean="0"/>
              <a:t>browser.</a:t>
            </a:r>
          </a:p>
          <a:p>
            <a:pPr lvl="1"/>
            <a:r>
              <a:rPr lang="en-US" dirty="0" smtClean="0"/>
              <a:t>This </a:t>
            </a:r>
            <a:r>
              <a:rPr lang="en-US" dirty="0"/>
              <a:t>is illustrated in </a:t>
            </a:r>
            <a:r>
              <a:rPr lang="en-US" dirty="0">
                <a:solidFill>
                  <a:srgbClr val="FF0000"/>
                </a:solidFill>
              </a:rPr>
              <a:t>Figure 8-1</a:t>
            </a:r>
            <a:r>
              <a:rPr lang="en-US" dirty="0"/>
              <a:t>.</a:t>
            </a:r>
          </a:p>
          <a:p>
            <a:pPr lvl="1"/>
            <a:r>
              <a:rPr lang="en-US" dirty="0"/>
              <a:t>If the </a:t>
            </a:r>
            <a:r>
              <a:rPr lang="en-US" dirty="0">
                <a:solidFill>
                  <a:srgbClr val="FF0000"/>
                </a:solidFill>
              </a:rPr>
              <a:t>web page</a:t>
            </a:r>
            <a:r>
              <a:rPr lang="en-US" dirty="0"/>
              <a:t> contains a </a:t>
            </a:r>
            <a:r>
              <a:rPr lang="en-US" dirty="0">
                <a:solidFill>
                  <a:srgbClr val="FF0000"/>
                </a:solidFill>
              </a:rPr>
              <a:t>form</a:t>
            </a:r>
            <a:r>
              <a:rPr lang="en-US" dirty="0"/>
              <a:t>, when the </a:t>
            </a:r>
            <a:r>
              <a:rPr lang="en-US" dirty="0">
                <a:solidFill>
                  <a:srgbClr val="FF0000"/>
                </a:solidFill>
              </a:rPr>
              <a:t>form </a:t>
            </a:r>
            <a:r>
              <a:rPr lang="en-US" dirty="0">
                <a:solidFill>
                  <a:srgbClr val="0070C0"/>
                </a:solidFill>
              </a:rPr>
              <a:t>is</a:t>
            </a:r>
            <a:r>
              <a:rPr lang="en-US" dirty="0">
                <a:solidFill>
                  <a:srgbClr val="FF0000"/>
                </a:solidFill>
              </a:rPr>
              <a:t> submitted</a:t>
            </a:r>
            <a:r>
              <a:rPr lang="en-US" dirty="0"/>
              <a:t>, </a:t>
            </a:r>
            <a:r>
              <a:rPr lang="en-US" dirty="0">
                <a:solidFill>
                  <a:srgbClr val="0070C0"/>
                </a:solidFill>
              </a:rPr>
              <a:t>another</a:t>
            </a:r>
            <a:r>
              <a:rPr lang="en-US" dirty="0">
                <a:solidFill>
                  <a:srgbClr val="FF0000"/>
                </a:solidFill>
              </a:rPr>
              <a:t> HTTP request</a:t>
            </a:r>
            <a:r>
              <a:rPr lang="en-US" dirty="0"/>
              <a:t> is sent to the </a:t>
            </a:r>
            <a:r>
              <a:rPr lang="en-US" dirty="0" smtClean="0">
                <a:solidFill>
                  <a:srgbClr val="FF0000"/>
                </a:solidFill>
              </a:rPr>
              <a:t>server</a:t>
            </a:r>
            <a:r>
              <a:rPr lang="en-US" dirty="0" smtClean="0"/>
              <a:t>.</a:t>
            </a:r>
          </a:p>
          <a:p>
            <a:pPr lvl="2"/>
            <a:r>
              <a:rPr lang="en-US" dirty="0" smtClean="0"/>
              <a:t>The </a:t>
            </a:r>
            <a:r>
              <a:rPr lang="en-US" dirty="0"/>
              <a:t>request contains a URL just like the first one, but also includes the data from the input </a:t>
            </a:r>
            <a:r>
              <a:rPr lang="en-US" dirty="0" smtClean="0"/>
              <a:t>fields.</a:t>
            </a:r>
          </a:p>
          <a:p>
            <a:pPr lvl="2"/>
            <a:r>
              <a:rPr lang="en-US" dirty="0" smtClean="0"/>
              <a:t>This </a:t>
            </a:r>
            <a:r>
              <a:rPr lang="en-US" dirty="0">
                <a:solidFill>
                  <a:srgbClr val="FF0000"/>
                </a:solidFill>
              </a:rPr>
              <a:t>data</a:t>
            </a:r>
            <a:r>
              <a:rPr lang="en-US" dirty="0"/>
              <a:t> can either </a:t>
            </a:r>
            <a:r>
              <a:rPr lang="en-US" dirty="0" smtClean="0"/>
              <a:t>be</a:t>
            </a:r>
          </a:p>
          <a:p>
            <a:pPr lvl="3"/>
            <a:r>
              <a:rPr lang="en-US" dirty="0" smtClean="0"/>
              <a:t>included </a:t>
            </a:r>
            <a:r>
              <a:rPr lang="en-US" dirty="0"/>
              <a:t>in the </a:t>
            </a:r>
            <a:r>
              <a:rPr lang="en-US" dirty="0">
                <a:solidFill>
                  <a:srgbClr val="FF0000"/>
                </a:solidFill>
              </a:rPr>
              <a:t>body of the request </a:t>
            </a:r>
            <a:r>
              <a:rPr lang="en-US" dirty="0" smtClean="0"/>
              <a:t>or</a:t>
            </a:r>
          </a:p>
          <a:p>
            <a:pPr lvl="3"/>
            <a:r>
              <a:rPr lang="en-US" dirty="0" smtClean="0"/>
              <a:t>in </a:t>
            </a:r>
            <a:r>
              <a:rPr lang="en-US" dirty="0"/>
              <a:t>the URL itself as </a:t>
            </a:r>
            <a:r>
              <a:rPr lang="en-US" dirty="0">
                <a:solidFill>
                  <a:srgbClr val="FF0000"/>
                </a:solidFill>
              </a:rPr>
              <a:t>query string </a:t>
            </a:r>
            <a:r>
              <a:rPr lang="en-US" dirty="0" smtClean="0">
                <a:solidFill>
                  <a:srgbClr val="FF0000"/>
                </a:solidFill>
              </a:rPr>
              <a:t>parameters</a:t>
            </a:r>
            <a:endParaRPr lang="en-US" dirty="0" smtClean="0"/>
          </a:p>
          <a:p>
            <a:pPr lvl="1"/>
            <a:r>
              <a:rPr lang="en-US" dirty="0" smtClean="0"/>
              <a:t>I’ll </a:t>
            </a:r>
            <a:r>
              <a:rPr lang="en-US" dirty="0"/>
              <a:t>explain this later in the </a:t>
            </a:r>
            <a:r>
              <a:rPr lang="en-US" dirty="0" smtClean="0"/>
              <a:t>chapter.</a:t>
            </a:r>
          </a:p>
          <a:p>
            <a:pPr lvl="1"/>
            <a:r>
              <a:rPr lang="en-US" dirty="0" smtClean="0"/>
              <a:t>The </a:t>
            </a:r>
            <a:r>
              <a:rPr lang="en-US" dirty="0"/>
              <a:t>response is </a:t>
            </a:r>
            <a:r>
              <a:rPr lang="en-US" dirty="0" smtClean="0"/>
              <a:t>either</a:t>
            </a:r>
          </a:p>
          <a:p>
            <a:pPr lvl="2"/>
            <a:r>
              <a:rPr lang="en-US" dirty="0" smtClean="0"/>
              <a:t>a </a:t>
            </a:r>
            <a:r>
              <a:rPr lang="en-US" dirty="0"/>
              <a:t>new web page </a:t>
            </a:r>
            <a:r>
              <a:rPr lang="en-US" dirty="0" smtClean="0"/>
              <a:t>or</a:t>
            </a:r>
          </a:p>
          <a:p>
            <a:pPr lvl="2"/>
            <a:r>
              <a:rPr lang="en-US" dirty="0" smtClean="0"/>
              <a:t>an </a:t>
            </a:r>
            <a:r>
              <a:rPr lang="en-US" dirty="0"/>
              <a:t>update to the existing one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186</a:t>
            </a:fld>
            <a:endParaRPr lang="en-US" dirty="0"/>
          </a:p>
        </p:txBody>
      </p:sp>
    </p:spTree>
    <p:extLst>
      <p:ext uri="{BB962C8B-B14F-4D97-AF65-F5344CB8AC3E}">
        <p14:creationId xmlns:p14="http://schemas.microsoft.com/office/powerpoint/2010/main" val="16322856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8-1</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187</a:t>
            </a:fld>
            <a:endParaRPr lang="en-US" dirty="0"/>
          </a:p>
        </p:txBody>
      </p:sp>
      <p:pic>
        <p:nvPicPr>
          <p:cNvPr id="8" name="Picture 7"/>
          <p:cNvPicPr>
            <a:picLocks noChangeAspect="1"/>
          </p:cNvPicPr>
          <p:nvPr/>
        </p:nvPicPr>
        <p:blipFill>
          <a:blip r:embed="rId2"/>
          <a:stretch>
            <a:fillRect/>
          </a:stretch>
        </p:blipFill>
        <p:spPr>
          <a:xfrm>
            <a:off x="152400" y="1261573"/>
            <a:ext cx="6190551" cy="2734427"/>
          </a:xfrm>
          <a:prstGeom prst="rect">
            <a:avLst/>
          </a:prstGeom>
          <a:ln>
            <a:solidFill>
              <a:schemeClr val="accent1"/>
            </a:solidFill>
          </a:ln>
        </p:spPr>
      </p:pic>
    </p:spTree>
    <p:extLst>
      <p:ext uri="{BB962C8B-B14F-4D97-AF65-F5344CB8AC3E}">
        <p14:creationId xmlns:p14="http://schemas.microsoft.com/office/powerpoint/2010/main" val="39735647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 Element</a:t>
            </a:r>
          </a:p>
        </p:txBody>
      </p:sp>
      <p:sp>
        <p:nvSpPr>
          <p:cNvPr id="3" name="Content Placeholder 2"/>
          <p:cNvSpPr>
            <a:spLocks noGrp="1"/>
          </p:cNvSpPr>
          <p:nvPr>
            <p:ph idx="1"/>
          </p:nvPr>
        </p:nvSpPr>
        <p:spPr/>
        <p:txBody>
          <a:bodyPr/>
          <a:lstStyle/>
          <a:p>
            <a:r>
              <a:rPr lang="en-US" dirty="0" smtClean="0">
                <a:solidFill>
                  <a:srgbClr val="FF0000"/>
                </a:solidFill>
              </a:rPr>
              <a:t>Submitting </a:t>
            </a:r>
            <a:r>
              <a:rPr lang="en-US" dirty="0">
                <a:solidFill>
                  <a:srgbClr val="FF0000"/>
                </a:solidFill>
              </a:rPr>
              <a:t>input data</a:t>
            </a:r>
            <a:r>
              <a:rPr lang="en-US" dirty="0"/>
              <a:t> through these </a:t>
            </a:r>
            <a:r>
              <a:rPr lang="en-US" dirty="0">
                <a:solidFill>
                  <a:srgbClr val="FF0000"/>
                </a:solidFill>
              </a:rPr>
              <a:t>server requests</a:t>
            </a:r>
            <a:r>
              <a:rPr lang="en-US" dirty="0"/>
              <a:t> is a fundamental </a:t>
            </a:r>
            <a:r>
              <a:rPr lang="en-US" dirty="0">
                <a:solidFill>
                  <a:srgbClr val="FF0000"/>
                </a:solidFill>
              </a:rPr>
              <a:t>capability</a:t>
            </a:r>
            <a:r>
              <a:rPr lang="en-US" dirty="0"/>
              <a:t> of </a:t>
            </a:r>
            <a:r>
              <a:rPr lang="en-US" dirty="0">
                <a:solidFill>
                  <a:srgbClr val="FF0000"/>
                </a:solidFill>
              </a:rPr>
              <a:t>web sites</a:t>
            </a:r>
            <a:r>
              <a:rPr lang="en-US" dirty="0"/>
              <a:t> and </a:t>
            </a:r>
            <a:r>
              <a:rPr lang="en-US" dirty="0" smtClean="0">
                <a:solidFill>
                  <a:srgbClr val="FF0000"/>
                </a:solidFill>
              </a:rPr>
              <a:t>HTML</a:t>
            </a:r>
            <a:r>
              <a:rPr lang="en-US" dirty="0" smtClean="0"/>
              <a:t>.</a:t>
            </a:r>
          </a:p>
          <a:p>
            <a:pPr lvl="1"/>
            <a:r>
              <a:rPr lang="en-US" dirty="0" smtClean="0"/>
              <a:t>The </a:t>
            </a:r>
            <a:r>
              <a:rPr lang="en-US" dirty="0">
                <a:solidFill>
                  <a:srgbClr val="FF0000"/>
                </a:solidFill>
              </a:rPr>
              <a:t>form</a:t>
            </a:r>
            <a:r>
              <a:rPr lang="en-US" dirty="0"/>
              <a:t> element is used to </a:t>
            </a:r>
            <a:r>
              <a:rPr lang="en-US" dirty="0">
                <a:solidFill>
                  <a:srgbClr val="FF0000"/>
                </a:solidFill>
              </a:rPr>
              <a:t>group</a:t>
            </a:r>
            <a:r>
              <a:rPr lang="en-US" dirty="0"/>
              <a:t> </a:t>
            </a:r>
            <a:r>
              <a:rPr lang="en-US" dirty="0">
                <a:solidFill>
                  <a:srgbClr val="0070C0"/>
                </a:solidFill>
              </a:rPr>
              <a:t>one or more</a:t>
            </a:r>
            <a:r>
              <a:rPr lang="en-US" dirty="0"/>
              <a:t> </a:t>
            </a:r>
            <a:r>
              <a:rPr lang="en-US" dirty="0">
                <a:solidFill>
                  <a:srgbClr val="FF0000"/>
                </a:solidFill>
              </a:rPr>
              <a:t>input elements </a:t>
            </a:r>
            <a:r>
              <a:rPr lang="en-US" dirty="0"/>
              <a:t>for the purpose of sending this information to a web </a:t>
            </a:r>
            <a:r>
              <a:rPr lang="en-US" dirty="0" smtClean="0"/>
              <a:t>server.</a:t>
            </a:r>
          </a:p>
          <a:p>
            <a:pPr lvl="1"/>
            <a:r>
              <a:rPr lang="en-US" dirty="0" smtClean="0"/>
              <a:t>You </a:t>
            </a:r>
            <a:r>
              <a:rPr lang="en-US" dirty="0"/>
              <a:t>can also configure where (and how) the data is submitted in the form </a:t>
            </a:r>
            <a:r>
              <a:rPr lang="en-US" dirty="0" smtClean="0"/>
              <a:t>element.</a:t>
            </a:r>
          </a:p>
          <a:p>
            <a:pPr lvl="1"/>
            <a:r>
              <a:rPr lang="en-US" dirty="0" smtClean="0"/>
              <a:t>A </a:t>
            </a:r>
            <a:r>
              <a:rPr lang="en-US" dirty="0"/>
              <a:t>form element will contain one or more </a:t>
            </a:r>
            <a:r>
              <a:rPr lang="en-US" dirty="0">
                <a:solidFill>
                  <a:srgbClr val="FF0000"/>
                </a:solidFill>
              </a:rPr>
              <a:t>input elements</a:t>
            </a:r>
            <a:r>
              <a:rPr lang="en-US" dirty="0"/>
              <a:t>, which are the fields where the user can enter data. </a:t>
            </a:r>
            <a:endParaRPr lang="en-US" dirty="0" smtClean="0"/>
          </a:p>
          <a:p>
            <a:pPr lvl="1"/>
            <a:r>
              <a:rPr lang="en-US" dirty="0" smtClean="0"/>
              <a:t>A </a:t>
            </a:r>
            <a:r>
              <a:rPr lang="en-US" dirty="0"/>
              <a:t>form will usually also contain </a:t>
            </a:r>
            <a:r>
              <a:rPr lang="en-US" dirty="0">
                <a:solidFill>
                  <a:srgbClr val="FF0000"/>
                </a:solidFill>
              </a:rPr>
              <a:t>label elements</a:t>
            </a:r>
            <a:r>
              <a:rPr lang="en-US" dirty="0"/>
              <a:t>, which are simple text blocks that describe the input elements. </a:t>
            </a:r>
            <a:endParaRPr lang="en-US" dirty="0" smtClean="0"/>
          </a:p>
          <a:p>
            <a:pPr lvl="1"/>
            <a:r>
              <a:rPr lang="en-US" dirty="0" smtClean="0"/>
              <a:t>A </a:t>
            </a:r>
            <a:r>
              <a:rPr lang="en-US" dirty="0"/>
              <a:t>simple form is defined like this</a:t>
            </a:r>
            <a:r>
              <a:rPr lang="en-US" dirty="0" smtClean="0"/>
              <a:t>: </a:t>
            </a:r>
            <a:r>
              <a:rPr lang="en-US" dirty="0" smtClean="0">
                <a:solidFill>
                  <a:srgbClr val="FF0000"/>
                </a:solidFill>
              </a:rPr>
              <a:t>Figure 8-1A</a:t>
            </a:r>
            <a:r>
              <a:rPr lang="en-US" dirty="0" smtClean="0"/>
              <a:t>.</a:t>
            </a:r>
            <a:endParaRPr lang="en-US" dirty="0"/>
          </a:p>
          <a:p>
            <a:pPr lvl="2"/>
            <a:r>
              <a:rPr lang="en-US" dirty="0"/>
              <a:t>This form contains </a:t>
            </a:r>
            <a:r>
              <a:rPr lang="en-US" dirty="0">
                <a:solidFill>
                  <a:srgbClr val="FF0000"/>
                </a:solidFill>
              </a:rPr>
              <a:t>two input fields</a:t>
            </a:r>
            <a:r>
              <a:rPr lang="en-US" dirty="0"/>
              <a:t> (first and last name) and a label element for each </a:t>
            </a:r>
            <a:r>
              <a:rPr lang="en-US" dirty="0" smtClean="0"/>
              <a:t>one.</a:t>
            </a:r>
          </a:p>
          <a:p>
            <a:pPr lvl="2"/>
            <a:r>
              <a:rPr lang="en-US" dirty="0" smtClean="0"/>
              <a:t>The </a:t>
            </a:r>
            <a:r>
              <a:rPr lang="en-US" dirty="0"/>
              <a:t>final input element has </a:t>
            </a:r>
            <a:r>
              <a:rPr lang="en-US" dirty="0">
                <a:solidFill>
                  <a:srgbClr val="FF0000"/>
                </a:solidFill>
              </a:rPr>
              <a:t>type="submit"</a:t>
            </a:r>
            <a:r>
              <a:rPr lang="en-US" dirty="0"/>
              <a:t>, which will render this as a </a:t>
            </a:r>
            <a:r>
              <a:rPr lang="en-US" dirty="0">
                <a:solidFill>
                  <a:srgbClr val="FF0000"/>
                </a:solidFill>
              </a:rPr>
              <a:t>button</a:t>
            </a:r>
            <a:r>
              <a:rPr lang="en-US" dirty="0"/>
              <a:t>, by </a:t>
            </a:r>
            <a:r>
              <a:rPr lang="en-US" dirty="0" smtClean="0">
                <a:solidFill>
                  <a:srgbClr val="FF0000"/>
                </a:solidFill>
              </a:rPr>
              <a:t>default</a:t>
            </a:r>
            <a:r>
              <a:rPr lang="en-US" dirty="0" smtClean="0"/>
              <a:t>.</a:t>
            </a:r>
          </a:p>
          <a:p>
            <a:pPr lvl="1"/>
            <a:r>
              <a:rPr lang="en-US" dirty="0" smtClean="0"/>
              <a:t>More </a:t>
            </a:r>
            <a:r>
              <a:rPr lang="en-US" dirty="0"/>
              <a:t>importantly, when this button is clicked, the form will be submitted to the </a:t>
            </a:r>
            <a:r>
              <a:rPr lang="en-US" dirty="0" smtClean="0"/>
              <a:t>server.</a:t>
            </a:r>
          </a:p>
          <a:p>
            <a:pPr lvl="1"/>
            <a:r>
              <a:rPr lang="en-US" dirty="0" smtClean="0"/>
              <a:t>This </a:t>
            </a:r>
            <a:r>
              <a:rPr lang="en-US" dirty="0"/>
              <a:t>form is rendered as shown in </a:t>
            </a:r>
            <a:r>
              <a:rPr lang="en-US" dirty="0">
                <a:solidFill>
                  <a:srgbClr val="FF0000"/>
                </a:solidFill>
              </a:rPr>
              <a:t>Figure 8-2</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188</a:t>
            </a:fld>
            <a:endParaRPr lang="en-US" dirty="0"/>
          </a:p>
        </p:txBody>
      </p:sp>
    </p:spTree>
    <p:extLst>
      <p:ext uri="{BB962C8B-B14F-4D97-AF65-F5344CB8AC3E}">
        <p14:creationId xmlns:p14="http://schemas.microsoft.com/office/powerpoint/2010/main" val="35929143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8-1A || 8-2</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189</a:t>
            </a:fld>
            <a:endParaRPr lang="en-US" dirty="0"/>
          </a:p>
        </p:txBody>
      </p:sp>
      <p:pic>
        <p:nvPicPr>
          <p:cNvPr id="3" name="Picture 2"/>
          <p:cNvPicPr>
            <a:picLocks noChangeAspect="1"/>
          </p:cNvPicPr>
          <p:nvPr/>
        </p:nvPicPr>
        <p:blipFill>
          <a:blip r:embed="rId2"/>
          <a:stretch>
            <a:fillRect/>
          </a:stretch>
        </p:blipFill>
        <p:spPr>
          <a:xfrm>
            <a:off x="152400" y="1280021"/>
            <a:ext cx="5393312" cy="193296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152400" y="3913145"/>
            <a:ext cx="7573861" cy="1029457"/>
          </a:xfrm>
          <a:prstGeom prst="rect">
            <a:avLst/>
          </a:prstGeom>
          <a:ln>
            <a:solidFill>
              <a:schemeClr val="accent1"/>
            </a:solidFill>
          </a:ln>
        </p:spPr>
      </p:pic>
    </p:spTree>
    <p:extLst>
      <p:ext uri="{BB962C8B-B14F-4D97-AF65-F5344CB8AC3E}">
        <p14:creationId xmlns:p14="http://schemas.microsoft.com/office/powerpoint/2010/main" val="3598648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 Element</a:t>
            </a:r>
          </a:p>
        </p:txBody>
      </p:sp>
      <p:sp>
        <p:nvSpPr>
          <p:cNvPr id="3" name="Content Placeholder 2"/>
          <p:cNvSpPr>
            <a:spLocks noGrp="1"/>
          </p:cNvSpPr>
          <p:nvPr>
            <p:ph idx="1"/>
          </p:nvPr>
        </p:nvSpPr>
        <p:spPr/>
        <p:txBody>
          <a:bodyPr/>
          <a:lstStyle/>
          <a:p>
            <a:r>
              <a:rPr lang="en-US" dirty="0" smtClean="0"/>
              <a:t>There’s </a:t>
            </a:r>
            <a:r>
              <a:rPr lang="en-US" dirty="0">
                <a:solidFill>
                  <a:srgbClr val="FF0000"/>
                </a:solidFill>
              </a:rPr>
              <a:t>not</a:t>
            </a:r>
            <a:r>
              <a:rPr lang="en-US" dirty="0"/>
              <a:t> any </a:t>
            </a:r>
            <a:r>
              <a:rPr lang="en-US" dirty="0">
                <a:solidFill>
                  <a:srgbClr val="FF0000"/>
                </a:solidFill>
              </a:rPr>
              <a:t>real content</a:t>
            </a:r>
            <a:r>
              <a:rPr lang="en-US" dirty="0"/>
              <a:t> in the </a:t>
            </a:r>
            <a:r>
              <a:rPr lang="en-US" dirty="0">
                <a:solidFill>
                  <a:srgbClr val="FF0000"/>
                </a:solidFill>
              </a:rPr>
              <a:t>head element</a:t>
            </a:r>
            <a:r>
              <a:rPr lang="en-US" dirty="0"/>
              <a:t>; that’s what the body element is </a:t>
            </a:r>
            <a:r>
              <a:rPr lang="en-US" dirty="0" smtClean="0"/>
              <a:t>for.</a:t>
            </a:r>
          </a:p>
          <a:p>
            <a:pPr lvl="1"/>
            <a:r>
              <a:rPr lang="en-US" dirty="0" smtClean="0"/>
              <a:t>In </a:t>
            </a:r>
            <a:r>
              <a:rPr lang="en-US" dirty="0"/>
              <a:t>Chapters 4–8 I will explain all of the various elements that are used to define the </a:t>
            </a:r>
            <a:r>
              <a:rPr lang="en-US" dirty="0">
                <a:solidFill>
                  <a:srgbClr val="FF0000"/>
                </a:solidFill>
              </a:rPr>
              <a:t>body </a:t>
            </a:r>
            <a:r>
              <a:rPr lang="en-US" dirty="0" smtClean="0">
                <a:solidFill>
                  <a:srgbClr val="FF0000"/>
                </a:solidFill>
              </a:rPr>
              <a:t>content</a:t>
            </a:r>
            <a:r>
              <a:rPr lang="en-US" dirty="0" smtClean="0"/>
              <a:t>.</a:t>
            </a:r>
          </a:p>
          <a:p>
            <a:pPr lvl="1"/>
            <a:r>
              <a:rPr lang="en-US" dirty="0" smtClean="0"/>
              <a:t>But </a:t>
            </a:r>
            <a:r>
              <a:rPr lang="en-US" dirty="0"/>
              <a:t>for the remainder of this chapter, we’ll explore the head </a:t>
            </a:r>
            <a:r>
              <a:rPr lang="en-US" dirty="0" smtClean="0"/>
              <a:t>element.</a:t>
            </a:r>
          </a:p>
          <a:p>
            <a:pPr lvl="1"/>
            <a:r>
              <a:rPr lang="en-US" dirty="0" smtClean="0"/>
              <a:t>Now </a:t>
            </a:r>
            <a:r>
              <a:rPr lang="en-US" dirty="0"/>
              <a:t>let’s look at the </a:t>
            </a:r>
            <a:r>
              <a:rPr lang="en-US" dirty="0">
                <a:solidFill>
                  <a:srgbClr val="FF0000"/>
                </a:solidFill>
              </a:rPr>
              <a:t>elements</a:t>
            </a:r>
            <a:r>
              <a:rPr lang="en-US" dirty="0"/>
              <a:t> that can be </a:t>
            </a:r>
            <a:r>
              <a:rPr lang="en-US" dirty="0">
                <a:solidFill>
                  <a:srgbClr val="FF0000"/>
                </a:solidFill>
              </a:rPr>
              <a:t>included inside </a:t>
            </a:r>
            <a:r>
              <a:rPr lang="en-US" dirty="0"/>
              <a:t>the </a:t>
            </a:r>
            <a:r>
              <a:rPr lang="en-US" dirty="0">
                <a:solidFill>
                  <a:srgbClr val="FF0000"/>
                </a:solidFill>
              </a:rPr>
              <a:t>head</a:t>
            </a:r>
            <a:r>
              <a:rPr lang="en-US" dirty="0"/>
              <a:t> </a:t>
            </a:r>
            <a:r>
              <a:rPr lang="en-US" dirty="0" smtClean="0"/>
              <a:t>element.</a:t>
            </a:r>
          </a:p>
          <a:p>
            <a:pPr lvl="1"/>
            <a:r>
              <a:rPr lang="en-US" dirty="0" smtClean="0"/>
              <a:t>You’ve </a:t>
            </a:r>
            <a:r>
              <a:rPr lang="en-US" dirty="0"/>
              <a:t>already seen </a:t>
            </a:r>
            <a:r>
              <a:rPr lang="en-US" dirty="0" smtClean="0"/>
              <a:t>the</a:t>
            </a:r>
          </a:p>
          <a:p>
            <a:pPr lvl="2"/>
            <a:r>
              <a:rPr lang="en-US" dirty="0" smtClean="0"/>
              <a:t>title and</a:t>
            </a:r>
          </a:p>
          <a:p>
            <a:pPr lvl="2"/>
            <a:r>
              <a:rPr lang="en-US" dirty="0" smtClean="0"/>
              <a:t>meta </a:t>
            </a:r>
            <a:r>
              <a:rPr lang="en-US" dirty="0"/>
              <a:t>elements, which I’ll cover in a little more </a:t>
            </a:r>
            <a:r>
              <a:rPr lang="en-US" dirty="0" smtClean="0"/>
              <a:t>detail.</a:t>
            </a:r>
          </a:p>
          <a:p>
            <a:pPr lvl="1"/>
            <a:r>
              <a:rPr lang="en-US" dirty="0" smtClean="0"/>
              <a:t>There </a:t>
            </a:r>
            <a:r>
              <a:rPr lang="en-US" dirty="0"/>
              <a:t>are a few other useful elements that belong here as well</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a:t>
            </a:fld>
            <a:endParaRPr lang="en-US" dirty="0"/>
          </a:p>
        </p:txBody>
      </p:sp>
    </p:spTree>
    <p:extLst>
      <p:ext uri="{BB962C8B-B14F-4D97-AF65-F5344CB8AC3E}">
        <p14:creationId xmlns:p14="http://schemas.microsoft.com/office/powerpoint/2010/main" val="30909735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As </a:t>
            </a:r>
            <a:r>
              <a:rPr lang="en-US" dirty="0"/>
              <a:t>I demonstrated in this </a:t>
            </a:r>
            <a:r>
              <a:rPr lang="en-US" dirty="0">
                <a:solidFill>
                  <a:srgbClr val="FF0000"/>
                </a:solidFill>
              </a:rPr>
              <a:t>sample form</a:t>
            </a:r>
            <a:r>
              <a:rPr lang="en-US" dirty="0"/>
              <a:t>, input elements are associated with a form by </a:t>
            </a:r>
            <a:r>
              <a:rPr lang="en-US" dirty="0">
                <a:solidFill>
                  <a:srgbClr val="FF0000"/>
                </a:solidFill>
              </a:rPr>
              <a:t>placing</a:t>
            </a:r>
            <a:r>
              <a:rPr lang="en-US" dirty="0"/>
              <a:t> them </a:t>
            </a:r>
            <a:r>
              <a:rPr lang="en-US" dirty="0">
                <a:solidFill>
                  <a:srgbClr val="FF0000"/>
                </a:solidFill>
              </a:rPr>
              <a:t>inside</a:t>
            </a:r>
            <a:r>
              <a:rPr lang="en-US" dirty="0"/>
              <a:t> the form </a:t>
            </a:r>
            <a:r>
              <a:rPr lang="en-US" dirty="0" smtClean="0"/>
              <a:t>element.</a:t>
            </a:r>
          </a:p>
          <a:p>
            <a:pPr lvl="1"/>
            <a:r>
              <a:rPr lang="en-US" dirty="0" smtClean="0"/>
              <a:t>However</a:t>
            </a:r>
            <a:r>
              <a:rPr lang="en-US" dirty="0"/>
              <a:t>, you can also include an </a:t>
            </a:r>
            <a:r>
              <a:rPr lang="en-US" dirty="0">
                <a:solidFill>
                  <a:srgbClr val="FF0000"/>
                </a:solidFill>
              </a:rPr>
              <a:t>input element</a:t>
            </a:r>
            <a:r>
              <a:rPr lang="en-US" dirty="0"/>
              <a:t> in a form by </a:t>
            </a:r>
            <a:r>
              <a:rPr lang="en-US" dirty="0">
                <a:solidFill>
                  <a:srgbClr val="FF0000"/>
                </a:solidFill>
              </a:rPr>
              <a:t>referencing</a:t>
            </a:r>
            <a:r>
              <a:rPr lang="en-US" dirty="0"/>
              <a:t> it using the </a:t>
            </a:r>
            <a:r>
              <a:rPr lang="en-US" dirty="0">
                <a:solidFill>
                  <a:srgbClr val="FF0000"/>
                </a:solidFill>
              </a:rPr>
              <a:t>form </a:t>
            </a:r>
            <a:r>
              <a:rPr lang="en-US" dirty="0" smtClean="0">
                <a:solidFill>
                  <a:srgbClr val="FF0000"/>
                </a:solidFill>
              </a:rPr>
              <a:t>attribute</a:t>
            </a:r>
            <a:r>
              <a:rPr lang="en-US" dirty="0" smtClean="0"/>
              <a:t>.</a:t>
            </a:r>
          </a:p>
          <a:p>
            <a:pPr lvl="1"/>
            <a:r>
              <a:rPr lang="en-US" dirty="0" smtClean="0"/>
              <a:t>This </a:t>
            </a:r>
            <a:r>
              <a:rPr lang="en-US" dirty="0"/>
              <a:t>allows you </a:t>
            </a:r>
            <a:r>
              <a:rPr lang="en-US" dirty="0">
                <a:solidFill>
                  <a:srgbClr val="FF0000"/>
                </a:solidFill>
              </a:rPr>
              <a:t>put an input</a:t>
            </a:r>
            <a:r>
              <a:rPr lang="en-US" dirty="0"/>
              <a:t> element </a:t>
            </a:r>
            <a:r>
              <a:rPr lang="en-US" dirty="0">
                <a:solidFill>
                  <a:srgbClr val="FF0000"/>
                </a:solidFill>
              </a:rPr>
              <a:t>anywhere</a:t>
            </a:r>
            <a:r>
              <a:rPr lang="en-US" dirty="0"/>
              <a:t> in the </a:t>
            </a:r>
            <a:r>
              <a:rPr lang="en-US" dirty="0">
                <a:solidFill>
                  <a:srgbClr val="FF0000"/>
                </a:solidFill>
              </a:rPr>
              <a:t>document</a:t>
            </a:r>
            <a:r>
              <a:rPr lang="en-US" dirty="0"/>
              <a:t> and </a:t>
            </a:r>
            <a:r>
              <a:rPr lang="en-US" dirty="0">
                <a:solidFill>
                  <a:srgbClr val="FF0000"/>
                </a:solidFill>
              </a:rPr>
              <a:t>set</a:t>
            </a:r>
            <a:r>
              <a:rPr lang="en-US" dirty="0"/>
              <a:t> its </a:t>
            </a:r>
            <a:r>
              <a:rPr lang="en-US" dirty="0">
                <a:solidFill>
                  <a:srgbClr val="FF0000"/>
                </a:solidFill>
              </a:rPr>
              <a:t>form attribute</a:t>
            </a:r>
            <a:r>
              <a:rPr lang="en-US" dirty="0"/>
              <a:t> to the </a:t>
            </a:r>
            <a:r>
              <a:rPr lang="en-US" dirty="0">
                <a:solidFill>
                  <a:srgbClr val="FF0000"/>
                </a:solidFill>
              </a:rPr>
              <a:t>id attribute </a:t>
            </a:r>
            <a:r>
              <a:rPr lang="en-US" dirty="0"/>
              <a:t>of a </a:t>
            </a:r>
            <a:r>
              <a:rPr lang="en-US" dirty="0">
                <a:solidFill>
                  <a:srgbClr val="FF0000"/>
                </a:solidFill>
              </a:rPr>
              <a:t>form </a:t>
            </a:r>
            <a:r>
              <a:rPr lang="en-US" dirty="0" smtClean="0">
                <a:solidFill>
                  <a:srgbClr val="FF0000"/>
                </a:solidFill>
              </a:rPr>
              <a:t>element</a:t>
            </a:r>
            <a:r>
              <a:rPr lang="en-US" dirty="0" smtClean="0"/>
              <a:t>.</a:t>
            </a:r>
          </a:p>
          <a:p>
            <a:pPr lvl="1"/>
            <a:r>
              <a:rPr lang="en-US" dirty="0" smtClean="0"/>
              <a:t>The </a:t>
            </a:r>
            <a:r>
              <a:rPr lang="en-US" dirty="0"/>
              <a:t>input value will be submitted when the form is submitted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190</a:t>
            </a:fld>
            <a:endParaRPr lang="en-US" dirty="0"/>
          </a:p>
        </p:txBody>
      </p:sp>
    </p:spTree>
    <p:extLst>
      <p:ext uri="{BB962C8B-B14F-4D97-AF65-F5344CB8AC3E}">
        <p14:creationId xmlns:p14="http://schemas.microsoft.com/office/powerpoint/2010/main" val="41885207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 Action</a:t>
            </a:r>
          </a:p>
        </p:txBody>
      </p:sp>
      <p:sp>
        <p:nvSpPr>
          <p:cNvPr id="3" name="Content Placeholder 2"/>
          <p:cNvSpPr>
            <a:spLocks noGrp="1"/>
          </p:cNvSpPr>
          <p:nvPr>
            <p:ph idx="1"/>
          </p:nvPr>
        </p:nvSpPr>
        <p:spPr/>
        <p:txBody>
          <a:bodyPr/>
          <a:lstStyle/>
          <a:p>
            <a:r>
              <a:rPr lang="en-US" dirty="0" smtClean="0"/>
              <a:t>If </a:t>
            </a:r>
            <a:r>
              <a:rPr lang="en-US" dirty="0"/>
              <a:t>you </a:t>
            </a:r>
            <a:r>
              <a:rPr lang="en-US" dirty="0">
                <a:solidFill>
                  <a:srgbClr val="FF0000"/>
                </a:solidFill>
              </a:rPr>
              <a:t>enter data</a:t>
            </a:r>
            <a:r>
              <a:rPr lang="en-US" dirty="0"/>
              <a:t> into these </a:t>
            </a:r>
            <a:r>
              <a:rPr lang="en-US" dirty="0">
                <a:solidFill>
                  <a:srgbClr val="FF0000"/>
                </a:solidFill>
              </a:rPr>
              <a:t>fields</a:t>
            </a:r>
            <a:r>
              <a:rPr lang="en-US" dirty="0"/>
              <a:t> and </a:t>
            </a:r>
            <a:r>
              <a:rPr lang="en-US" dirty="0">
                <a:solidFill>
                  <a:srgbClr val="FF0000"/>
                </a:solidFill>
              </a:rPr>
              <a:t>click</a:t>
            </a:r>
            <a:r>
              <a:rPr lang="en-US" dirty="0"/>
              <a:t> the </a:t>
            </a:r>
            <a:r>
              <a:rPr lang="en-US" dirty="0">
                <a:solidFill>
                  <a:srgbClr val="FF0000"/>
                </a:solidFill>
              </a:rPr>
              <a:t>submit button</a:t>
            </a:r>
            <a:r>
              <a:rPr lang="en-US" dirty="0"/>
              <a:t>, an </a:t>
            </a:r>
            <a:r>
              <a:rPr lang="en-US" dirty="0">
                <a:solidFill>
                  <a:srgbClr val="FF0000"/>
                </a:solidFill>
              </a:rPr>
              <a:t>HTML request</a:t>
            </a:r>
            <a:r>
              <a:rPr lang="en-US" dirty="0"/>
              <a:t> similar to this will be sent:</a:t>
            </a:r>
          </a:p>
          <a:p>
            <a:pPr marL="233363" lvl="1" indent="0">
              <a:buNone/>
            </a:pPr>
            <a:endParaRPr lang="en-US" dirty="0" smtClean="0"/>
          </a:p>
          <a:p>
            <a:pPr marL="233363" lvl="1" indent="0">
              <a:buNone/>
            </a:pPr>
            <a:endParaRPr lang="en-US" dirty="0" smtClean="0"/>
          </a:p>
          <a:p>
            <a:pPr lvl="1"/>
            <a:r>
              <a:rPr lang="en-US" dirty="0"/>
              <a:t>You’ll also probably notice a </a:t>
            </a:r>
            <a:r>
              <a:rPr lang="en-US" dirty="0">
                <a:solidFill>
                  <a:srgbClr val="FF0000"/>
                </a:solidFill>
              </a:rPr>
              <a:t>flicker</a:t>
            </a:r>
            <a:r>
              <a:rPr lang="en-US" dirty="0"/>
              <a:t> as the </a:t>
            </a:r>
            <a:r>
              <a:rPr lang="en-US" dirty="0">
                <a:solidFill>
                  <a:srgbClr val="FF0000"/>
                </a:solidFill>
              </a:rPr>
              <a:t>page</a:t>
            </a:r>
            <a:r>
              <a:rPr lang="en-US" dirty="0"/>
              <a:t> is </a:t>
            </a:r>
            <a:r>
              <a:rPr lang="en-US" dirty="0" smtClean="0">
                <a:solidFill>
                  <a:srgbClr val="FF0000"/>
                </a:solidFill>
              </a:rPr>
              <a:t>refreshed</a:t>
            </a:r>
            <a:r>
              <a:rPr lang="en-US" dirty="0" smtClean="0"/>
              <a:t>.</a:t>
            </a:r>
          </a:p>
          <a:p>
            <a:pPr lvl="1"/>
            <a:r>
              <a:rPr lang="en-US" dirty="0" smtClean="0"/>
              <a:t>The </a:t>
            </a:r>
            <a:r>
              <a:rPr lang="en-US" dirty="0"/>
              <a:t>web server will respond to this request with a new HTML </a:t>
            </a:r>
            <a:r>
              <a:rPr lang="en-US" dirty="0" smtClean="0"/>
              <a:t>document.</a:t>
            </a:r>
          </a:p>
          <a:p>
            <a:pPr lvl="1"/>
            <a:r>
              <a:rPr lang="en-US" dirty="0" smtClean="0"/>
              <a:t>The </a:t>
            </a:r>
            <a:r>
              <a:rPr lang="en-US" dirty="0">
                <a:solidFill>
                  <a:srgbClr val="FF0000"/>
                </a:solidFill>
              </a:rPr>
              <a:t>action</a:t>
            </a:r>
            <a:r>
              <a:rPr lang="en-US" dirty="0"/>
              <a:t> attribute specifies the </a:t>
            </a:r>
            <a:r>
              <a:rPr lang="en-US" dirty="0">
                <a:solidFill>
                  <a:srgbClr val="FF0000"/>
                </a:solidFill>
              </a:rPr>
              <a:t>URL</a:t>
            </a:r>
            <a:r>
              <a:rPr lang="en-US" dirty="0"/>
              <a:t> of the </a:t>
            </a:r>
            <a:r>
              <a:rPr lang="en-US" dirty="0" smtClean="0">
                <a:solidFill>
                  <a:srgbClr val="FF0000"/>
                </a:solidFill>
              </a:rPr>
              <a:t>request</a:t>
            </a:r>
            <a:r>
              <a:rPr lang="en-US" dirty="0" smtClean="0"/>
              <a:t>.</a:t>
            </a:r>
          </a:p>
          <a:p>
            <a:pPr lvl="1"/>
            <a:r>
              <a:rPr lang="en-US" dirty="0" smtClean="0"/>
              <a:t>Since </a:t>
            </a:r>
            <a:r>
              <a:rPr lang="en-US" dirty="0"/>
              <a:t>this was </a:t>
            </a:r>
            <a:r>
              <a:rPr lang="en-US" dirty="0">
                <a:solidFill>
                  <a:srgbClr val="FF0000"/>
                </a:solidFill>
              </a:rPr>
              <a:t>left blank</a:t>
            </a:r>
            <a:r>
              <a:rPr lang="en-US" dirty="0"/>
              <a:t>, the </a:t>
            </a:r>
            <a:r>
              <a:rPr lang="en-US" dirty="0">
                <a:solidFill>
                  <a:srgbClr val="FF0000"/>
                </a:solidFill>
              </a:rPr>
              <a:t>address</a:t>
            </a:r>
            <a:r>
              <a:rPr lang="en-US" dirty="0"/>
              <a:t> of the </a:t>
            </a:r>
            <a:r>
              <a:rPr lang="en-US" dirty="0">
                <a:solidFill>
                  <a:srgbClr val="FF0000"/>
                </a:solidFill>
              </a:rPr>
              <a:t>current page</a:t>
            </a:r>
            <a:r>
              <a:rPr lang="en-US" dirty="0"/>
              <a:t> is </a:t>
            </a:r>
            <a:r>
              <a:rPr lang="en-US" dirty="0" smtClean="0"/>
              <a:t>used.</a:t>
            </a:r>
          </a:p>
          <a:p>
            <a:pPr lvl="2"/>
            <a:r>
              <a:rPr lang="en-US" dirty="0" smtClean="0"/>
              <a:t>In </a:t>
            </a:r>
            <a:r>
              <a:rPr lang="en-US" dirty="0"/>
              <a:t>my case, this is </a:t>
            </a:r>
            <a:r>
              <a:rPr lang="en-US" dirty="0">
                <a:hlinkClick r:id="rId2"/>
              </a:rPr>
              <a:t>http://</a:t>
            </a:r>
            <a:r>
              <a:rPr lang="en-US" dirty="0" smtClean="0">
                <a:hlinkClick r:id="rId2"/>
              </a:rPr>
              <a:t>localhost:5266</a:t>
            </a:r>
            <a:r>
              <a:rPr lang="en-US" dirty="0" smtClean="0"/>
              <a:t>.</a:t>
            </a:r>
          </a:p>
          <a:p>
            <a:pPr lvl="1"/>
            <a:r>
              <a:rPr lang="en-US" dirty="0" smtClean="0"/>
              <a:t>So </a:t>
            </a:r>
            <a:r>
              <a:rPr lang="en-US" dirty="0"/>
              <a:t>the same page is returned and re-rendered by the browser. In many cases, the action attribute will specify a </a:t>
            </a:r>
            <a:r>
              <a:rPr lang="en-US" dirty="0">
                <a:solidFill>
                  <a:srgbClr val="FF0000"/>
                </a:solidFill>
              </a:rPr>
              <a:t>different </a:t>
            </a:r>
            <a:r>
              <a:rPr lang="en-US" dirty="0" smtClean="0">
                <a:solidFill>
                  <a:srgbClr val="FF0000"/>
                </a:solidFill>
              </a:rPr>
              <a:t>page</a:t>
            </a:r>
            <a:r>
              <a:rPr lang="en-US" dirty="0" smtClean="0"/>
              <a:t>.</a:t>
            </a:r>
          </a:p>
          <a:p>
            <a:pPr lvl="1"/>
            <a:r>
              <a:rPr lang="en-US" dirty="0" smtClean="0"/>
              <a:t>Suppose</a:t>
            </a:r>
            <a:r>
              <a:rPr lang="en-US" dirty="0"/>
              <a:t>, for example, the initial page provided a form to enter search </a:t>
            </a:r>
            <a:r>
              <a:rPr lang="en-US" dirty="0" smtClean="0"/>
              <a:t>criteria.</a:t>
            </a:r>
          </a:p>
          <a:p>
            <a:pPr lvl="1"/>
            <a:r>
              <a:rPr lang="en-US" dirty="0" smtClean="0"/>
              <a:t>Upon </a:t>
            </a:r>
            <a:r>
              <a:rPr lang="en-US" dirty="0"/>
              <a:t>submitting this data, you would them want to return a result page, based on the user </a:t>
            </a:r>
            <a:r>
              <a:rPr lang="en-US" dirty="0" smtClean="0"/>
              <a:t>input.</a:t>
            </a:r>
          </a:p>
          <a:p>
            <a:pPr lvl="1"/>
            <a:r>
              <a:rPr lang="en-US" dirty="0" smtClean="0"/>
              <a:t>The </a:t>
            </a:r>
            <a:r>
              <a:rPr lang="en-US" dirty="0">
                <a:solidFill>
                  <a:srgbClr val="FF0000"/>
                </a:solidFill>
              </a:rPr>
              <a:t>action</a:t>
            </a:r>
            <a:r>
              <a:rPr lang="en-US" dirty="0"/>
              <a:t> attribute </a:t>
            </a:r>
            <a:r>
              <a:rPr lang="en-US" dirty="0">
                <a:solidFill>
                  <a:srgbClr val="FF0000"/>
                </a:solidFill>
              </a:rPr>
              <a:t>in this case</a:t>
            </a:r>
            <a:r>
              <a:rPr lang="en-US" dirty="0"/>
              <a:t> would be the </a:t>
            </a:r>
            <a:r>
              <a:rPr lang="en-US" dirty="0">
                <a:solidFill>
                  <a:srgbClr val="FF0000"/>
                </a:solidFill>
              </a:rPr>
              <a:t>address</a:t>
            </a:r>
            <a:r>
              <a:rPr lang="en-US" dirty="0"/>
              <a:t> of the </a:t>
            </a:r>
            <a:r>
              <a:rPr lang="en-US" dirty="0">
                <a:solidFill>
                  <a:srgbClr val="FF0000"/>
                </a:solidFill>
              </a:rPr>
              <a:t>results </a:t>
            </a:r>
            <a:r>
              <a:rPr lang="en-US" dirty="0" smtClean="0">
                <a:solidFill>
                  <a:srgbClr val="FF0000"/>
                </a:solidFill>
              </a:rPr>
              <a:t>page</a:t>
            </a:r>
            <a:r>
              <a:rPr lang="en-US" dirty="0" smtClean="0"/>
              <a:t>.</a:t>
            </a:r>
          </a:p>
          <a:p>
            <a:pPr lvl="1"/>
            <a:r>
              <a:rPr lang="en-US" dirty="0" smtClean="0"/>
              <a:t>When </a:t>
            </a:r>
            <a:r>
              <a:rPr lang="en-US" dirty="0"/>
              <a:t>the initial form is submitted, you’re actually requesting the results page to be rendered and providing the search details as part of the request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191</a:t>
            </a:fld>
            <a:endParaRPr lang="en-US" dirty="0"/>
          </a:p>
        </p:txBody>
      </p:sp>
      <p:pic>
        <p:nvPicPr>
          <p:cNvPr id="6" name="Picture 5"/>
          <p:cNvPicPr>
            <a:picLocks noChangeAspect="1"/>
          </p:cNvPicPr>
          <p:nvPr/>
        </p:nvPicPr>
        <p:blipFill>
          <a:blip r:embed="rId3"/>
          <a:stretch>
            <a:fillRect/>
          </a:stretch>
        </p:blipFill>
        <p:spPr>
          <a:xfrm>
            <a:off x="832301" y="1744124"/>
            <a:ext cx="6886575" cy="400050"/>
          </a:xfrm>
          <a:prstGeom prst="rect">
            <a:avLst/>
          </a:prstGeom>
          <a:ln>
            <a:solidFill>
              <a:schemeClr val="accent1"/>
            </a:solidFill>
          </a:ln>
        </p:spPr>
      </p:pic>
    </p:spTree>
    <p:extLst>
      <p:ext uri="{BB962C8B-B14F-4D97-AF65-F5344CB8AC3E}">
        <p14:creationId xmlns:p14="http://schemas.microsoft.com/office/powerpoint/2010/main" val="19148752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a:t>
            </a:r>
            <a:r>
              <a:rPr lang="en-US" dirty="0" smtClean="0"/>
              <a:t>Action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In other scenarios, you’ll want the </a:t>
            </a:r>
            <a:r>
              <a:rPr lang="en-US" dirty="0">
                <a:solidFill>
                  <a:srgbClr val="FF0000"/>
                </a:solidFill>
              </a:rPr>
              <a:t>existing page</a:t>
            </a:r>
            <a:r>
              <a:rPr lang="en-US" dirty="0"/>
              <a:t> to be </a:t>
            </a:r>
            <a:r>
              <a:rPr lang="en-US" dirty="0" smtClean="0">
                <a:solidFill>
                  <a:srgbClr val="FF0000"/>
                </a:solidFill>
              </a:rPr>
              <a:t>rendered</a:t>
            </a:r>
            <a:r>
              <a:rPr lang="en-US" dirty="0" smtClean="0"/>
              <a:t>.</a:t>
            </a:r>
          </a:p>
          <a:p>
            <a:pPr lvl="2"/>
            <a:r>
              <a:rPr lang="en-US" dirty="0" smtClean="0"/>
              <a:t>More </a:t>
            </a:r>
            <a:r>
              <a:rPr lang="en-US" dirty="0"/>
              <a:t>accurately, you want it to be </a:t>
            </a:r>
            <a:r>
              <a:rPr lang="en-US" dirty="0">
                <a:solidFill>
                  <a:srgbClr val="FF0000"/>
                </a:solidFill>
              </a:rPr>
              <a:t>re-rendered</a:t>
            </a:r>
            <a:r>
              <a:rPr lang="en-US" dirty="0"/>
              <a:t> based on the information that was just </a:t>
            </a:r>
            <a:r>
              <a:rPr lang="en-US" dirty="0" smtClean="0"/>
              <a:t>entered.</a:t>
            </a:r>
          </a:p>
          <a:p>
            <a:pPr lvl="2"/>
            <a:r>
              <a:rPr lang="en-US" dirty="0" smtClean="0"/>
              <a:t>This </a:t>
            </a:r>
            <a:r>
              <a:rPr lang="en-US" dirty="0"/>
              <a:t>is referred to as a </a:t>
            </a:r>
            <a:r>
              <a:rPr lang="en-US" dirty="0" smtClean="0">
                <a:solidFill>
                  <a:srgbClr val="FF0000"/>
                </a:solidFill>
              </a:rPr>
              <a:t>postback</a:t>
            </a:r>
            <a:r>
              <a:rPr lang="en-US" dirty="0" smtClean="0"/>
              <a:t>.</a:t>
            </a:r>
          </a:p>
          <a:p>
            <a:pPr lvl="1"/>
            <a:r>
              <a:rPr lang="en-US" dirty="0" smtClean="0"/>
              <a:t>This </a:t>
            </a:r>
            <a:r>
              <a:rPr lang="en-US" dirty="0"/>
              <a:t>is where a </a:t>
            </a:r>
            <a:r>
              <a:rPr lang="en-US" dirty="0">
                <a:solidFill>
                  <a:srgbClr val="FF0000"/>
                </a:solidFill>
              </a:rPr>
              <a:t>web page</a:t>
            </a:r>
            <a:r>
              <a:rPr lang="en-US" dirty="0"/>
              <a:t> submits a </a:t>
            </a:r>
            <a:r>
              <a:rPr lang="en-US" dirty="0">
                <a:solidFill>
                  <a:srgbClr val="FF0000"/>
                </a:solidFill>
              </a:rPr>
              <a:t>request</a:t>
            </a:r>
            <a:r>
              <a:rPr lang="en-US" dirty="0"/>
              <a:t> to have itself </a:t>
            </a:r>
            <a:r>
              <a:rPr lang="en-US" dirty="0">
                <a:solidFill>
                  <a:srgbClr val="FF0000"/>
                </a:solidFill>
              </a:rPr>
              <a:t>refreshed</a:t>
            </a:r>
            <a:r>
              <a:rPr lang="en-US" dirty="0"/>
              <a:t> from the </a:t>
            </a:r>
            <a:r>
              <a:rPr lang="en-US" dirty="0">
                <a:solidFill>
                  <a:srgbClr val="FF0000"/>
                </a:solidFill>
              </a:rPr>
              <a:t>server</a:t>
            </a:r>
            <a:r>
              <a:rPr lang="en-US" dirty="0"/>
              <a:t>, usually passing data to the </a:t>
            </a:r>
            <a:r>
              <a:rPr lang="en-US" dirty="0" smtClean="0"/>
              <a:t>server.</a:t>
            </a:r>
          </a:p>
          <a:p>
            <a:pPr lvl="1"/>
            <a:r>
              <a:rPr lang="en-US" dirty="0" smtClean="0"/>
              <a:t>For </a:t>
            </a:r>
            <a:r>
              <a:rPr lang="en-US" dirty="0"/>
              <a:t>example, if you present a series of questions on a page, but the answer of one question may make some other questions </a:t>
            </a:r>
            <a:r>
              <a:rPr lang="en-US" dirty="0" smtClean="0"/>
              <a:t>non-applicable.</a:t>
            </a:r>
          </a:p>
          <a:p>
            <a:pPr lvl="1"/>
            <a:r>
              <a:rPr lang="en-US" dirty="0" smtClean="0"/>
              <a:t>Once </a:t>
            </a:r>
            <a:r>
              <a:rPr lang="en-US" dirty="0"/>
              <a:t>the question is answered, a simple postback can re-render the page with only the applicable questions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192</a:t>
            </a:fld>
            <a:endParaRPr lang="en-US" dirty="0"/>
          </a:p>
        </p:txBody>
      </p:sp>
    </p:spTree>
    <p:extLst>
      <p:ext uri="{BB962C8B-B14F-4D97-AF65-F5344CB8AC3E}">
        <p14:creationId xmlns:p14="http://schemas.microsoft.com/office/powerpoint/2010/main" val="25520708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Note</a:t>
            </a:r>
          </a:p>
        </p:txBody>
      </p:sp>
      <p:sp>
        <p:nvSpPr>
          <p:cNvPr id="3" name="Content Placeholder 2"/>
          <p:cNvSpPr>
            <a:spLocks noGrp="1"/>
          </p:cNvSpPr>
          <p:nvPr>
            <p:ph idx="1"/>
          </p:nvPr>
        </p:nvSpPr>
        <p:spPr/>
        <p:txBody>
          <a:bodyPr/>
          <a:lstStyle/>
          <a:p>
            <a:r>
              <a:rPr lang="en-US" dirty="0" smtClean="0"/>
              <a:t>In </a:t>
            </a:r>
            <a:r>
              <a:rPr lang="en-US" dirty="0"/>
              <a:t>current web designs </a:t>
            </a:r>
            <a:r>
              <a:rPr lang="en-US" dirty="0">
                <a:solidFill>
                  <a:srgbClr val="FF0000"/>
                </a:solidFill>
              </a:rPr>
              <a:t>postbacks</a:t>
            </a:r>
            <a:r>
              <a:rPr lang="en-US" dirty="0"/>
              <a:t> are generally frowned upon as a </a:t>
            </a:r>
            <a:r>
              <a:rPr lang="en-US" dirty="0">
                <a:solidFill>
                  <a:srgbClr val="FF0000"/>
                </a:solidFill>
              </a:rPr>
              <a:t>round trip</a:t>
            </a:r>
            <a:r>
              <a:rPr lang="en-US" dirty="0"/>
              <a:t> to the server and </a:t>
            </a:r>
            <a:r>
              <a:rPr lang="en-US" dirty="0">
                <a:solidFill>
                  <a:srgbClr val="FF0000"/>
                </a:solidFill>
              </a:rPr>
              <a:t>re-rendering</a:t>
            </a:r>
            <a:r>
              <a:rPr lang="en-US" dirty="0"/>
              <a:t> an </a:t>
            </a:r>
            <a:r>
              <a:rPr lang="en-US" dirty="0">
                <a:solidFill>
                  <a:srgbClr val="FF0000"/>
                </a:solidFill>
              </a:rPr>
              <a:t>entire page </a:t>
            </a:r>
            <a:r>
              <a:rPr lang="en-US" dirty="0"/>
              <a:t>can be </a:t>
            </a:r>
            <a:r>
              <a:rPr lang="en-US" dirty="0" smtClean="0">
                <a:solidFill>
                  <a:srgbClr val="FF0000"/>
                </a:solidFill>
              </a:rPr>
              <a:t>slow</a:t>
            </a:r>
            <a:r>
              <a:rPr lang="en-US" dirty="0" smtClean="0"/>
              <a:t>.</a:t>
            </a:r>
          </a:p>
          <a:p>
            <a:pPr lvl="1"/>
            <a:r>
              <a:rPr lang="en-US" dirty="0" smtClean="0"/>
              <a:t>If </a:t>
            </a:r>
            <a:r>
              <a:rPr lang="en-US" dirty="0"/>
              <a:t>this example, it would be better to handle this in </a:t>
            </a:r>
            <a:r>
              <a:rPr lang="en-US" dirty="0">
                <a:solidFill>
                  <a:srgbClr val="FF0000"/>
                </a:solidFill>
              </a:rPr>
              <a:t>JavaScript</a:t>
            </a:r>
            <a:r>
              <a:rPr lang="en-US" dirty="0"/>
              <a:t> on the </a:t>
            </a:r>
            <a:r>
              <a:rPr lang="en-US" dirty="0">
                <a:solidFill>
                  <a:srgbClr val="FF0000"/>
                </a:solidFill>
              </a:rPr>
              <a:t>client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193</a:t>
            </a:fld>
            <a:endParaRPr lang="en-US" dirty="0"/>
          </a:p>
        </p:txBody>
      </p:sp>
    </p:spTree>
    <p:extLst>
      <p:ext uri="{BB962C8B-B14F-4D97-AF65-F5344CB8AC3E}">
        <p14:creationId xmlns:p14="http://schemas.microsoft.com/office/powerpoint/2010/main" val="4693736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 Method</a:t>
            </a:r>
          </a:p>
        </p:txBody>
      </p:sp>
      <p:sp>
        <p:nvSpPr>
          <p:cNvPr id="3" name="Content Placeholder 2"/>
          <p:cNvSpPr>
            <a:spLocks noGrp="1"/>
          </p:cNvSpPr>
          <p:nvPr>
            <p:ph idx="1"/>
          </p:nvPr>
        </p:nvSpPr>
        <p:spPr/>
        <p:txBody>
          <a:bodyPr/>
          <a:lstStyle/>
          <a:p>
            <a:r>
              <a:rPr lang="en-US" dirty="0" smtClean="0"/>
              <a:t>So </a:t>
            </a:r>
            <a:r>
              <a:rPr lang="en-US" dirty="0"/>
              <a:t>by now you’re probably figured out, correctly, that the </a:t>
            </a:r>
            <a:r>
              <a:rPr lang="en-US" dirty="0">
                <a:solidFill>
                  <a:srgbClr val="FF0000"/>
                </a:solidFill>
              </a:rPr>
              <a:t>form element</a:t>
            </a:r>
            <a:r>
              <a:rPr lang="en-US" dirty="0"/>
              <a:t> is all about </a:t>
            </a:r>
            <a:r>
              <a:rPr lang="en-US" dirty="0">
                <a:solidFill>
                  <a:srgbClr val="FF0000"/>
                </a:solidFill>
              </a:rPr>
              <a:t>defining</a:t>
            </a:r>
            <a:r>
              <a:rPr lang="en-US" dirty="0"/>
              <a:t> the </a:t>
            </a:r>
            <a:r>
              <a:rPr lang="en-US" dirty="0">
                <a:solidFill>
                  <a:srgbClr val="FF0000"/>
                </a:solidFill>
              </a:rPr>
              <a:t>HTTP request</a:t>
            </a:r>
            <a:r>
              <a:rPr lang="en-US" dirty="0"/>
              <a:t> when the </a:t>
            </a:r>
            <a:r>
              <a:rPr lang="en-US" dirty="0">
                <a:solidFill>
                  <a:srgbClr val="FF0000"/>
                </a:solidFill>
              </a:rPr>
              <a:t>form</a:t>
            </a:r>
            <a:r>
              <a:rPr lang="en-US" dirty="0"/>
              <a:t> is </a:t>
            </a:r>
            <a:r>
              <a:rPr lang="en-US" dirty="0" smtClean="0">
                <a:solidFill>
                  <a:srgbClr val="FF0000"/>
                </a:solidFill>
              </a:rPr>
              <a:t>submitted</a:t>
            </a:r>
            <a:r>
              <a:rPr lang="en-US" dirty="0" smtClean="0"/>
              <a:t>.</a:t>
            </a:r>
          </a:p>
          <a:p>
            <a:pPr lvl="1"/>
            <a:r>
              <a:rPr lang="en-US" dirty="0" smtClean="0"/>
              <a:t>I’ve </a:t>
            </a:r>
            <a:r>
              <a:rPr lang="en-US" dirty="0"/>
              <a:t>already explained the </a:t>
            </a:r>
            <a:r>
              <a:rPr lang="en-US" dirty="0">
                <a:solidFill>
                  <a:srgbClr val="FF0000"/>
                </a:solidFill>
              </a:rPr>
              <a:t>action</a:t>
            </a:r>
            <a:r>
              <a:rPr lang="en-US" dirty="0"/>
              <a:t> </a:t>
            </a:r>
            <a:r>
              <a:rPr lang="en-US" dirty="0">
                <a:solidFill>
                  <a:srgbClr val="0070C0"/>
                </a:solidFill>
              </a:rPr>
              <a:t>attribute</a:t>
            </a:r>
            <a:r>
              <a:rPr lang="en-US" dirty="0"/>
              <a:t>, which </a:t>
            </a:r>
            <a:r>
              <a:rPr lang="en-US" dirty="0">
                <a:solidFill>
                  <a:srgbClr val="0070C0"/>
                </a:solidFill>
              </a:rPr>
              <a:t>specifies</a:t>
            </a:r>
            <a:r>
              <a:rPr lang="en-US" dirty="0"/>
              <a:t> the </a:t>
            </a:r>
            <a:r>
              <a:rPr lang="en-US" dirty="0">
                <a:solidFill>
                  <a:srgbClr val="FF0000"/>
                </a:solidFill>
              </a:rPr>
              <a:t>URL</a:t>
            </a:r>
            <a:r>
              <a:rPr lang="en-US" dirty="0"/>
              <a:t> that the </a:t>
            </a:r>
            <a:r>
              <a:rPr lang="en-US" dirty="0">
                <a:solidFill>
                  <a:srgbClr val="FF0000"/>
                </a:solidFill>
              </a:rPr>
              <a:t>request</a:t>
            </a:r>
            <a:r>
              <a:rPr lang="en-US" dirty="0"/>
              <a:t> is sent </a:t>
            </a:r>
            <a:r>
              <a:rPr lang="en-US" dirty="0" smtClean="0"/>
              <a:t>to.</a:t>
            </a:r>
          </a:p>
          <a:p>
            <a:pPr lvl="1"/>
            <a:r>
              <a:rPr lang="en-US" dirty="0" smtClean="0"/>
              <a:t>The </a:t>
            </a:r>
            <a:r>
              <a:rPr lang="en-US" dirty="0">
                <a:solidFill>
                  <a:srgbClr val="FF0000"/>
                </a:solidFill>
              </a:rPr>
              <a:t>method</a:t>
            </a:r>
            <a:r>
              <a:rPr lang="en-US" dirty="0"/>
              <a:t> </a:t>
            </a:r>
            <a:r>
              <a:rPr lang="en-US" dirty="0">
                <a:solidFill>
                  <a:srgbClr val="0070C0"/>
                </a:solidFill>
              </a:rPr>
              <a:t>attribute</a:t>
            </a:r>
            <a:r>
              <a:rPr lang="en-US" dirty="0"/>
              <a:t> indicates which </a:t>
            </a:r>
            <a:r>
              <a:rPr lang="en-US" dirty="0">
                <a:solidFill>
                  <a:srgbClr val="FF0000"/>
                </a:solidFill>
              </a:rPr>
              <a:t>HTTP verb</a:t>
            </a:r>
            <a:r>
              <a:rPr lang="en-US" dirty="0"/>
              <a:t> should be </a:t>
            </a:r>
            <a:r>
              <a:rPr lang="en-US" dirty="0" smtClean="0"/>
              <a:t>used.</a:t>
            </a:r>
          </a:p>
          <a:p>
            <a:pPr lvl="1"/>
            <a:r>
              <a:rPr lang="en-US" dirty="0" smtClean="0"/>
              <a:t>Only </a:t>
            </a:r>
            <a:r>
              <a:rPr lang="en-US" dirty="0"/>
              <a:t>two are supported </a:t>
            </a:r>
            <a:r>
              <a:rPr lang="en-US" dirty="0" smtClean="0"/>
              <a:t>currently:</a:t>
            </a:r>
          </a:p>
          <a:p>
            <a:pPr lvl="2"/>
            <a:r>
              <a:rPr lang="en-US" dirty="0" smtClean="0"/>
              <a:t>GET</a:t>
            </a:r>
          </a:p>
          <a:p>
            <a:pPr lvl="2"/>
            <a:r>
              <a:rPr lang="en-US" dirty="0" smtClean="0"/>
              <a:t>POST</a:t>
            </a:r>
          </a:p>
          <a:p>
            <a:pPr lvl="1"/>
            <a:r>
              <a:rPr lang="en-US" dirty="0" smtClean="0"/>
              <a:t>The </a:t>
            </a:r>
            <a:r>
              <a:rPr lang="en-US" dirty="0"/>
              <a:t>GET verb </a:t>
            </a:r>
            <a:r>
              <a:rPr lang="en-US" dirty="0">
                <a:solidFill>
                  <a:srgbClr val="FF0000"/>
                </a:solidFill>
              </a:rPr>
              <a:t>does not</a:t>
            </a:r>
            <a:r>
              <a:rPr lang="en-US" dirty="0"/>
              <a:t> support a </a:t>
            </a:r>
            <a:r>
              <a:rPr lang="en-US" dirty="0">
                <a:solidFill>
                  <a:srgbClr val="FF0000"/>
                </a:solidFill>
              </a:rPr>
              <a:t>message body </a:t>
            </a:r>
            <a:r>
              <a:rPr lang="en-US" dirty="0"/>
              <a:t>so all of the </a:t>
            </a:r>
            <a:r>
              <a:rPr lang="en-US" dirty="0">
                <a:solidFill>
                  <a:srgbClr val="FF0000"/>
                </a:solidFill>
              </a:rPr>
              <a:t>form data</a:t>
            </a:r>
            <a:r>
              <a:rPr lang="en-US" dirty="0"/>
              <a:t> must be passed in the </a:t>
            </a:r>
            <a:r>
              <a:rPr lang="en-US" dirty="0">
                <a:solidFill>
                  <a:srgbClr val="FF0000"/>
                </a:solidFill>
              </a:rPr>
              <a:t>URL</a:t>
            </a:r>
            <a:r>
              <a:rPr lang="en-US" dirty="0"/>
              <a:t> as I’ve already </a:t>
            </a:r>
            <a:r>
              <a:rPr lang="en-US" dirty="0" smtClean="0"/>
              <a:t>demonstrated.</a:t>
            </a:r>
          </a:p>
          <a:p>
            <a:pPr lvl="1"/>
            <a:r>
              <a:rPr lang="en-US" dirty="0" smtClean="0"/>
              <a:t>If </a:t>
            </a:r>
            <a:r>
              <a:rPr lang="en-US" dirty="0"/>
              <a:t>you set the method attribute to </a:t>
            </a:r>
            <a:r>
              <a:rPr lang="en-US" dirty="0">
                <a:solidFill>
                  <a:srgbClr val="FF0000"/>
                </a:solidFill>
              </a:rPr>
              <a:t>post</a:t>
            </a:r>
            <a:r>
              <a:rPr lang="en-US" dirty="0"/>
              <a:t>, the </a:t>
            </a:r>
            <a:r>
              <a:rPr lang="en-US" dirty="0">
                <a:solidFill>
                  <a:srgbClr val="FF0000"/>
                </a:solidFill>
              </a:rPr>
              <a:t>form data </a:t>
            </a:r>
            <a:r>
              <a:rPr lang="en-US" dirty="0"/>
              <a:t>will be in the </a:t>
            </a:r>
            <a:r>
              <a:rPr lang="en-US" dirty="0">
                <a:solidFill>
                  <a:srgbClr val="FF0000"/>
                </a:solidFill>
              </a:rPr>
              <a:t>body of the </a:t>
            </a:r>
            <a:r>
              <a:rPr lang="en-US" dirty="0" smtClean="0">
                <a:solidFill>
                  <a:srgbClr val="FF0000"/>
                </a:solidFill>
              </a:rPr>
              <a:t>request</a:t>
            </a:r>
            <a:r>
              <a:rPr lang="en-US" dirty="0" smtClean="0"/>
              <a:t>.</a:t>
            </a:r>
          </a:p>
          <a:p>
            <a:pPr lvl="1"/>
            <a:r>
              <a:rPr lang="en-US" dirty="0" smtClean="0"/>
              <a:t>To </a:t>
            </a:r>
            <a:r>
              <a:rPr lang="en-US" dirty="0"/>
              <a:t>demonstrate that, I have intercepted the request using Fiddler and the raw request is shown below</a:t>
            </a:r>
            <a:r>
              <a:rPr lang="en-US" dirty="0" smtClean="0"/>
              <a:t>: </a:t>
            </a:r>
            <a:r>
              <a:rPr lang="en-US" dirty="0" smtClean="0">
                <a:solidFill>
                  <a:srgbClr val="FF0000"/>
                </a:solidFill>
              </a:rPr>
              <a:t>Listing 8-1</a:t>
            </a:r>
            <a:r>
              <a:rPr lang="en-US" dirty="0" smtClean="0"/>
              <a:t>.</a:t>
            </a:r>
          </a:p>
          <a:p>
            <a:pPr lvl="2"/>
            <a:r>
              <a:rPr lang="en-US" dirty="0"/>
              <a:t>The first line indicates the </a:t>
            </a:r>
            <a:r>
              <a:rPr lang="en-US" dirty="0">
                <a:solidFill>
                  <a:srgbClr val="FF0000"/>
                </a:solidFill>
              </a:rPr>
              <a:t>URL being requested</a:t>
            </a:r>
            <a:r>
              <a:rPr lang="en-US" dirty="0"/>
              <a:t> and the </a:t>
            </a:r>
            <a:r>
              <a:rPr lang="en-US" dirty="0">
                <a:solidFill>
                  <a:srgbClr val="FF0000"/>
                </a:solidFill>
              </a:rPr>
              <a:t>subsequent lines</a:t>
            </a:r>
            <a:r>
              <a:rPr lang="en-US" dirty="0"/>
              <a:t> list all of the </a:t>
            </a:r>
            <a:r>
              <a:rPr lang="en-US" dirty="0">
                <a:solidFill>
                  <a:srgbClr val="FF0000"/>
                </a:solidFill>
              </a:rPr>
              <a:t>headers</a:t>
            </a:r>
            <a:r>
              <a:rPr lang="en-US" dirty="0"/>
              <a:t> included with the </a:t>
            </a:r>
            <a:r>
              <a:rPr lang="en-US" dirty="0">
                <a:solidFill>
                  <a:srgbClr val="FF0000"/>
                </a:solidFill>
              </a:rPr>
              <a:t>HTTP </a:t>
            </a:r>
            <a:r>
              <a:rPr lang="en-US" dirty="0" smtClean="0">
                <a:solidFill>
                  <a:srgbClr val="FF0000"/>
                </a:solidFill>
              </a:rPr>
              <a:t>request</a:t>
            </a:r>
            <a:r>
              <a:rPr lang="en-US" dirty="0" smtClean="0"/>
              <a:t>.</a:t>
            </a:r>
          </a:p>
          <a:p>
            <a:pPr lvl="2"/>
            <a:r>
              <a:rPr lang="en-US" dirty="0" smtClean="0"/>
              <a:t>Some </a:t>
            </a:r>
            <a:r>
              <a:rPr lang="en-US" dirty="0"/>
              <a:t>of these headers can be </a:t>
            </a:r>
            <a:r>
              <a:rPr lang="en-US" dirty="0">
                <a:solidFill>
                  <a:srgbClr val="FF0000"/>
                </a:solidFill>
              </a:rPr>
              <a:t>adjusted</a:t>
            </a:r>
            <a:r>
              <a:rPr lang="en-US" dirty="0"/>
              <a:t> using </a:t>
            </a:r>
            <a:r>
              <a:rPr lang="en-US" dirty="0">
                <a:solidFill>
                  <a:srgbClr val="FF0000"/>
                </a:solidFill>
              </a:rPr>
              <a:t>additional attributes</a:t>
            </a:r>
            <a:r>
              <a:rPr lang="en-US" dirty="0"/>
              <a:t>, which I will explain </a:t>
            </a:r>
            <a:r>
              <a:rPr lang="en-US" dirty="0" smtClean="0"/>
              <a:t>later.</a:t>
            </a:r>
          </a:p>
          <a:p>
            <a:pPr lvl="2"/>
            <a:r>
              <a:rPr lang="en-US" dirty="0" smtClean="0"/>
              <a:t>The </a:t>
            </a:r>
            <a:r>
              <a:rPr lang="en-US" dirty="0">
                <a:solidFill>
                  <a:srgbClr val="FF0000"/>
                </a:solidFill>
              </a:rPr>
              <a:t>last line</a:t>
            </a:r>
            <a:r>
              <a:rPr lang="en-US" dirty="0"/>
              <a:t> is the </a:t>
            </a:r>
            <a:r>
              <a:rPr lang="en-US" dirty="0">
                <a:solidFill>
                  <a:srgbClr val="FF0000"/>
                </a:solidFill>
              </a:rPr>
              <a:t>body </a:t>
            </a:r>
            <a:r>
              <a:rPr lang="en-US" dirty="0">
                <a:solidFill>
                  <a:srgbClr val="0070C0"/>
                </a:solidFill>
              </a:rPr>
              <a:t>of the </a:t>
            </a:r>
            <a:r>
              <a:rPr lang="en-US" dirty="0">
                <a:solidFill>
                  <a:srgbClr val="FF0000"/>
                </a:solidFill>
              </a:rPr>
              <a:t>message</a:t>
            </a:r>
            <a:r>
              <a:rPr lang="en-US" dirty="0"/>
              <a:t> and includes the </a:t>
            </a:r>
            <a:r>
              <a:rPr lang="en-US" dirty="0">
                <a:solidFill>
                  <a:srgbClr val="FF0000"/>
                </a:solidFill>
              </a:rPr>
              <a:t>form data</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194</a:t>
            </a:fld>
            <a:endParaRPr lang="en-US" dirty="0"/>
          </a:p>
        </p:txBody>
      </p:sp>
    </p:spTree>
    <p:extLst>
      <p:ext uri="{BB962C8B-B14F-4D97-AF65-F5344CB8AC3E}">
        <p14:creationId xmlns:p14="http://schemas.microsoft.com/office/powerpoint/2010/main" val="3155036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8-1</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195</a:t>
            </a:fld>
            <a:endParaRPr lang="en-US" dirty="0"/>
          </a:p>
        </p:txBody>
      </p:sp>
      <p:pic>
        <p:nvPicPr>
          <p:cNvPr id="8" name="Picture 7"/>
          <p:cNvPicPr>
            <a:picLocks noChangeAspect="1"/>
          </p:cNvPicPr>
          <p:nvPr/>
        </p:nvPicPr>
        <p:blipFill>
          <a:blip r:embed="rId2"/>
          <a:stretch>
            <a:fillRect/>
          </a:stretch>
        </p:blipFill>
        <p:spPr>
          <a:xfrm>
            <a:off x="152400" y="1257086"/>
            <a:ext cx="8546721" cy="4110425"/>
          </a:xfrm>
          <a:prstGeom prst="rect">
            <a:avLst/>
          </a:prstGeom>
          <a:ln>
            <a:solidFill>
              <a:schemeClr val="accent1"/>
            </a:solidFill>
          </a:ln>
        </p:spPr>
      </p:pic>
    </p:spTree>
    <p:extLst>
      <p:ext uri="{BB962C8B-B14F-4D97-AF65-F5344CB8AC3E}">
        <p14:creationId xmlns:p14="http://schemas.microsoft.com/office/powerpoint/2010/main" val="15393881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Representational </a:t>
            </a:r>
            <a:r>
              <a:rPr lang="en-US" dirty="0"/>
              <a:t>State Transfer (</a:t>
            </a:r>
            <a:r>
              <a:rPr lang="en-US" dirty="0">
                <a:solidFill>
                  <a:srgbClr val="FF0000"/>
                </a:solidFill>
              </a:rPr>
              <a:t>REST</a:t>
            </a:r>
            <a:r>
              <a:rPr lang="en-US" dirty="0"/>
              <a:t>) is an architectural style for communicating </a:t>
            </a:r>
            <a:r>
              <a:rPr lang="en-US" dirty="0" smtClean="0"/>
              <a:t>with</a:t>
            </a:r>
          </a:p>
          <a:p>
            <a:pPr lvl="2"/>
            <a:r>
              <a:rPr lang="en-US" dirty="0" smtClean="0"/>
              <a:t>web </a:t>
            </a:r>
            <a:r>
              <a:rPr lang="en-US" dirty="0"/>
              <a:t>sites </a:t>
            </a:r>
            <a:r>
              <a:rPr lang="en-US" dirty="0" smtClean="0"/>
              <a:t>and</a:t>
            </a:r>
          </a:p>
          <a:p>
            <a:pPr lvl="2"/>
            <a:r>
              <a:rPr lang="en-US" dirty="0" smtClean="0"/>
              <a:t>web services</a:t>
            </a:r>
          </a:p>
          <a:p>
            <a:pPr lvl="1"/>
            <a:r>
              <a:rPr lang="en-US" dirty="0" smtClean="0"/>
              <a:t>In </a:t>
            </a:r>
            <a:r>
              <a:rPr lang="en-US" dirty="0"/>
              <a:t>a </a:t>
            </a:r>
            <a:r>
              <a:rPr lang="en-US" dirty="0">
                <a:solidFill>
                  <a:srgbClr val="FF0000"/>
                </a:solidFill>
              </a:rPr>
              <a:t>RESTful application</a:t>
            </a:r>
            <a:r>
              <a:rPr lang="en-US" dirty="0"/>
              <a:t>, the </a:t>
            </a:r>
            <a:r>
              <a:rPr lang="en-US" dirty="0">
                <a:solidFill>
                  <a:srgbClr val="FF0000"/>
                </a:solidFill>
              </a:rPr>
              <a:t>HTTP verb</a:t>
            </a:r>
            <a:r>
              <a:rPr lang="en-US" dirty="0"/>
              <a:t> is an </a:t>
            </a:r>
            <a:r>
              <a:rPr lang="en-US" dirty="0">
                <a:solidFill>
                  <a:srgbClr val="FF0000"/>
                </a:solidFill>
              </a:rPr>
              <a:t>important part</a:t>
            </a:r>
            <a:r>
              <a:rPr lang="en-US" dirty="0"/>
              <a:t> of the </a:t>
            </a:r>
            <a:r>
              <a:rPr lang="en-US" dirty="0" smtClean="0">
                <a:solidFill>
                  <a:srgbClr val="FF0000"/>
                </a:solidFill>
              </a:rPr>
              <a:t>request</a:t>
            </a:r>
            <a:r>
              <a:rPr lang="en-US" dirty="0" smtClean="0"/>
              <a:t>.</a:t>
            </a:r>
          </a:p>
          <a:p>
            <a:pPr lvl="1"/>
            <a:r>
              <a:rPr lang="en-US" dirty="0" smtClean="0"/>
              <a:t>You </a:t>
            </a:r>
            <a:r>
              <a:rPr lang="en-US" dirty="0"/>
              <a:t>can use the exact same URL with different verbs and get very different </a:t>
            </a:r>
            <a:r>
              <a:rPr lang="en-US" dirty="0" smtClean="0"/>
              <a:t>results.</a:t>
            </a:r>
          </a:p>
          <a:p>
            <a:pPr lvl="1"/>
            <a:r>
              <a:rPr lang="en-US" dirty="0" smtClean="0"/>
              <a:t>In </a:t>
            </a:r>
            <a:r>
              <a:rPr lang="en-US" dirty="0"/>
              <a:t>my opinion, it’s very unfortunate that the other verbs such as </a:t>
            </a:r>
            <a:r>
              <a:rPr lang="en-US" dirty="0">
                <a:solidFill>
                  <a:srgbClr val="FF0000"/>
                </a:solidFill>
              </a:rPr>
              <a:t>PUT</a:t>
            </a:r>
            <a:r>
              <a:rPr lang="en-US" dirty="0"/>
              <a:t> and </a:t>
            </a:r>
            <a:r>
              <a:rPr lang="en-US" dirty="0">
                <a:solidFill>
                  <a:srgbClr val="FF0000"/>
                </a:solidFill>
              </a:rPr>
              <a:t>DELETE</a:t>
            </a:r>
            <a:r>
              <a:rPr lang="en-US" dirty="0"/>
              <a:t> are </a:t>
            </a:r>
            <a:r>
              <a:rPr lang="en-US" dirty="0">
                <a:solidFill>
                  <a:srgbClr val="FF0000"/>
                </a:solidFill>
              </a:rPr>
              <a:t>not supported</a:t>
            </a:r>
            <a:r>
              <a:rPr lang="en-US" dirty="0"/>
              <a:t> by </a:t>
            </a:r>
            <a:r>
              <a:rPr lang="en-US" dirty="0" smtClean="0">
                <a:solidFill>
                  <a:srgbClr val="FF0000"/>
                </a:solidFill>
              </a:rPr>
              <a:t>HTML5</a:t>
            </a:r>
            <a:r>
              <a:rPr lang="en-US" dirty="0" smtClean="0"/>
              <a:t>.</a:t>
            </a:r>
          </a:p>
          <a:p>
            <a:pPr lvl="1"/>
            <a:r>
              <a:rPr lang="en-US" dirty="0" smtClean="0"/>
              <a:t>There </a:t>
            </a:r>
            <a:r>
              <a:rPr lang="en-US" dirty="0"/>
              <a:t>has been some movement to add these but it seems to lack any </a:t>
            </a:r>
            <a:r>
              <a:rPr lang="en-US" dirty="0" smtClean="0"/>
              <a:t>traction.</a:t>
            </a:r>
          </a:p>
          <a:p>
            <a:pPr lvl="1"/>
            <a:r>
              <a:rPr lang="en-US" dirty="0" smtClean="0"/>
              <a:t>If </a:t>
            </a:r>
            <a:r>
              <a:rPr lang="en-US" dirty="0"/>
              <a:t>you’re interested, check out this article: </a:t>
            </a:r>
            <a:r>
              <a:rPr lang="en-US" dirty="0">
                <a:hlinkClick r:id="rId2"/>
              </a:rPr>
              <a:t>http://</a:t>
            </a:r>
            <a:r>
              <a:rPr lang="en-US" dirty="0" smtClean="0">
                <a:hlinkClick r:id="rId2"/>
              </a:rPr>
              <a:t>programmers.stackexchange.com/questions/114156/why-are-there-are-no-put-and-delete-methods-on-html-forms</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196</a:t>
            </a:fld>
            <a:endParaRPr lang="en-US" dirty="0"/>
          </a:p>
        </p:txBody>
      </p:sp>
    </p:spTree>
    <p:extLst>
      <p:ext uri="{BB962C8B-B14F-4D97-AF65-F5344CB8AC3E}">
        <p14:creationId xmlns:p14="http://schemas.microsoft.com/office/powerpoint/2010/main" val="22616349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Additional Attributes</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enctype</a:t>
            </a:r>
            <a:r>
              <a:rPr lang="en-US" dirty="0"/>
              <a:t> </a:t>
            </a:r>
            <a:r>
              <a:rPr lang="en-US" dirty="0">
                <a:solidFill>
                  <a:srgbClr val="0070C0"/>
                </a:solidFill>
              </a:rPr>
              <a:t>attribute</a:t>
            </a:r>
            <a:r>
              <a:rPr lang="en-US" dirty="0"/>
              <a:t> is available to </a:t>
            </a:r>
            <a:r>
              <a:rPr lang="en-US" dirty="0">
                <a:solidFill>
                  <a:srgbClr val="FF0000"/>
                </a:solidFill>
              </a:rPr>
              <a:t>control</a:t>
            </a:r>
            <a:r>
              <a:rPr lang="en-US" dirty="0"/>
              <a:t> </a:t>
            </a:r>
            <a:r>
              <a:rPr lang="en-US" dirty="0">
                <a:solidFill>
                  <a:srgbClr val="0070C0"/>
                </a:solidFill>
              </a:rPr>
              <a:t>how</a:t>
            </a:r>
            <a:r>
              <a:rPr lang="en-US" dirty="0"/>
              <a:t> the </a:t>
            </a:r>
            <a:r>
              <a:rPr lang="en-US" dirty="0">
                <a:solidFill>
                  <a:srgbClr val="FF0000"/>
                </a:solidFill>
              </a:rPr>
              <a:t>data</a:t>
            </a:r>
            <a:r>
              <a:rPr lang="en-US" dirty="0"/>
              <a:t> should be </a:t>
            </a:r>
            <a:r>
              <a:rPr lang="en-US" dirty="0">
                <a:solidFill>
                  <a:srgbClr val="FF0000"/>
                </a:solidFill>
              </a:rPr>
              <a:t>formatted</a:t>
            </a:r>
            <a:r>
              <a:rPr lang="en-US" dirty="0"/>
              <a:t>; however, there are </a:t>
            </a:r>
            <a:r>
              <a:rPr lang="en-US" dirty="0">
                <a:solidFill>
                  <a:srgbClr val="FF0000"/>
                </a:solidFill>
              </a:rPr>
              <a:t>not</a:t>
            </a:r>
            <a:r>
              <a:rPr lang="en-US" dirty="0"/>
              <a:t> a lot of </a:t>
            </a:r>
            <a:r>
              <a:rPr lang="en-US" dirty="0">
                <a:solidFill>
                  <a:srgbClr val="FF0000"/>
                </a:solidFill>
              </a:rPr>
              <a:t>options</a:t>
            </a:r>
            <a:r>
              <a:rPr lang="en-US" dirty="0"/>
              <a:t> </a:t>
            </a:r>
            <a:r>
              <a:rPr lang="en-US" dirty="0" smtClean="0"/>
              <a:t>here.</a:t>
            </a:r>
          </a:p>
          <a:p>
            <a:pPr lvl="1"/>
            <a:r>
              <a:rPr lang="en-US" dirty="0" smtClean="0"/>
              <a:t>The </a:t>
            </a:r>
            <a:r>
              <a:rPr lang="en-US" dirty="0">
                <a:solidFill>
                  <a:srgbClr val="FF0000"/>
                </a:solidFill>
              </a:rPr>
              <a:t>default</a:t>
            </a:r>
            <a:r>
              <a:rPr lang="en-US" dirty="0">
                <a:solidFill>
                  <a:srgbClr val="0070C0"/>
                </a:solidFill>
              </a:rPr>
              <a:t> value</a:t>
            </a:r>
            <a:r>
              <a:rPr lang="en-US" dirty="0"/>
              <a:t> is </a:t>
            </a:r>
            <a:r>
              <a:rPr lang="en-US" dirty="0">
                <a:solidFill>
                  <a:srgbClr val="0070C0"/>
                </a:solidFill>
              </a:rPr>
              <a:t>application/x-www-form-urlencoded</a:t>
            </a:r>
            <a:r>
              <a:rPr lang="en-US" dirty="0"/>
              <a:t>, which is a long way of saying that the input data is </a:t>
            </a:r>
            <a:r>
              <a:rPr lang="en-US" dirty="0">
                <a:solidFill>
                  <a:srgbClr val="FF0000"/>
                </a:solidFill>
              </a:rPr>
              <a:t>URL </a:t>
            </a:r>
            <a:r>
              <a:rPr lang="en-US" dirty="0" smtClean="0">
                <a:solidFill>
                  <a:srgbClr val="FF0000"/>
                </a:solidFill>
              </a:rPr>
              <a:t>encoded</a:t>
            </a:r>
            <a:r>
              <a:rPr lang="en-US" dirty="0" smtClean="0"/>
              <a:t>.</a:t>
            </a:r>
          </a:p>
          <a:p>
            <a:pPr lvl="2"/>
            <a:r>
              <a:rPr lang="en-US" dirty="0" smtClean="0"/>
              <a:t>Essentially</a:t>
            </a:r>
            <a:r>
              <a:rPr lang="en-US" dirty="0"/>
              <a:t>, spaces and special characters are encoded to satisfy </a:t>
            </a:r>
            <a:r>
              <a:rPr lang="en-US" dirty="0">
                <a:solidFill>
                  <a:srgbClr val="FF0000"/>
                </a:solidFill>
              </a:rPr>
              <a:t>URL formatting </a:t>
            </a:r>
            <a:r>
              <a:rPr lang="en-US" dirty="0" smtClean="0">
                <a:solidFill>
                  <a:srgbClr val="FF0000"/>
                </a:solidFill>
              </a:rPr>
              <a:t>rules</a:t>
            </a:r>
            <a:r>
              <a:rPr lang="en-US" dirty="0" smtClean="0"/>
              <a:t>.</a:t>
            </a:r>
          </a:p>
          <a:p>
            <a:pPr lvl="2"/>
            <a:r>
              <a:rPr lang="en-US" dirty="0" smtClean="0"/>
              <a:t>If </a:t>
            </a:r>
            <a:r>
              <a:rPr lang="en-US" dirty="0"/>
              <a:t>the </a:t>
            </a:r>
            <a:r>
              <a:rPr lang="en-US" dirty="0">
                <a:solidFill>
                  <a:srgbClr val="FF0000"/>
                </a:solidFill>
              </a:rPr>
              <a:t>method</a:t>
            </a:r>
            <a:r>
              <a:rPr lang="en-US" dirty="0"/>
              <a:t> </a:t>
            </a:r>
            <a:r>
              <a:rPr lang="en-US" dirty="0">
                <a:solidFill>
                  <a:srgbClr val="0070C0"/>
                </a:solidFill>
              </a:rPr>
              <a:t>attribute</a:t>
            </a:r>
            <a:r>
              <a:rPr lang="en-US" dirty="0"/>
              <a:t> is </a:t>
            </a:r>
            <a:r>
              <a:rPr lang="en-US" dirty="0">
                <a:solidFill>
                  <a:srgbClr val="FF0000"/>
                </a:solidFill>
              </a:rPr>
              <a:t>get</a:t>
            </a:r>
            <a:r>
              <a:rPr lang="en-US" dirty="0"/>
              <a:t>, this is the only option you can </a:t>
            </a:r>
            <a:r>
              <a:rPr lang="en-US" dirty="0" smtClean="0"/>
              <a:t>use.</a:t>
            </a:r>
          </a:p>
          <a:p>
            <a:pPr lvl="2"/>
            <a:r>
              <a:rPr lang="en-US" dirty="0" smtClean="0"/>
              <a:t>In </a:t>
            </a:r>
            <a:r>
              <a:rPr lang="en-US" dirty="0"/>
              <a:t>fact, the </a:t>
            </a:r>
            <a:r>
              <a:rPr lang="en-US" dirty="0">
                <a:solidFill>
                  <a:srgbClr val="FF0000"/>
                </a:solidFill>
              </a:rPr>
              <a:t>enctype</a:t>
            </a:r>
            <a:r>
              <a:rPr lang="en-US" dirty="0"/>
              <a:t> </a:t>
            </a:r>
            <a:r>
              <a:rPr lang="en-US" dirty="0">
                <a:solidFill>
                  <a:srgbClr val="0070C0"/>
                </a:solidFill>
              </a:rPr>
              <a:t>attribute</a:t>
            </a:r>
            <a:r>
              <a:rPr lang="en-US" dirty="0"/>
              <a:t> is only allowed when the </a:t>
            </a:r>
            <a:r>
              <a:rPr lang="en-US" dirty="0">
                <a:solidFill>
                  <a:srgbClr val="FF0000"/>
                </a:solidFill>
              </a:rPr>
              <a:t>method</a:t>
            </a:r>
            <a:r>
              <a:rPr lang="en-US" dirty="0"/>
              <a:t> </a:t>
            </a:r>
            <a:r>
              <a:rPr lang="en-US" dirty="0">
                <a:solidFill>
                  <a:srgbClr val="0070C0"/>
                </a:solidFill>
              </a:rPr>
              <a:t>attribute</a:t>
            </a:r>
            <a:r>
              <a:rPr lang="en-US" dirty="0"/>
              <a:t> is set to </a:t>
            </a:r>
            <a:r>
              <a:rPr lang="en-US" dirty="0" smtClean="0">
                <a:solidFill>
                  <a:srgbClr val="FF0000"/>
                </a:solidFill>
              </a:rPr>
              <a:t>post</a:t>
            </a:r>
            <a:r>
              <a:rPr lang="en-US" dirty="0" smtClean="0"/>
              <a:t>.</a:t>
            </a:r>
          </a:p>
          <a:p>
            <a:pPr lvl="2"/>
            <a:r>
              <a:rPr lang="en-US" dirty="0" smtClean="0"/>
              <a:t>If </a:t>
            </a:r>
            <a:r>
              <a:rPr lang="en-US" dirty="0"/>
              <a:t>you’re using the </a:t>
            </a:r>
            <a:r>
              <a:rPr lang="en-US" dirty="0">
                <a:solidFill>
                  <a:srgbClr val="FF0000"/>
                </a:solidFill>
              </a:rPr>
              <a:t>post</a:t>
            </a:r>
            <a:r>
              <a:rPr lang="en-US" dirty="0"/>
              <a:t> method, </a:t>
            </a:r>
            <a:r>
              <a:rPr lang="en-US" dirty="0">
                <a:solidFill>
                  <a:srgbClr val="FF0000"/>
                </a:solidFill>
              </a:rPr>
              <a:t>URL encoding</a:t>
            </a:r>
            <a:r>
              <a:rPr lang="en-US" dirty="0"/>
              <a:t> is still available and is the </a:t>
            </a:r>
            <a:r>
              <a:rPr lang="en-US" dirty="0">
                <a:solidFill>
                  <a:srgbClr val="FF0000"/>
                </a:solidFill>
              </a:rPr>
              <a:t>default </a:t>
            </a:r>
            <a:r>
              <a:rPr lang="en-US" dirty="0" smtClean="0">
                <a:solidFill>
                  <a:srgbClr val="FF0000"/>
                </a:solidFill>
              </a:rPr>
              <a:t>option</a:t>
            </a:r>
            <a:r>
              <a:rPr lang="en-US" dirty="0" smtClean="0"/>
              <a:t>.</a:t>
            </a:r>
          </a:p>
          <a:p>
            <a:pPr lvl="2"/>
            <a:r>
              <a:rPr lang="en-US" dirty="0" smtClean="0"/>
              <a:t>Notice </a:t>
            </a:r>
            <a:r>
              <a:rPr lang="en-US" dirty="0"/>
              <a:t>the message body in the previous example is formatted exactly as it was when passed in the URL. </a:t>
            </a:r>
            <a:endParaRPr lang="en-US" dirty="0" smtClean="0"/>
          </a:p>
          <a:p>
            <a:pPr lvl="1"/>
            <a:r>
              <a:rPr lang="en-US" dirty="0" smtClean="0"/>
              <a:t>There </a:t>
            </a:r>
            <a:r>
              <a:rPr lang="en-US" dirty="0"/>
              <a:t>are two other options available as </a:t>
            </a:r>
            <a:r>
              <a:rPr lang="en-US" dirty="0" smtClean="0"/>
              <a:t>well.</a:t>
            </a:r>
          </a:p>
          <a:p>
            <a:pPr lvl="2"/>
            <a:r>
              <a:rPr lang="en-US" dirty="0" smtClean="0"/>
              <a:t>When </a:t>
            </a:r>
            <a:r>
              <a:rPr lang="en-US" dirty="0"/>
              <a:t>using </a:t>
            </a:r>
            <a:r>
              <a:rPr lang="en-US" dirty="0">
                <a:solidFill>
                  <a:srgbClr val="0070C0"/>
                </a:solidFill>
              </a:rPr>
              <a:t>text/plain</a:t>
            </a:r>
            <a:r>
              <a:rPr lang="en-US" dirty="0"/>
              <a:t>, spaces are converted to “+” but other special characters are not </a:t>
            </a:r>
            <a:r>
              <a:rPr lang="en-US" dirty="0" smtClean="0"/>
              <a:t>encoded.</a:t>
            </a:r>
          </a:p>
          <a:p>
            <a:pPr lvl="2"/>
            <a:r>
              <a:rPr lang="en-US" dirty="0" smtClean="0"/>
              <a:t>The </a:t>
            </a:r>
            <a:r>
              <a:rPr lang="en-US" dirty="0">
                <a:solidFill>
                  <a:srgbClr val="0070C0"/>
                </a:solidFill>
              </a:rPr>
              <a:t>other</a:t>
            </a:r>
            <a:r>
              <a:rPr lang="en-US" dirty="0"/>
              <a:t> </a:t>
            </a:r>
            <a:r>
              <a:rPr lang="en-US" dirty="0">
                <a:solidFill>
                  <a:srgbClr val="FF0000"/>
                </a:solidFill>
              </a:rPr>
              <a:t>option</a:t>
            </a:r>
            <a:r>
              <a:rPr lang="en-US" dirty="0"/>
              <a:t> is </a:t>
            </a:r>
            <a:r>
              <a:rPr lang="en-US" dirty="0" smtClean="0">
                <a:solidFill>
                  <a:srgbClr val="0070C0"/>
                </a:solidFill>
              </a:rPr>
              <a:t>multipart/form-data</a:t>
            </a:r>
            <a:r>
              <a:rPr lang="en-US" dirty="0" smtClean="0"/>
              <a:t>.</a:t>
            </a:r>
          </a:p>
          <a:p>
            <a:pPr lvl="2"/>
            <a:r>
              <a:rPr lang="en-US" dirty="0" smtClean="0"/>
              <a:t>Again</a:t>
            </a:r>
            <a:r>
              <a:rPr lang="en-US" dirty="0"/>
              <a:t>, the name is not very intuitive, but this value must be used when </a:t>
            </a:r>
            <a:r>
              <a:rPr lang="en-US" dirty="0">
                <a:solidFill>
                  <a:srgbClr val="FF0000"/>
                </a:solidFill>
              </a:rPr>
              <a:t>uploading</a:t>
            </a:r>
            <a:r>
              <a:rPr lang="en-US" dirty="0"/>
              <a:t> </a:t>
            </a:r>
            <a:r>
              <a:rPr lang="en-US" dirty="0">
                <a:solidFill>
                  <a:srgbClr val="FF0000"/>
                </a:solidFill>
              </a:rPr>
              <a:t>one or more files</a:t>
            </a:r>
            <a:r>
              <a:rPr lang="en-US" dirty="0"/>
              <a:t> in the </a:t>
            </a:r>
            <a:r>
              <a:rPr lang="en-US" dirty="0" smtClean="0">
                <a:solidFill>
                  <a:srgbClr val="FF0000"/>
                </a:solidFill>
              </a:rPr>
              <a:t>request</a:t>
            </a:r>
            <a:r>
              <a:rPr lang="en-US" dirty="0" smtClean="0"/>
              <a:t> </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197</a:t>
            </a:fld>
            <a:endParaRPr lang="en-US" dirty="0"/>
          </a:p>
        </p:txBody>
      </p:sp>
    </p:spTree>
    <p:extLst>
      <p:ext uri="{BB962C8B-B14F-4D97-AF65-F5344CB8AC3E}">
        <p14:creationId xmlns:p14="http://schemas.microsoft.com/office/powerpoint/2010/main" val="41269272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accept-charset Attribute</a:t>
            </a:r>
            <a:endParaRPr lang="en-US" dirty="0"/>
          </a:p>
        </p:txBody>
      </p:sp>
      <p:sp>
        <p:nvSpPr>
          <p:cNvPr id="7" name="Content Placeholder 6"/>
          <p:cNvSpPr>
            <a:spLocks noGrp="1"/>
          </p:cNvSpPr>
          <p:nvPr>
            <p:ph idx="1"/>
          </p:nvPr>
        </p:nvSpPr>
        <p:spPr/>
        <p:txBody>
          <a:bodyPr/>
          <a:lstStyle/>
          <a:p>
            <a:r>
              <a:rPr lang="en-US" dirty="0"/>
              <a:t>You can use the </a:t>
            </a:r>
            <a:r>
              <a:rPr lang="en-US" dirty="0">
                <a:solidFill>
                  <a:srgbClr val="FF0000"/>
                </a:solidFill>
              </a:rPr>
              <a:t>accept-charset</a:t>
            </a:r>
            <a:r>
              <a:rPr lang="en-US" dirty="0"/>
              <a:t> to specify the </a:t>
            </a:r>
            <a:r>
              <a:rPr lang="en-US" dirty="0">
                <a:solidFill>
                  <a:srgbClr val="FF0000"/>
                </a:solidFill>
              </a:rPr>
              <a:t>character sets</a:t>
            </a:r>
            <a:r>
              <a:rPr lang="en-US" dirty="0"/>
              <a:t> that the server will support.</a:t>
            </a:r>
          </a:p>
          <a:p>
            <a:pPr lvl="1"/>
            <a:r>
              <a:rPr lang="en-US" dirty="0"/>
              <a:t>If </a:t>
            </a:r>
            <a:r>
              <a:rPr lang="en-US" dirty="0">
                <a:solidFill>
                  <a:srgbClr val="FF0000"/>
                </a:solidFill>
              </a:rPr>
              <a:t>not specified</a:t>
            </a:r>
            <a:r>
              <a:rPr lang="en-US" dirty="0"/>
              <a:t>, the </a:t>
            </a:r>
            <a:r>
              <a:rPr lang="en-US" dirty="0">
                <a:solidFill>
                  <a:srgbClr val="0070C0"/>
                </a:solidFill>
              </a:rPr>
              <a:t>character set</a:t>
            </a:r>
            <a:r>
              <a:rPr lang="en-US" dirty="0"/>
              <a:t> of the </a:t>
            </a:r>
            <a:r>
              <a:rPr lang="en-US" dirty="0">
                <a:solidFill>
                  <a:srgbClr val="FF0000"/>
                </a:solidFill>
              </a:rPr>
              <a:t>document</a:t>
            </a:r>
            <a:r>
              <a:rPr lang="en-US" dirty="0"/>
              <a:t> will be used (see Chapter 1 for details).</a:t>
            </a:r>
          </a:p>
          <a:p>
            <a:pPr lvl="1"/>
            <a:r>
              <a:rPr lang="en-US" dirty="0"/>
              <a:t>Since this is </a:t>
            </a:r>
            <a:r>
              <a:rPr lang="en-US" dirty="0">
                <a:solidFill>
                  <a:srgbClr val="FF0000"/>
                </a:solidFill>
              </a:rPr>
              <a:t>user-entered</a:t>
            </a:r>
            <a:r>
              <a:rPr lang="en-US" dirty="0"/>
              <a:t> </a:t>
            </a:r>
            <a:r>
              <a:rPr lang="en-US" dirty="0">
                <a:solidFill>
                  <a:srgbClr val="FF0000"/>
                </a:solidFill>
              </a:rPr>
              <a:t>data</a:t>
            </a:r>
            <a:r>
              <a:rPr lang="en-US" dirty="0"/>
              <a:t>, you may need to support </a:t>
            </a:r>
            <a:r>
              <a:rPr lang="en-US" dirty="0">
                <a:solidFill>
                  <a:srgbClr val="FF0000"/>
                </a:solidFill>
              </a:rPr>
              <a:t>additional</a:t>
            </a:r>
            <a:r>
              <a:rPr lang="en-US" dirty="0">
                <a:solidFill>
                  <a:srgbClr val="0070C0"/>
                </a:solidFill>
              </a:rPr>
              <a:t> character set(s)</a:t>
            </a:r>
            <a:r>
              <a:rPr lang="en-US" dirty="0"/>
              <a:t> depending on the </a:t>
            </a:r>
            <a:r>
              <a:rPr lang="en-US" dirty="0">
                <a:solidFill>
                  <a:srgbClr val="0070C0"/>
                </a:solidFill>
              </a:rPr>
              <a:t>expected audience</a:t>
            </a:r>
            <a:r>
              <a:rPr lang="en-US" dirty="0"/>
              <a:t>.</a:t>
            </a:r>
          </a:p>
          <a:p>
            <a:pPr lvl="1"/>
            <a:r>
              <a:rPr lang="en-US" dirty="0"/>
              <a:t>You can include </a:t>
            </a:r>
            <a:r>
              <a:rPr lang="en-US" dirty="0">
                <a:solidFill>
                  <a:srgbClr val="FF0000"/>
                </a:solidFill>
              </a:rPr>
              <a:t>multiple sets</a:t>
            </a:r>
            <a:r>
              <a:rPr lang="en-US" dirty="0"/>
              <a:t> by </a:t>
            </a:r>
            <a:r>
              <a:rPr lang="en-US" dirty="0">
                <a:solidFill>
                  <a:srgbClr val="0070C0"/>
                </a:solidFill>
              </a:rPr>
              <a:t>separating</a:t>
            </a:r>
            <a:r>
              <a:rPr lang="en-US" dirty="0"/>
              <a:t> them with </a:t>
            </a:r>
            <a:r>
              <a:rPr lang="en-US" dirty="0">
                <a:solidFill>
                  <a:srgbClr val="FF0000"/>
                </a:solidFill>
              </a:rPr>
              <a:t>spaces</a:t>
            </a:r>
            <a:r>
              <a:rPr lang="en-US" dirty="0"/>
              <a:t>.</a:t>
            </a:r>
          </a:p>
          <a:p>
            <a:pPr lvl="1"/>
            <a:r>
              <a:rPr lang="en-US" dirty="0"/>
              <a:t>For example, </a:t>
            </a:r>
            <a:r>
              <a:rPr lang="en-US" dirty="0">
                <a:solidFill>
                  <a:srgbClr val="FF0000"/>
                </a:solidFill>
              </a:rPr>
              <a:t>accept-charset="UTF-8 ISO-8859-1" </a:t>
            </a:r>
            <a:r>
              <a:rPr lang="en-US" dirty="0"/>
              <a:t>includes the </a:t>
            </a:r>
            <a:r>
              <a:rPr lang="en-US" dirty="0">
                <a:solidFill>
                  <a:srgbClr val="FF0000"/>
                </a:solidFill>
              </a:rPr>
              <a:t>two</a:t>
            </a:r>
            <a:r>
              <a:rPr lang="en-US" dirty="0"/>
              <a:t> most </a:t>
            </a:r>
            <a:r>
              <a:rPr lang="en-US" dirty="0">
                <a:solidFill>
                  <a:srgbClr val="0070C0"/>
                </a:solidFill>
              </a:rPr>
              <a:t>common</a:t>
            </a:r>
            <a:r>
              <a:rPr lang="en-US" dirty="0"/>
              <a:t> </a:t>
            </a:r>
            <a:r>
              <a:rPr lang="en-US" dirty="0">
                <a:solidFill>
                  <a:srgbClr val="FF0000"/>
                </a:solidFill>
              </a:rPr>
              <a:t>character sets</a:t>
            </a:r>
            <a:r>
              <a:rPr lang="en-US" dirty="0"/>
              <a:t>.</a:t>
            </a:r>
          </a:p>
          <a:p>
            <a:pPr lvl="1"/>
            <a:r>
              <a:rPr lang="en-US" dirty="0"/>
              <a:t>The browser will choose one based on what sets it supports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198</a:t>
            </a:fld>
            <a:endParaRPr lang="en-US" dirty="0"/>
          </a:p>
        </p:txBody>
      </p:sp>
    </p:spTree>
    <p:extLst>
      <p:ext uri="{BB962C8B-B14F-4D97-AF65-F5344CB8AC3E}">
        <p14:creationId xmlns:p14="http://schemas.microsoft.com/office/powerpoint/2010/main" val="15375924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novalidate Attribute</a:t>
            </a:r>
            <a:endParaRPr lang="en-US" dirty="0"/>
          </a:p>
        </p:txBody>
      </p:sp>
      <p:sp>
        <p:nvSpPr>
          <p:cNvPr id="7" name="Content Placeholder 6"/>
          <p:cNvSpPr>
            <a:spLocks noGrp="1"/>
          </p:cNvSpPr>
          <p:nvPr>
            <p:ph idx="1"/>
          </p:nvPr>
        </p:nvSpPr>
        <p:spPr/>
        <p:txBody>
          <a:bodyPr/>
          <a:lstStyle/>
          <a:p>
            <a:r>
              <a:rPr lang="en-US" dirty="0" smtClean="0">
                <a:solidFill>
                  <a:srgbClr val="FF0000"/>
                </a:solidFill>
              </a:rPr>
              <a:t>Client-side </a:t>
            </a:r>
            <a:r>
              <a:rPr lang="en-US" dirty="0">
                <a:solidFill>
                  <a:srgbClr val="FF0000"/>
                </a:solidFill>
              </a:rPr>
              <a:t>validation</a:t>
            </a:r>
            <a:r>
              <a:rPr lang="en-US" dirty="0"/>
              <a:t> of the </a:t>
            </a:r>
            <a:r>
              <a:rPr lang="en-US" dirty="0">
                <a:solidFill>
                  <a:srgbClr val="FF0000"/>
                </a:solidFill>
              </a:rPr>
              <a:t>input fields</a:t>
            </a:r>
            <a:r>
              <a:rPr lang="en-US" dirty="0"/>
              <a:t> is </a:t>
            </a:r>
            <a:r>
              <a:rPr lang="en-US" dirty="0">
                <a:solidFill>
                  <a:srgbClr val="0070C0"/>
                </a:solidFill>
              </a:rPr>
              <a:t>performed</a:t>
            </a:r>
            <a:r>
              <a:rPr lang="en-US" dirty="0"/>
              <a:t> by the </a:t>
            </a:r>
            <a:r>
              <a:rPr lang="en-US" dirty="0">
                <a:solidFill>
                  <a:srgbClr val="FF0000"/>
                </a:solidFill>
              </a:rPr>
              <a:t>browser</a:t>
            </a:r>
            <a:r>
              <a:rPr lang="en-US" dirty="0"/>
              <a:t> when the </a:t>
            </a:r>
            <a:r>
              <a:rPr lang="en-US" dirty="0">
                <a:solidFill>
                  <a:srgbClr val="FF0000"/>
                </a:solidFill>
              </a:rPr>
              <a:t>form</a:t>
            </a:r>
            <a:r>
              <a:rPr lang="en-US" dirty="0"/>
              <a:t> is </a:t>
            </a:r>
            <a:r>
              <a:rPr lang="en-US" dirty="0">
                <a:solidFill>
                  <a:srgbClr val="0070C0"/>
                </a:solidFill>
              </a:rPr>
              <a:t>submitted</a:t>
            </a:r>
            <a:r>
              <a:rPr lang="en-US" dirty="0"/>
              <a:t>.</a:t>
            </a:r>
          </a:p>
          <a:p>
            <a:pPr lvl="1"/>
            <a:r>
              <a:rPr lang="en-US" dirty="0"/>
              <a:t>I will explain this validation later.</a:t>
            </a:r>
          </a:p>
          <a:p>
            <a:pPr lvl="1"/>
            <a:r>
              <a:rPr lang="en-US" dirty="0"/>
              <a:t>However, you can </a:t>
            </a:r>
            <a:r>
              <a:rPr lang="en-US" dirty="0">
                <a:solidFill>
                  <a:srgbClr val="FF0000"/>
                </a:solidFill>
              </a:rPr>
              <a:t>disable validation</a:t>
            </a:r>
            <a:r>
              <a:rPr lang="en-US" dirty="0"/>
              <a:t> by including the </a:t>
            </a:r>
            <a:r>
              <a:rPr lang="en-US" dirty="0">
                <a:solidFill>
                  <a:srgbClr val="FF0000"/>
                </a:solidFill>
              </a:rPr>
              <a:t>novalidate</a:t>
            </a:r>
            <a:r>
              <a:rPr lang="en-US" dirty="0"/>
              <a:t> </a:t>
            </a:r>
            <a:r>
              <a:rPr lang="en-US" dirty="0">
                <a:solidFill>
                  <a:srgbClr val="0070C0"/>
                </a:solidFill>
              </a:rPr>
              <a:t>attribute</a:t>
            </a:r>
            <a:r>
              <a:rPr lang="en-US" dirty="0"/>
              <a:t> in the </a:t>
            </a:r>
            <a:r>
              <a:rPr lang="en-US" dirty="0">
                <a:solidFill>
                  <a:srgbClr val="FF0000"/>
                </a:solidFill>
              </a:rPr>
              <a:t>form</a:t>
            </a:r>
            <a:r>
              <a:rPr lang="en-US" dirty="0"/>
              <a:t> </a:t>
            </a:r>
            <a:r>
              <a:rPr lang="en-US" dirty="0">
                <a:solidFill>
                  <a:srgbClr val="0070C0"/>
                </a:solidFill>
              </a:rPr>
              <a:t>element</a:t>
            </a:r>
            <a:r>
              <a:rPr lang="en-US" dirty="0"/>
              <a:t>.</a:t>
            </a:r>
          </a:p>
          <a:p>
            <a:pPr lvl="1"/>
            <a:r>
              <a:rPr lang="en-US" dirty="0"/>
              <a:t>This is a Boolean attribute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199</a:t>
            </a:fld>
            <a:endParaRPr lang="en-US" dirty="0"/>
          </a:p>
        </p:txBody>
      </p:sp>
    </p:spTree>
    <p:extLst>
      <p:ext uri="{BB962C8B-B14F-4D97-AF65-F5344CB8AC3E}">
        <p14:creationId xmlns:p14="http://schemas.microsoft.com/office/powerpoint/2010/main" val="17028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52525" y="1104900"/>
            <a:ext cx="7962900" cy="1371600"/>
          </a:xfrm>
        </p:spPr>
        <p:txBody>
          <a:bodyPr/>
          <a:lstStyle/>
          <a:p>
            <a:r>
              <a:rPr lang="en-US" dirty="0"/>
              <a:t>HTML5, CSS, </a:t>
            </a:r>
            <a:r>
              <a:rPr lang="en-US" dirty="0" smtClean="0"/>
              <a:t>JS</a:t>
            </a:r>
          </a:p>
        </p:txBody>
      </p:sp>
      <p:sp>
        <p:nvSpPr>
          <p:cNvPr id="3" name="Text Placeholder 2"/>
          <p:cNvSpPr>
            <a:spLocks noGrp="1"/>
          </p:cNvSpPr>
          <p:nvPr>
            <p:ph type="body" sz="quarter" idx="14"/>
          </p:nvPr>
        </p:nvSpPr>
        <p:spPr>
          <a:xfrm>
            <a:off x="2555421" y="2556686"/>
            <a:ext cx="5192485" cy="365760"/>
          </a:xfrm>
        </p:spPr>
        <p:txBody>
          <a:bodyPr/>
          <a:lstStyle/>
          <a:p>
            <a:r>
              <a:rPr lang="en-US" dirty="0">
                <a:latin typeface="Gill Sans MT" panose="020B0502020104020203" pitchFamily="34" charset="0"/>
              </a:rPr>
              <a:t>Pro HTML5 2017 with CSS, JavaScript, and Multimedia</a:t>
            </a:r>
          </a:p>
        </p:txBody>
      </p:sp>
      <p:sp>
        <p:nvSpPr>
          <p:cNvPr id="4" name="Text Placeholder 3"/>
          <p:cNvSpPr>
            <a:spLocks noGrp="1"/>
          </p:cNvSpPr>
          <p:nvPr>
            <p:ph type="body" sz="quarter" idx="15"/>
          </p:nvPr>
        </p:nvSpPr>
        <p:spPr>
          <a:xfrm>
            <a:off x="2555422" y="2925811"/>
            <a:ext cx="5192484" cy="365760"/>
          </a:xfrm>
        </p:spPr>
        <p:txBody>
          <a:bodyPr/>
          <a:lstStyle/>
          <a:p>
            <a:endParaRPr lang="en-US" dirty="0">
              <a:latin typeface="Gill Sans MT" panose="020B0502020104020203" pitchFamily="34" charset="0"/>
            </a:endParaRPr>
          </a:p>
        </p:txBody>
      </p:sp>
      <p:sp>
        <p:nvSpPr>
          <p:cNvPr id="5" name="Date Placeholder 4"/>
          <p:cNvSpPr>
            <a:spLocks noGrp="1"/>
          </p:cNvSpPr>
          <p:nvPr>
            <p:ph type="dt" sz="half" idx="2"/>
          </p:nvPr>
        </p:nvSpPr>
        <p:spPr/>
        <p:txBody>
          <a:bodyPr/>
          <a:lstStyle/>
          <a:p>
            <a:r>
              <a:rPr lang="en-US" smtClean="0"/>
              <a:t>24 May 2018</a:t>
            </a:r>
            <a:endParaRPr lang="en-US" dirty="0"/>
          </a:p>
        </p:txBody>
      </p:sp>
      <p:sp>
        <p:nvSpPr>
          <p:cNvPr id="7" name="Slide Number Placeholder 6"/>
          <p:cNvSpPr>
            <a:spLocks noGrp="1"/>
          </p:cNvSpPr>
          <p:nvPr>
            <p:ph type="sldNum" sz="quarter" idx="4"/>
          </p:nvPr>
        </p:nvSpPr>
        <p:spPr/>
        <p:txBody>
          <a:bodyPr/>
          <a:lstStyle/>
          <a:p>
            <a:fld id="{F1012999-1CD9-4014-B1C6-70315F8BBED0}" type="slidenum">
              <a:rPr lang="en-US" smtClean="0"/>
              <a:pPr/>
              <a:t>2</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951861847"/>
              </p:ext>
            </p:extLst>
          </p:nvPr>
        </p:nvGraphicFramePr>
        <p:xfrm>
          <a:off x="10785021" y="1104900"/>
          <a:ext cx="1292952" cy="2711052"/>
        </p:xfrm>
        <a:graphic>
          <a:graphicData uri="http://schemas.openxmlformats.org/drawingml/2006/table">
            <a:tbl>
              <a:tblPr firstRow="1">
                <a:tableStyleId>{5C22544A-7EE6-4342-B048-85BDC9FD1C3A}</a:tableStyleId>
              </a:tblPr>
              <a:tblGrid>
                <a:gridCol w="448065">
                  <a:extLst>
                    <a:ext uri="{9D8B030D-6E8A-4147-A177-3AD203B41FA5}">
                      <a16:colId xmlns:a16="http://schemas.microsoft.com/office/drawing/2014/main" val="1331477486"/>
                    </a:ext>
                  </a:extLst>
                </a:gridCol>
                <a:gridCol w="844887">
                  <a:extLst>
                    <a:ext uri="{9D8B030D-6E8A-4147-A177-3AD203B41FA5}">
                      <a16:colId xmlns:a16="http://schemas.microsoft.com/office/drawing/2014/main" val="508486208"/>
                    </a:ext>
                  </a:extLst>
                </a:gridCol>
              </a:tblGrid>
              <a:tr h="301228">
                <a:tc>
                  <a:txBody>
                    <a:bodyPr/>
                    <a:lstStyle/>
                    <a:p>
                      <a:r>
                        <a:rPr lang="en-US" sz="1200" dirty="0" smtClean="0">
                          <a:latin typeface="Gill Sans MT" panose="020B0502020104020203" pitchFamily="34" charset="0"/>
                        </a:rPr>
                        <a:t>Ch</a:t>
                      </a:r>
                      <a:endParaRPr lang="en-US" sz="1200" dirty="0">
                        <a:latin typeface="Gill Sans MT" panose="020B0502020104020203" pitchFamily="34" charset="0"/>
                      </a:endParaRPr>
                    </a:p>
                  </a:txBody>
                  <a:tcPr/>
                </a:tc>
                <a:tc>
                  <a:txBody>
                    <a:bodyPr/>
                    <a:lstStyle/>
                    <a:p>
                      <a:r>
                        <a:rPr lang="en-US" sz="1200" dirty="0" smtClean="0">
                          <a:latin typeface="Gill Sans MT" panose="020B0502020104020203" pitchFamily="34" charset="0"/>
                        </a:rPr>
                        <a:t>Date</a:t>
                      </a:r>
                      <a:endParaRPr lang="en-US" sz="1200" dirty="0">
                        <a:latin typeface="Gill Sans MT" panose="020B0502020104020203" pitchFamily="34" charset="0"/>
                      </a:endParaRPr>
                    </a:p>
                  </a:txBody>
                  <a:tcPr/>
                </a:tc>
                <a:extLst>
                  <a:ext uri="{0D108BD9-81ED-4DB2-BD59-A6C34878D82A}">
                    <a16:rowId xmlns:a16="http://schemas.microsoft.com/office/drawing/2014/main" val="1061832011"/>
                  </a:ext>
                </a:extLst>
              </a:tr>
              <a:tr h="301228">
                <a:tc>
                  <a:txBody>
                    <a:bodyPr/>
                    <a:lstStyle/>
                    <a:p>
                      <a:r>
                        <a:rPr lang="en-US" sz="1200" dirty="0" smtClean="0">
                          <a:latin typeface="Gill Sans MT" panose="020B0502020104020203" pitchFamily="34" charset="0"/>
                        </a:rPr>
                        <a:t>1</a:t>
                      </a:r>
                      <a:endParaRPr lang="en-US" sz="1200" dirty="0">
                        <a:latin typeface="Gill Sans MT" panose="020B0502020104020203" pitchFamily="34" charset="0"/>
                      </a:endParaRPr>
                    </a:p>
                  </a:txBody>
                  <a:tcPr/>
                </a:tc>
                <a:tc>
                  <a:txBody>
                    <a:bodyPr/>
                    <a:lstStyle/>
                    <a:p>
                      <a:r>
                        <a:rPr lang="en-US" sz="1200" smtClean="0">
                          <a:latin typeface="Gill Sans MT" panose="020B0502020104020203" pitchFamily="34" charset="0"/>
                        </a:rPr>
                        <a:t>24 </a:t>
                      </a:r>
                      <a:r>
                        <a:rPr lang="en-US" sz="1200" dirty="0" smtClean="0">
                          <a:latin typeface="Gill Sans MT" panose="020B0502020104020203" pitchFamily="34" charset="0"/>
                        </a:rPr>
                        <a:t>May 18</a:t>
                      </a:r>
                      <a:endParaRPr lang="en-US" sz="1200" dirty="0">
                        <a:latin typeface="Gill Sans MT" panose="020B0502020104020203" pitchFamily="34" charset="0"/>
                      </a:endParaRPr>
                    </a:p>
                  </a:txBody>
                  <a:tcPr/>
                </a:tc>
                <a:extLst>
                  <a:ext uri="{0D108BD9-81ED-4DB2-BD59-A6C34878D82A}">
                    <a16:rowId xmlns:a16="http://schemas.microsoft.com/office/drawing/2014/main" val="3915895731"/>
                  </a:ext>
                </a:extLst>
              </a:tr>
              <a:tr h="301228">
                <a:tc>
                  <a:txBody>
                    <a:bodyPr/>
                    <a:lstStyle/>
                    <a:p>
                      <a:r>
                        <a:rPr lang="en-US" sz="1200" dirty="0" smtClean="0">
                          <a:latin typeface="Gill Sans MT" panose="020B0502020104020203" pitchFamily="34" charset="0"/>
                        </a:rPr>
                        <a:t>2</a:t>
                      </a:r>
                      <a:endParaRPr lang="en-US" sz="1200" dirty="0">
                        <a:latin typeface="Gill Sans MT" panose="020B0502020104020203" pitchFamily="34" charset="0"/>
                      </a:endParaRPr>
                    </a:p>
                  </a:txBody>
                  <a:tcPr/>
                </a:tc>
                <a:tc>
                  <a:txBody>
                    <a:bodyPr/>
                    <a:lstStyle/>
                    <a:p>
                      <a:r>
                        <a:rPr lang="en-US" sz="1200" smtClean="0">
                          <a:latin typeface="Gill Sans MT" panose="020B0502020104020203" pitchFamily="34" charset="0"/>
                        </a:rPr>
                        <a:t>28 May 18</a:t>
                      </a:r>
                      <a:endParaRPr lang="en-US" sz="1200" dirty="0">
                        <a:latin typeface="Gill Sans MT" panose="020B0502020104020203" pitchFamily="34" charset="0"/>
                      </a:endParaRPr>
                    </a:p>
                  </a:txBody>
                  <a:tcPr/>
                </a:tc>
                <a:extLst>
                  <a:ext uri="{0D108BD9-81ED-4DB2-BD59-A6C34878D82A}">
                    <a16:rowId xmlns:a16="http://schemas.microsoft.com/office/drawing/2014/main" val="1126986426"/>
                  </a:ext>
                </a:extLst>
              </a:tr>
              <a:tr h="301228">
                <a:tc>
                  <a:txBody>
                    <a:bodyPr/>
                    <a:lstStyle/>
                    <a:p>
                      <a:r>
                        <a:rPr lang="en-US" sz="1200" dirty="0" smtClean="0">
                          <a:latin typeface="Gill Sans MT" panose="020B0502020104020203" pitchFamily="34" charset="0"/>
                        </a:rPr>
                        <a:t>3</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283472548"/>
                  </a:ext>
                </a:extLst>
              </a:tr>
              <a:tr h="301228">
                <a:tc>
                  <a:txBody>
                    <a:bodyPr/>
                    <a:lstStyle/>
                    <a:p>
                      <a:r>
                        <a:rPr lang="en-US" sz="1200" dirty="0" smtClean="0">
                          <a:latin typeface="Gill Sans MT" panose="020B0502020104020203" pitchFamily="34" charset="0"/>
                        </a:rPr>
                        <a:t>4</a:t>
                      </a: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1703458135"/>
                  </a:ext>
                </a:extLst>
              </a:tr>
              <a:tr h="301228">
                <a:tc>
                  <a:txBody>
                    <a:bodyPr/>
                    <a:lstStyle/>
                    <a:p>
                      <a:r>
                        <a:rPr lang="en-US" sz="1200" dirty="0" smtClean="0">
                          <a:latin typeface="Gill Sans MT" panose="020B0502020104020203" pitchFamily="34" charset="0"/>
                        </a:rPr>
                        <a:t>5</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733363448"/>
                  </a:ext>
                </a:extLst>
              </a:tr>
              <a:tr h="301228">
                <a:tc>
                  <a:txBody>
                    <a:bodyPr/>
                    <a:lstStyle/>
                    <a:p>
                      <a:r>
                        <a:rPr lang="en-US" sz="1200" dirty="0" smtClean="0">
                          <a:latin typeface="Gill Sans MT" panose="020B0502020104020203" pitchFamily="34" charset="0"/>
                        </a:rPr>
                        <a:t>6</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274355365"/>
                  </a:ext>
                </a:extLst>
              </a:tr>
              <a:tr h="301228">
                <a:tc>
                  <a:txBody>
                    <a:bodyPr/>
                    <a:lstStyle/>
                    <a:p>
                      <a:r>
                        <a:rPr lang="en-US" sz="1200" dirty="0" smtClean="0">
                          <a:latin typeface="Gill Sans MT" panose="020B0502020104020203" pitchFamily="34" charset="0"/>
                        </a:rPr>
                        <a:t>7</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3587235144"/>
                  </a:ext>
                </a:extLst>
              </a:tr>
              <a:tr h="301228">
                <a:tc>
                  <a:txBody>
                    <a:bodyPr/>
                    <a:lstStyle/>
                    <a:p>
                      <a:r>
                        <a:rPr lang="en-US" sz="1200" dirty="0" smtClean="0">
                          <a:latin typeface="Gill Sans MT" panose="020B0502020104020203" pitchFamily="34" charset="0"/>
                        </a:rPr>
                        <a:t>8</a:t>
                      </a:r>
                      <a:endParaRPr lang="en-US" sz="1200" dirty="0">
                        <a:latin typeface="Gill Sans MT" panose="020B0502020104020203" pitchFamily="34" charset="0"/>
                      </a:endParaRPr>
                    </a:p>
                  </a:txBody>
                  <a:tcPr/>
                </a:tc>
                <a:tc>
                  <a:txBody>
                    <a:bodyPr/>
                    <a:lstStyle/>
                    <a:p>
                      <a:endParaRPr lang="en-US" sz="1200" dirty="0">
                        <a:latin typeface="Gill Sans MT" panose="020B0502020104020203" pitchFamily="34" charset="0"/>
                      </a:endParaRPr>
                    </a:p>
                  </a:txBody>
                  <a:tcPr/>
                </a:tc>
                <a:extLst>
                  <a:ext uri="{0D108BD9-81ED-4DB2-BD59-A6C34878D82A}">
                    <a16:rowId xmlns:a16="http://schemas.microsoft.com/office/drawing/2014/main" val="656554897"/>
                  </a:ext>
                </a:extLst>
              </a:tr>
            </a:tbl>
          </a:graphicData>
        </a:graphic>
      </p:graphicFrame>
      <p:pic>
        <p:nvPicPr>
          <p:cNvPr id="9" name="Picture 8"/>
          <p:cNvPicPr>
            <a:picLocks noChangeAspect="1"/>
          </p:cNvPicPr>
          <p:nvPr/>
        </p:nvPicPr>
        <p:blipFill>
          <a:blip r:embed="rId2"/>
          <a:stretch>
            <a:fillRect/>
          </a:stretch>
        </p:blipFill>
        <p:spPr>
          <a:xfrm>
            <a:off x="1152525" y="3690594"/>
            <a:ext cx="7732258" cy="2743203"/>
          </a:xfrm>
          <a:prstGeom prst="rect">
            <a:avLst/>
          </a:prstGeom>
          <a:ln>
            <a:solidFill>
              <a:schemeClr val="accent1"/>
            </a:solidFill>
          </a:ln>
        </p:spPr>
      </p:pic>
    </p:spTree>
    <p:extLst>
      <p:ext uri="{BB962C8B-B14F-4D97-AF65-F5344CB8AC3E}">
        <p14:creationId xmlns:p14="http://schemas.microsoft.com/office/powerpoint/2010/main" val="1325994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Title Element</a:t>
            </a:r>
          </a:p>
        </p:txBody>
      </p:sp>
      <p:sp>
        <p:nvSpPr>
          <p:cNvPr id="3" name="Content Placeholder 2"/>
          <p:cNvSpPr>
            <a:spLocks noGrp="1"/>
          </p:cNvSpPr>
          <p:nvPr>
            <p:ph idx="1"/>
          </p:nvPr>
        </p:nvSpPr>
        <p:spPr/>
        <p:txBody>
          <a:bodyPr/>
          <a:lstStyle/>
          <a:p>
            <a:r>
              <a:rPr lang="en-US" dirty="0" smtClean="0"/>
              <a:t>The </a:t>
            </a:r>
            <a:r>
              <a:rPr lang="en-US" dirty="0"/>
              <a:t>title element specifies the </a:t>
            </a:r>
            <a:r>
              <a:rPr lang="en-US" dirty="0">
                <a:solidFill>
                  <a:srgbClr val="FF0000"/>
                </a:solidFill>
              </a:rPr>
              <a:t>title</a:t>
            </a:r>
            <a:r>
              <a:rPr lang="en-US" dirty="0"/>
              <a:t> of this </a:t>
            </a:r>
            <a:r>
              <a:rPr lang="en-US" dirty="0" smtClean="0">
                <a:solidFill>
                  <a:srgbClr val="FF0000"/>
                </a:solidFill>
              </a:rPr>
              <a:t>page</a:t>
            </a:r>
            <a:r>
              <a:rPr lang="en-US" dirty="0" smtClean="0"/>
              <a:t>.</a:t>
            </a:r>
          </a:p>
          <a:p>
            <a:pPr lvl="1"/>
            <a:r>
              <a:rPr lang="en-US" dirty="0" smtClean="0"/>
              <a:t>This </a:t>
            </a:r>
            <a:r>
              <a:rPr lang="en-US" dirty="0"/>
              <a:t>shows up in a couple of </a:t>
            </a:r>
            <a:r>
              <a:rPr lang="en-US" dirty="0" smtClean="0"/>
              <a:t>places:</a:t>
            </a:r>
          </a:p>
          <a:p>
            <a:pPr lvl="2"/>
            <a:r>
              <a:rPr lang="en-US" dirty="0" smtClean="0"/>
              <a:t>In </a:t>
            </a:r>
            <a:r>
              <a:rPr lang="en-US" dirty="0"/>
              <a:t>the </a:t>
            </a:r>
            <a:r>
              <a:rPr lang="en-US" dirty="0">
                <a:solidFill>
                  <a:srgbClr val="FF0000"/>
                </a:solidFill>
              </a:rPr>
              <a:t>browser title bar</a:t>
            </a:r>
            <a:r>
              <a:rPr lang="en-US" dirty="0"/>
              <a:t> or </a:t>
            </a:r>
            <a:r>
              <a:rPr lang="en-US" dirty="0">
                <a:solidFill>
                  <a:srgbClr val="FF0000"/>
                </a:solidFill>
              </a:rPr>
              <a:t>tab</a:t>
            </a:r>
            <a:r>
              <a:rPr lang="en-US" dirty="0"/>
              <a:t> (see </a:t>
            </a:r>
            <a:r>
              <a:rPr lang="en-US" dirty="0">
                <a:solidFill>
                  <a:srgbClr val="FF0000"/>
                </a:solidFill>
              </a:rPr>
              <a:t>Figure 1-1</a:t>
            </a:r>
            <a:r>
              <a:rPr lang="en-US" dirty="0" smtClean="0"/>
              <a:t>)</a:t>
            </a:r>
          </a:p>
          <a:p>
            <a:pPr lvl="2"/>
            <a:r>
              <a:rPr lang="en-US" dirty="0" smtClean="0">
                <a:solidFill>
                  <a:srgbClr val="FF0000"/>
                </a:solidFill>
              </a:rPr>
              <a:t>Search </a:t>
            </a:r>
            <a:r>
              <a:rPr lang="en-US" dirty="0">
                <a:solidFill>
                  <a:srgbClr val="FF0000"/>
                </a:solidFill>
              </a:rPr>
              <a:t>engines</a:t>
            </a:r>
            <a:r>
              <a:rPr lang="en-US" dirty="0"/>
              <a:t> will usually include this in the </a:t>
            </a:r>
            <a:r>
              <a:rPr lang="en-US" dirty="0">
                <a:solidFill>
                  <a:srgbClr val="FF0000"/>
                </a:solidFill>
              </a:rPr>
              <a:t>search </a:t>
            </a:r>
            <a:r>
              <a:rPr lang="en-US" dirty="0" smtClean="0">
                <a:solidFill>
                  <a:srgbClr val="FF0000"/>
                </a:solidFill>
              </a:rPr>
              <a:t>results</a:t>
            </a:r>
          </a:p>
          <a:p>
            <a:pPr lvl="2"/>
            <a:r>
              <a:rPr lang="en-US" dirty="0" smtClean="0"/>
              <a:t>When </a:t>
            </a:r>
            <a:r>
              <a:rPr lang="en-US" dirty="0"/>
              <a:t>adding a page to your </a:t>
            </a:r>
            <a:r>
              <a:rPr lang="en-US" dirty="0">
                <a:solidFill>
                  <a:srgbClr val="FF0000"/>
                </a:solidFill>
              </a:rPr>
              <a:t>favorites</a:t>
            </a:r>
            <a:r>
              <a:rPr lang="en-US" dirty="0"/>
              <a:t> or </a:t>
            </a:r>
            <a:r>
              <a:rPr lang="en-US" dirty="0">
                <a:solidFill>
                  <a:srgbClr val="FF0000"/>
                </a:solidFill>
              </a:rPr>
              <a:t>bookmark</a:t>
            </a:r>
            <a:r>
              <a:rPr lang="en-US" dirty="0"/>
              <a:t>, the </a:t>
            </a:r>
            <a:r>
              <a:rPr lang="en-US" dirty="0">
                <a:solidFill>
                  <a:srgbClr val="FF0000"/>
                </a:solidFill>
              </a:rPr>
              <a:t>title</a:t>
            </a:r>
            <a:r>
              <a:rPr lang="en-US" dirty="0"/>
              <a:t> is used as the </a:t>
            </a:r>
            <a:r>
              <a:rPr lang="en-US" dirty="0">
                <a:solidFill>
                  <a:srgbClr val="FF0000"/>
                </a:solidFill>
              </a:rPr>
              <a:t>name</a:t>
            </a:r>
            <a:r>
              <a:rPr lang="en-US" dirty="0"/>
              <a:t> (see </a:t>
            </a:r>
            <a:r>
              <a:rPr lang="en-US" dirty="0">
                <a:solidFill>
                  <a:srgbClr val="FF0000"/>
                </a:solidFill>
              </a:rPr>
              <a:t>Figure 1-2</a:t>
            </a:r>
            <a:r>
              <a:rPr lang="en-US" dirty="0" smtClean="0"/>
              <a:t>)</a:t>
            </a:r>
          </a:p>
          <a:p>
            <a:pPr lvl="1"/>
            <a:r>
              <a:rPr lang="en-US" dirty="0"/>
              <a:t>Although somewhat obvious, you can </a:t>
            </a:r>
            <a:r>
              <a:rPr lang="en-US" dirty="0">
                <a:solidFill>
                  <a:srgbClr val="FF0000"/>
                </a:solidFill>
              </a:rPr>
              <a:t>only have one title element </a:t>
            </a:r>
            <a:r>
              <a:rPr lang="en-US" dirty="0"/>
              <a:t>in your </a:t>
            </a:r>
            <a:r>
              <a:rPr lang="en-US" dirty="0" smtClean="0"/>
              <a:t>document.</a:t>
            </a:r>
          </a:p>
          <a:p>
            <a:pPr lvl="1"/>
            <a:r>
              <a:rPr lang="en-US" dirty="0" smtClean="0"/>
              <a:t>If </a:t>
            </a:r>
            <a:r>
              <a:rPr lang="en-US" dirty="0"/>
              <a:t>you choose to </a:t>
            </a:r>
            <a:r>
              <a:rPr lang="en-US" dirty="0">
                <a:solidFill>
                  <a:srgbClr val="FF0000"/>
                </a:solidFill>
              </a:rPr>
              <a:t>ignore this rule</a:t>
            </a:r>
            <a:r>
              <a:rPr lang="en-US" dirty="0"/>
              <a:t>, the browser will </a:t>
            </a:r>
            <a:r>
              <a:rPr lang="en-US" dirty="0" smtClean="0"/>
              <a:t>usually</a:t>
            </a:r>
          </a:p>
          <a:p>
            <a:pPr lvl="2"/>
            <a:r>
              <a:rPr lang="en-US" dirty="0" smtClean="0"/>
              <a:t>display </a:t>
            </a:r>
            <a:r>
              <a:rPr lang="en-US" dirty="0"/>
              <a:t>the first title element </a:t>
            </a:r>
            <a:r>
              <a:rPr lang="en-US" dirty="0" smtClean="0"/>
              <a:t>and</a:t>
            </a:r>
          </a:p>
          <a:p>
            <a:pPr lvl="2"/>
            <a:r>
              <a:rPr lang="en-US" dirty="0" smtClean="0"/>
              <a:t>ignore </a:t>
            </a:r>
            <a:r>
              <a:rPr lang="en-US" dirty="0"/>
              <a:t>the </a:t>
            </a:r>
            <a:r>
              <a:rPr lang="en-US" dirty="0" smtClean="0"/>
              <a:t>rest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a:t>
            </a:fld>
            <a:endParaRPr lang="en-US" dirty="0"/>
          </a:p>
        </p:txBody>
      </p:sp>
    </p:spTree>
    <p:extLst>
      <p:ext uri="{BB962C8B-B14F-4D97-AF65-F5344CB8AC3E}">
        <p14:creationId xmlns:p14="http://schemas.microsoft.com/office/powerpoint/2010/main" val="3047881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Input Elements</a:t>
            </a:r>
          </a:p>
        </p:txBody>
      </p:sp>
      <p:sp>
        <p:nvSpPr>
          <p:cNvPr id="3" name="Content Placeholder 2"/>
          <p:cNvSpPr>
            <a:spLocks noGrp="1"/>
          </p:cNvSpPr>
          <p:nvPr>
            <p:ph idx="1"/>
          </p:nvPr>
        </p:nvSpPr>
        <p:spPr/>
        <p:txBody>
          <a:bodyPr/>
          <a:lstStyle/>
          <a:p>
            <a:r>
              <a:rPr lang="en-US" dirty="0" smtClean="0"/>
              <a:t>The </a:t>
            </a:r>
            <a:r>
              <a:rPr lang="en-US" dirty="0"/>
              <a:t>most interesting part of a form are the </a:t>
            </a:r>
            <a:r>
              <a:rPr lang="en-US" dirty="0">
                <a:solidFill>
                  <a:srgbClr val="FF0000"/>
                </a:solidFill>
              </a:rPr>
              <a:t>input elements</a:t>
            </a:r>
            <a:r>
              <a:rPr lang="en-US" dirty="0"/>
              <a:t>, which the </a:t>
            </a:r>
            <a:r>
              <a:rPr lang="en-US" dirty="0">
                <a:solidFill>
                  <a:srgbClr val="FF0000"/>
                </a:solidFill>
              </a:rPr>
              <a:t>user interacts </a:t>
            </a:r>
            <a:r>
              <a:rPr lang="en-US" dirty="0"/>
              <a:t>with to enter information into the </a:t>
            </a:r>
            <a:r>
              <a:rPr lang="en-US" dirty="0" smtClean="0"/>
              <a:t>form.</a:t>
            </a:r>
          </a:p>
          <a:p>
            <a:pPr lvl="1"/>
            <a:r>
              <a:rPr lang="en-US" dirty="0" smtClean="0">
                <a:solidFill>
                  <a:srgbClr val="FF0000"/>
                </a:solidFill>
              </a:rPr>
              <a:t>HTML5</a:t>
            </a:r>
            <a:r>
              <a:rPr lang="en-US" dirty="0" smtClean="0"/>
              <a:t> </a:t>
            </a:r>
            <a:r>
              <a:rPr lang="en-US" dirty="0"/>
              <a:t>defines an impressive </a:t>
            </a:r>
            <a:r>
              <a:rPr lang="en-US" dirty="0">
                <a:solidFill>
                  <a:srgbClr val="FF0000"/>
                </a:solidFill>
              </a:rPr>
              <a:t>set of input types</a:t>
            </a:r>
            <a:r>
              <a:rPr lang="en-US" dirty="0"/>
              <a:t> to choose </a:t>
            </a:r>
            <a:r>
              <a:rPr lang="en-US" dirty="0" smtClean="0"/>
              <a:t>from.</a:t>
            </a:r>
          </a:p>
          <a:p>
            <a:pPr lvl="1"/>
            <a:r>
              <a:rPr lang="en-US" dirty="0" smtClean="0"/>
              <a:t>They </a:t>
            </a:r>
            <a:r>
              <a:rPr lang="en-US" dirty="0"/>
              <a:t>all use the </a:t>
            </a:r>
            <a:r>
              <a:rPr lang="en-US" dirty="0">
                <a:solidFill>
                  <a:srgbClr val="FF0000"/>
                </a:solidFill>
              </a:rPr>
              <a:t>same input element</a:t>
            </a:r>
            <a:r>
              <a:rPr lang="en-US" dirty="0"/>
              <a:t> but are distinguished by the </a:t>
            </a:r>
            <a:r>
              <a:rPr lang="en-US" dirty="0">
                <a:solidFill>
                  <a:srgbClr val="FF0000"/>
                </a:solidFill>
              </a:rPr>
              <a:t>type</a:t>
            </a:r>
            <a:r>
              <a:rPr lang="en-US" dirty="0"/>
              <a:t> </a:t>
            </a:r>
            <a:r>
              <a:rPr lang="en-US" dirty="0">
                <a:solidFill>
                  <a:srgbClr val="0070C0"/>
                </a:solidFill>
              </a:rPr>
              <a:t>attribute</a:t>
            </a:r>
            <a:r>
              <a:rPr lang="en-US" dirty="0"/>
              <a:t> that is </a:t>
            </a:r>
            <a:r>
              <a:rPr lang="en-US" dirty="0" smtClean="0"/>
              <a:t>assigned.</a:t>
            </a:r>
          </a:p>
          <a:p>
            <a:pPr lvl="1"/>
            <a:r>
              <a:rPr lang="en-US" dirty="0" smtClean="0"/>
              <a:t>The </a:t>
            </a:r>
            <a:r>
              <a:rPr lang="en-US" dirty="0">
                <a:solidFill>
                  <a:srgbClr val="FF0000"/>
                </a:solidFill>
              </a:rPr>
              <a:t>available types</a:t>
            </a:r>
            <a:r>
              <a:rPr lang="en-US" dirty="0"/>
              <a:t> are listed in the </a:t>
            </a:r>
            <a:r>
              <a:rPr lang="en-US" dirty="0">
                <a:solidFill>
                  <a:srgbClr val="FF0000"/>
                </a:solidFill>
              </a:rPr>
              <a:t>reference data</a:t>
            </a:r>
            <a:r>
              <a:rPr lang="en-US" dirty="0"/>
              <a:t> in </a:t>
            </a:r>
            <a:r>
              <a:rPr lang="en-US" dirty="0">
                <a:solidFill>
                  <a:srgbClr val="FF0000"/>
                </a:solidFill>
              </a:rPr>
              <a:t>Appendix C</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200</a:t>
            </a:fld>
            <a:endParaRPr lang="en-US" dirty="0"/>
          </a:p>
        </p:txBody>
      </p:sp>
    </p:spTree>
    <p:extLst>
      <p:ext uri="{BB962C8B-B14F-4D97-AF65-F5344CB8AC3E}">
        <p14:creationId xmlns:p14="http://schemas.microsoft.com/office/powerpoint/2010/main" val="37045577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Textual Form Data</a:t>
            </a:r>
          </a:p>
        </p:txBody>
      </p:sp>
      <p:sp>
        <p:nvSpPr>
          <p:cNvPr id="3" name="Content Placeholder 2"/>
          <p:cNvSpPr>
            <a:spLocks noGrp="1"/>
          </p:cNvSpPr>
          <p:nvPr>
            <p:ph idx="1"/>
          </p:nvPr>
        </p:nvSpPr>
        <p:spPr/>
        <p:txBody>
          <a:bodyPr/>
          <a:lstStyle/>
          <a:p>
            <a:r>
              <a:rPr lang="en-US" dirty="0" smtClean="0"/>
              <a:t>Much </a:t>
            </a:r>
            <a:r>
              <a:rPr lang="en-US" dirty="0"/>
              <a:t>of the form data that is entered will be </a:t>
            </a:r>
            <a:r>
              <a:rPr lang="en-US" dirty="0">
                <a:solidFill>
                  <a:srgbClr val="FF0000"/>
                </a:solidFill>
              </a:rPr>
              <a:t>textual</a:t>
            </a:r>
            <a:r>
              <a:rPr lang="en-US" dirty="0"/>
              <a:t>; however there </a:t>
            </a:r>
            <a:r>
              <a:rPr lang="en-US" dirty="0" smtClean="0"/>
              <a:t>are</a:t>
            </a:r>
          </a:p>
          <a:p>
            <a:pPr lvl="2"/>
            <a:r>
              <a:rPr lang="en-US" dirty="0" smtClean="0"/>
              <a:t>several </a:t>
            </a:r>
            <a:r>
              <a:rPr lang="en-US" dirty="0"/>
              <a:t>elements and </a:t>
            </a:r>
            <a:endParaRPr lang="en-US" dirty="0" smtClean="0"/>
          </a:p>
          <a:p>
            <a:pPr lvl="2"/>
            <a:r>
              <a:rPr lang="en-US" dirty="0" smtClean="0"/>
              <a:t>element types</a:t>
            </a:r>
          </a:p>
          <a:p>
            <a:pPr lvl="1" indent="0">
              <a:buNone/>
            </a:pPr>
            <a:r>
              <a:rPr lang="en-US" dirty="0" smtClean="0"/>
              <a:t>that </a:t>
            </a:r>
            <a:r>
              <a:rPr lang="en-US" dirty="0"/>
              <a:t>deal with </a:t>
            </a:r>
            <a:r>
              <a:rPr lang="en-US" dirty="0">
                <a:solidFill>
                  <a:srgbClr val="FF0000"/>
                </a:solidFill>
              </a:rPr>
              <a:t>special types of </a:t>
            </a:r>
            <a:r>
              <a:rPr lang="en-US" dirty="0" smtClean="0">
                <a:solidFill>
                  <a:srgbClr val="FF0000"/>
                </a:solidFill>
              </a:rPr>
              <a:t>text</a:t>
            </a:r>
            <a:endParaRPr lang="en-US" dirty="0" smtClean="0"/>
          </a:p>
          <a:p>
            <a:pPr lvl="1"/>
            <a:r>
              <a:rPr lang="en-US" dirty="0" smtClean="0"/>
              <a:t>These </a:t>
            </a:r>
            <a:r>
              <a:rPr lang="en-US" dirty="0"/>
              <a:t>have some </a:t>
            </a:r>
            <a:r>
              <a:rPr lang="en-US" dirty="0">
                <a:solidFill>
                  <a:srgbClr val="FF0000"/>
                </a:solidFill>
              </a:rPr>
              <a:t>common functionality</a:t>
            </a:r>
            <a:r>
              <a:rPr lang="en-US" dirty="0"/>
              <a:t> so I will describe them as a </a:t>
            </a:r>
            <a:r>
              <a:rPr lang="en-US" dirty="0" smtClean="0">
                <a:solidFill>
                  <a:srgbClr val="FF0000"/>
                </a:solidFill>
              </a:rPr>
              <a:t>group</a:t>
            </a:r>
            <a:r>
              <a:rPr lang="en-US" dirty="0"/>
              <a:t>:</a:t>
            </a:r>
            <a:endParaRPr lang="en-US" dirty="0" smtClean="0"/>
          </a:p>
          <a:p>
            <a:pPr lvl="2"/>
            <a:r>
              <a:rPr lang="en-US" dirty="0" smtClean="0"/>
              <a:t>Text Values</a:t>
            </a:r>
          </a:p>
          <a:p>
            <a:pPr lvl="2"/>
            <a:r>
              <a:rPr lang="en-US" dirty="0" smtClean="0"/>
              <a:t>Textarea</a:t>
            </a:r>
          </a:p>
          <a:p>
            <a:pPr lvl="2"/>
            <a:r>
              <a:rPr lang="en-US" dirty="0" smtClean="0"/>
              <a:t>Autofill</a:t>
            </a:r>
          </a:p>
          <a:p>
            <a:pPr lvl="2"/>
            <a:r>
              <a:rPr lang="en-US" dirty="0" smtClean="0"/>
              <a:t>Attributes</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201</a:t>
            </a:fld>
            <a:endParaRPr lang="en-US" dirty="0"/>
          </a:p>
        </p:txBody>
      </p:sp>
    </p:spTree>
    <p:extLst>
      <p:ext uri="{BB962C8B-B14F-4D97-AF65-F5344CB8AC3E}">
        <p14:creationId xmlns:p14="http://schemas.microsoft.com/office/powerpoint/2010/main" val="22011972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Values</a:t>
            </a:r>
          </a:p>
        </p:txBody>
      </p:sp>
      <p:sp>
        <p:nvSpPr>
          <p:cNvPr id="3" name="Content Placeholder 2"/>
          <p:cNvSpPr>
            <a:spLocks noGrp="1"/>
          </p:cNvSpPr>
          <p:nvPr>
            <p:ph idx="1"/>
          </p:nvPr>
        </p:nvSpPr>
        <p:spPr/>
        <p:txBody>
          <a:bodyPr/>
          <a:lstStyle/>
          <a:p>
            <a:r>
              <a:rPr lang="en-US" dirty="0" smtClean="0"/>
              <a:t>There </a:t>
            </a:r>
            <a:r>
              <a:rPr lang="en-US" dirty="0"/>
              <a:t>are </a:t>
            </a:r>
            <a:r>
              <a:rPr lang="en-US" dirty="0">
                <a:solidFill>
                  <a:srgbClr val="FF0000"/>
                </a:solidFill>
              </a:rPr>
              <a:t>several input types</a:t>
            </a:r>
            <a:r>
              <a:rPr lang="en-US" dirty="0"/>
              <a:t> that are basically </a:t>
            </a:r>
            <a:r>
              <a:rPr lang="en-US" dirty="0">
                <a:solidFill>
                  <a:srgbClr val="FF0000"/>
                </a:solidFill>
              </a:rPr>
              <a:t>text boxes</a:t>
            </a:r>
            <a:r>
              <a:rPr lang="en-US" dirty="0"/>
              <a:t> that provide </a:t>
            </a:r>
            <a:r>
              <a:rPr lang="en-US" dirty="0">
                <a:solidFill>
                  <a:srgbClr val="FF0000"/>
                </a:solidFill>
              </a:rPr>
              <a:t>data validation</a:t>
            </a:r>
            <a:r>
              <a:rPr lang="en-US" dirty="0"/>
              <a:t> based on the </a:t>
            </a:r>
            <a:r>
              <a:rPr lang="en-US" dirty="0">
                <a:solidFill>
                  <a:srgbClr val="0070C0"/>
                </a:solidFill>
              </a:rPr>
              <a:t>specified</a:t>
            </a:r>
            <a:r>
              <a:rPr lang="en-US" dirty="0"/>
              <a:t> </a:t>
            </a:r>
            <a:r>
              <a:rPr lang="en-US" dirty="0">
                <a:solidFill>
                  <a:srgbClr val="FF0000"/>
                </a:solidFill>
              </a:rPr>
              <a:t>type</a:t>
            </a:r>
            <a:r>
              <a:rPr lang="en-US" dirty="0"/>
              <a:t> </a:t>
            </a:r>
            <a:r>
              <a:rPr lang="en-US" dirty="0" smtClean="0">
                <a:solidFill>
                  <a:srgbClr val="0070C0"/>
                </a:solidFill>
              </a:rPr>
              <a:t>attribute</a:t>
            </a:r>
            <a:r>
              <a:rPr lang="en-US" dirty="0" smtClean="0"/>
              <a:t>.</a:t>
            </a:r>
          </a:p>
          <a:p>
            <a:pPr lvl="1"/>
            <a:r>
              <a:rPr lang="en-US" dirty="0" smtClean="0"/>
              <a:t>These </a:t>
            </a:r>
            <a:r>
              <a:rPr lang="en-US" dirty="0"/>
              <a:t>types </a:t>
            </a:r>
            <a:r>
              <a:rPr lang="en-US" dirty="0" smtClean="0"/>
              <a:t>are:</a:t>
            </a:r>
          </a:p>
          <a:p>
            <a:pPr lvl="2"/>
            <a:r>
              <a:rPr lang="en-US" dirty="0" smtClean="0"/>
              <a:t>text</a:t>
            </a:r>
          </a:p>
          <a:p>
            <a:pPr lvl="2"/>
            <a:r>
              <a:rPr lang="en-US" dirty="0" smtClean="0"/>
              <a:t>email</a:t>
            </a:r>
          </a:p>
          <a:p>
            <a:pPr lvl="2"/>
            <a:r>
              <a:rPr lang="en-US" dirty="0" smtClean="0"/>
              <a:t>password</a:t>
            </a:r>
          </a:p>
          <a:p>
            <a:pPr lvl="2"/>
            <a:r>
              <a:rPr lang="en-US" dirty="0" smtClean="0"/>
              <a:t>search</a:t>
            </a:r>
          </a:p>
          <a:p>
            <a:pPr lvl="2"/>
            <a:r>
              <a:rPr lang="en-US" dirty="0" smtClean="0"/>
              <a:t>tel</a:t>
            </a:r>
          </a:p>
          <a:p>
            <a:pPr lvl="2"/>
            <a:r>
              <a:rPr lang="en-US" dirty="0" smtClean="0"/>
              <a:t>url</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202</a:t>
            </a:fld>
            <a:endParaRPr lang="en-US" dirty="0"/>
          </a:p>
        </p:txBody>
      </p:sp>
    </p:spTree>
    <p:extLst>
      <p:ext uri="{BB962C8B-B14F-4D97-AF65-F5344CB8AC3E}">
        <p14:creationId xmlns:p14="http://schemas.microsoft.com/office/powerpoint/2010/main" val="4781382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text</a:t>
            </a:r>
          </a:p>
        </p:txBody>
      </p:sp>
      <p:sp>
        <p:nvSpPr>
          <p:cNvPr id="7" name="Content Placeholder 6"/>
          <p:cNvSpPr>
            <a:spLocks noGrp="1"/>
          </p:cNvSpPr>
          <p:nvPr>
            <p:ph idx="1"/>
          </p:nvPr>
        </p:nvSpPr>
        <p:spPr/>
        <p:txBody>
          <a:bodyPr/>
          <a:lstStyle/>
          <a:p>
            <a:r>
              <a:rPr lang="en-US" dirty="0" smtClean="0"/>
              <a:t>This </a:t>
            </a:r>
            <a:r>
              <a:rPr lang="en-US" dirty="0"/>
              <a:t>is the </a:t>
            </a:r>
            <a:r>
              <a:rPr lang="en-US" dirty="0">
                <a:solidFill>
                  <a:srgbClr val="FF0000"/>
                </a:solidFill>
              </a:rPr>
              <a:t>default</a:t>
            </a:r>
            <a:r>
              <a:rPr lang="en-US" dirty="0"/>
              <a:t> if the </a:t>
            </a:r>
            <a:r>
              <a:rPr lang="en-US" dirty="0">
                <a:solidFill>
                  <a:srgbClr val="FF0000"/>
                </a:solidFill>
              </a:rPr>
              <a:t>type attribute</a:t>
            </a:r>
            <a:r>
              <a:rPr lang="en-US" dirty="0"/>
              <a:t> is not </a:t>
            </a:r>
            <a:r>
              <a:rPr lang="en-US" dirty="0" smtClean="0"/>
              <a:t>specified.</a:t>
            </a:r>
          </a:p>
          <a:p>
            <a:pPr lvl="1"/>
            <a:r>
              <a:rPr lang="en-US" dirty="0" smtClean="0"/>
              <a:t>If </a:t>
            </a:r>
            <a:r>
              <a:rPr lang="en-US" dirty="0">
                <a:solidFill>
                  <a:srgbClr val="FF0000"/>
                </a:solidFill>
              </a:rPr>
              <a:t>line breaks</a:t>
            </a:r>
            <a:r>
              <a:rPr lang="en-US" dirty="0"/>
              <a:t> are entered into the text field, they will be </a:t>
            </a:r>
            <a:r>
              <a:rPr lang="en-US" dirty="0">
                <a:solidFill>
                  <a:srgbClr val="FF0000"/>
                </a:solidFill>
              </a:rPr>
              <a:t>removed</a:t>
            </a:r>
            <a:r>
              <a:rPr lang="en-US" dirty="0"/>
              <a:t> before the form is </a:t>
            </a:r>
            <a:r>
              <a:rPr lang="en-US" dirty="0" smtClean="0"/>
              <a:t>submitted.</a:t>
            </a:r>
          </a:p>
          <a:p>
            <a:pPr lvl="1"/>
            <a:r>
              <a:rPr lang="en-US" dirty="0" smtClean="0"/>
              <a:t>Use </a:t>
            </a:r>
            <a:r>
              <a:rPr lang="en-US" dirty="0"/>
              <a:t>the </a:t>
            </a:r>
            <a:r>
              <a:rPr lang="en-US" dirty="0">
                <a:solidFill>
                  <a:srgbClr val="FF0000"/>
                </a:solidFill>
              </a:rPr>
              <a:t>textarea element</a:t>
            </a:r>
            <a:r>
              <a:rPr lang="en-US" dirty="0"/>
              <a:t> if you want </a:t>
            </a:r>
            <a:r>
              <a:rPr lang="en-US" dirty="0">
                <a:solidFill>
                  <a:srgbClr val="FF0000"/>
                </a:solidFill>
              </a:rPr>
              <a:t>multiple </a:t>
            </a:r>
            <a:r>
              <a:rPr lang="en-US" dirty="0" smtClean="0">
                <a:solidFill>
                  <a:srgbClr val="FF0000"/>
                </a:solidFill>
              </a:rPr>
              <a:t>lines</a:t>
            </a:r>
            <a:r>
              <a:rPr lang="en-US" dirty="0" smtClean="0"/>
              <a:t>.</a:t>
            </a:r>
          </a:p>
          <a:p>
            <a:pPr lvl="1"/>
            <a:r>
              <a:rPr lang="en-US" dirty="0" smtClean="0"/>
              <a:t>The </a:t>
            </a:r>
            <a:r>
              <a:rPr lang="en-US" dirty="0">
                <a:solidFill>
                  <a:srgbClr val="FF0000"/>
                </a:solidFill>
              </a:rPr>
              <a:t>single line constraint</a:t>
            </a:r>
            <a:r>
              <a:rPr lang="en-US" dirty="0"/>
              <a:t> also applies the remaining text value types.</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203</a:t>
            </a:fld>
            <a:endParaRPr lang="en-US" dirty="0"/>
          </a:p>
        </p:txBody>
      </p:sp>
    </p:spTree>
    <p:extLst>
      <p:ext uri="{BB962C8B-B14F-4D97-AF65-F5344CB8AC3E}">
        <p14:creationId xmlns:p14="http://schemas.microsoft.com/office/powerpoint/2010/main" val="405036095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email</a:t>
            </a:r>
          </a:p>
        </p:txBody>
      </p:sp>
      <p:sp>
        <p:nvSpPr>
          <p:cNvPr id="3" name="Content Placeholder 2"/>
          <p:cNvSpPr>
            <a:spLocks noGrp="1"/>
          </p:cNvSpPr>
          <p:nvPr>
            <p:ph idx="1"/>
          </p:nvPr>
        </p:nvSpPr>
        <p:spPr/>
        <p:txBody>
          <a:bodyPr/>
          <a:lstStyle/>
          <a:p>
            <a:r>
              <a:rPr lang="en-US" dirty="0"/>
              <a:t>T</a:t>
            </a:r>
            <a:r>
              <a:rPr lang="en-US" dirty="0" smtClean="0"/>
              <a:t>his </a:t>
            </a:r>
            <a:r>
              <a:rPr lang="en-US" dirty="0"/>
              <a:t>works like a normal text field except there is </a:t>
            </a:r>
            <a:r>
              <a:rPr lang="en-US" dirty="0">
                <a:solidFill>
                  <a:srgbClr val="FF0000"/>
                </a:solidFill>
              </a:rPr>
              <a:t>built-in validation</a:t>
            </a:r>
            <a:r>
              <a:rPr lang="en-US" dirty="0"/>
              <a:t> to verify the format of the text conforms to a </a:t>
            </a:r>
            <a:r>
              <a:rPr lang="en-US" dirty="0">
                <a:solidFill>
                  <a:srgbClr val="FF0000"/>
                </a:solidFill>
              </a:rPr>
              <a:t>standard email </a:t>
            </a:r>
            <a:r>
              <a:rPr lang="en-US" dirty="0" smtClean="0">
                <a:solidFill>
                  <a:srgbClr val="FF0000"/>
                </a:solidFill>
              </a:rPr>
              <a:t>address</a:t>
            </a:r>
            <a:r>
              <a:rPr lang="en-US" dirty="0" smtClean="0"/>
              <a:t>.</a:t>
            </a:r>
          </a:p>
          <a:p>
            <a:pPr lvl="1"/>
            <a:r>
              <a:rPr lang="en-US" dirty="0" smtClean="0"/>
              <a:t>Keep </a:t>
            </a:r>
            <a:r>
              <a:rPr lang="en-US" dirty="0"/>
              <a:t>in mind that this </a:t>
            </a:r>
            <a:r>
              <a:rPr lang="en-US" dirty="0">
                <a:solidFill>
                  <a:srgbClr val="FF0000"/>
                </a:solidFill>
              </a:rPr>
              <a:t>only validates the format</a:t>
            </a:r>
            <a:r>
              <a:rPr lang="en-US" dirty="0"/>
              <a:t>; this does not ensure that this </a:t>
            </a:r>
            <a:r>
              <a:rPr lang="en-US" dirty="0" smtClean="0"/>
              <a:t>is</a:t>
            </a:r>
          </a:p>
          <a:p>
            <a:pPr lvl="2"/>
            <a:r>
              <a:rPr lang="en-US" dirty="0" smtClean="0"/>
              <a:t>an actual</a:t>
            </a:r>
          </a:p>
          <a:p>
            <a:pPr lvl="2"/>
            <a:r>
              <a:rPr lang="en-US" dirty="0" smtClean="0"/>
              <a:t>valid </a:t>
            </a:r>
            <a:r>
              <a:rPr lang="en-US" dirty="0"/>
              <a:t>email address, </a:t>
            </a:r>
            <a:r>
              <a:rPr lang="en-US" dirty="0" smtClean="0"/>
              <a:t>or</a:t>
            </a:r>
          </a:p>
          <a:p>
            <a:pPr lvl="2"/>
            <a:r>
              <a:rPr lang="en-US" dirty="0" smtClean="0"/>
              <a:t>even </a:t>
            </a:r>
            <a:r>
              <a:rPr lang="en-US" dirty="0"/>
              <a:t>verify that the domain </a:t>
            </a:r>
            <a:r>
              <a:rPr lang="en-US" dirty="0" smtClean="0"/>
              <a:t>exists</a:t>
            </a:r>
          </a:p>
          <a:p>
            <a:pPr lvl="1"/>
            <a:r>
              <a:rPr lang="en-US" dirty="0" smtClean="0"/>
              <a:t>You </a:t>
            </a:r>
            <a:r>
              <a:rPr lang="en-US" dirty="0"/>
              <a:t>can also include the </a:t>
            </a:r>
            <a:r>
              <a:rPr lang="en-US" dirty="0">
                <a:solidFill>
                  <a:srgbClr val="FF0000"/>
                </a:solidFill>
              </a:rPr>
              <a:t>multiple attribute</a:t>
            </a:r>
            <a:r>
              <a:rPr lang="en-US" dirty="0"/>
              <a:t> to </a:t>
            </a:r>
            <a:r>
              <a:rPr lang="en-US" dirty="0">
                <a:solidFill>
                  <a:srgbClr val="FF0000"/>
                </a:solidFill>
              </a:rPr>
              <a:t>allow</a:t>
            </a:r>
            <a:r>
              <a:rPr lang="en-US" dirty="0"/>
              <a:t> </a:t>
            </a:r>
            <a:r>
              <a:rPr lang="en-US" dirty="0">
                <a:solidFill>
                  <a:srgbClr val="0070C0"/>
                </a:solidFill>
              </a:rPr>
              <a:t>more than one </a:t>
            </a:r>
            <a:r>
              <a:rPr lang="en-US" dirty="0">
                <a:solidFill>
                  <a:srgbClr val="FF0000"/>
                </a:solidFill>
              </a:rPr>
              <a:t>email address</a:t>
            </a:r>
            <a:r>
              <a:rPr lang="en-US" dirty="0"/>
              <a:t> to be </a:t>
            </a:r>
            <a:r>
              <a:rPr lang="en-US" dirty="0">
                <a:solidFill>
                  <a:srgbClr val="FF0000"/>
                </a:solidFill>
              </a:rPr>
              <a:t>entered</a:t>
            </a:r>
            <a:r>
              <a:rPr lang="en-US" dirty="0"/>
              <a:t>.</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204</a:t>
            </a:fld>
            <a:endParaRPr lang="en-US" dirty="0"/>
          </a:p>
        </p:txBody>
      </p:sp>
    </p:spTree>
    <p:extLst>
      <p:ext uri="{BB962C8B-B14F-4D97-AF65-F5344CB8AC3E}">
        <p14:creationId xmlns:p14="http://schemas.microsoft.com/office/powerpoint/2010/main" val="786592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a:t>
            </a:r>
            <a:endParaRPr lang="en-US" dirty="0"/>
          </a:p>
        </p:txBody>
      </p:sp>
      <p:sp>
        <p:nvSpPr>
          <p:cNvPr id="3" name="Content Placeholder 2"/>
          <p:cNvSpPr>
            <a:spLocks noGrp="1"/>
          </p:cNvSpPr>
          <p:nvPr>
            <p:ph idx="1"/>
          </p:nvPr>
        </p:nvSpPr>
        <p:spPr/>
        <p:txBody>
          <a:bodyPr/>
          <a:lstStyle/>
          <a:p>
            <a:r>
              <a:rPr lang="en-US" dirty="0" smtClean="0"/>
              <a:t>This </a:t>
            </a:r>
            <a:r>
              <a:rPr lang="en-US" dirty="0"/>
              <a:t>simply </a:t>
            </a:r>
            <a:r>
              <a:rPr lang="en-US" dirty="0">
                <a:solidFill>
                  <a:srgbClr val="FF0000"/>
                </a:solidFill>
              </a:rPr>
              <a:t>displays</a:t>
            </a:r>
            <a:r>
              <a:rPr lang="en-US" dirty="0"/>
              <a:t> the entered characters as </a:t>
            </a:r>
            <a:r>
              <a:rPr lang="en-US" dirty="0">
                <a:solidFill>
                  <a:srgbClr val="FF0000"/>
                </a:solidFill>
              </a:rPr>
              <a:t>asterisks</a:t>
            </a:r>
            <a:r>
              <a:rPr lang="en-US" dirty="0"/>
              <a:t> or some other method of </a:t>
            </a:r>
            <a:r>
              <a:rPr lang="en-US" dirty="0">
                <a:solidFill>
                  <a:srgbClr val="FF0000"/>
                </a:solidFill>
              </a:rPr>
              <a:t>obscuring</a:t>
            </a:r>
            <a:r>
              <a:rPr lang="en-US" dirty="0"/>
              <a:t> the </a:t>
            </a:r>
            <a:r>
              <a:rPr lang="en-US" dirty="0" smtClean="0">
                <a:solidFill>
                  <a:srgbClr val="FF0000"/>
                </a:solidFill>
              </a:rPr>
              <a:t>input</a:t>
            </a:r>
            <a:r>
              <a:rPr lang="en-US" dirty="0" smtClean="0"/>
              <a:t>.</a:t>
            </a:r>
          </a:p>
          <a:p>
            <a:pPr lvl="1"/>
            <a:r>
              <a:rPr lang="en-US" dirty="0" smtClean="0"/>
              <a:t>This </a:t>
            </a:r>
            <a:r>
              <a:rPr lang="en-US" dirty="0"/>
              <a:t>is </a:t>
            </a:r>
            <a:r>
              <a:rPr lang="en-US" dirty="0">
                <a:solidFill>
                  <a:srgbClr val="FF0000"/>
                </a:solidFill>
              </a:rPr>
              <a:t>only</a:t>
            </a:r>
            <a:r>
              <a:rPr lang="en-US" dirty="0"/>
              <a:t> a </a:t>
            </a:r>
            <a:r>
              <a:rPr lang="en-US" dirty="0">
                <a:solidFill>
                  <a:srgbClr val="FF0000"/>
                </a:solidFill>
              </a:rPr>
              <a:t>UI </a:t>
            </a:r>
            <a:r>
              <a:rPr lang="en-US" dirty="0" smtClean="0">
                <a:solidFill>
                  <a:srgbClr val="FF0000"/>
                </a:solidFill>
              </a:rPr>
              <a:t>feature</a:t>
            </a:r>
            <a:r>
              <a:rPr lang="en-US" dirty="0" smtClean="0"/>
              <a:t>;</a:t>
            </a:r>
          </a:p>
          <a:p>
            <a:pPr lvl="2"/>
            <a:r>
              <a:rPr lang="en-US" dirty="0" smtClean="0"/>
              <a:t>the </a:t>
            </a:r>
            <a:r>
              <a:rPr lang="en-US" dirty="0"/>
              <a:t>data still exists in the form as </a:t>
            </a:r>
            <a:r>
              <a:rPr lang="en-US" dirty="0">
                <a:solidFill>
                  <a:srgbClr val="FF0000"/>
                </a:solidFill>
              </a:rPr>
              <a:t>clear text </a:t>
            </a:r>
            <a:r>
              <a:rPr lang="en-US" dirty="0"/>
              <a:t>and will be sent that way when the form is submitted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205</a:t>
            </a:fld>
            <a:endParaRPr lang="en-US" dirty="0"/>
          </a:p>
        </p:txBody>
      </p:sp>
    </p:spTree>
    <p:extLst>
      <p:ext uri="{BB962C8B-B14F-4D97-AF65-F5344CB8AC3E}">
        <p14:creationId xmlns:p14="http://schemas.microsoft.com/office/powerpoint/2010/main" val="1797200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sp>
        <p:nvSpPr>
          <p:cNvPr id="3" name="Content Placeholder 2"/>
          <p:cNvSpPr>
            <a:spLocks noGrp="1"/>
          </p:cNvSpPr>
          <p:nvPr>
            <p:ph idx="1"/>
          </p:nvPr>
        </p:nvSpPr>
        <p:spPr/>
        <p:txBody>
          <a:bodyPr/>
          <a:lstStyle/>
          <a:p>
            <a:r>
              <a:rPr lang="en-US" dirty="0" smtClean="0"/>
              <a:t>This </a:t>
            </a:r>
            <a:r>
              <a:rPr lang="en-US" dirty="0"/>
              <a:t>type </a:t>
            </a:r>
            <a:r>
              <a:rPr lang="en-US" dirty="0">
                <a:solidFill>
                  <a:srgbClr val="FF0000"/>
                </a:solidFill>
              </a:rPr>
              <a:t>doesn’t function </a:t>
            </a:r>
            <a:r>
              <a:rPr lang="en-US" dirty="0"/>
              <a:t>differently from a </a:t>
            </a:r>
            <a:r>
              <a:rPr lang="en-US" dirty="0">
                <a:solidFill>
                  <a:srgbClr val="FF0000"/>
                </a:solidFill>
              </a:rPr>
              <a:t>normal text type</a:t>
            </a:r>
            <a:r>
              <a:rPr lang="en-US" dirty="0"/>
              <a:t> but there may be </a:t>
            </a:r>
            <a:r>
              <a:rPr lang="en-US" dirty="0">
                <a:solidFill>
                  <a:srgbClr val="FF0000"/>
                </a:solidFill>
              </a:rPr>
              <a:t>styling differences </a:t>
            </a:r>
            <a:r>
              <a:rPr lang="en-US" dirty="0"/>
              <a:t>applied to search </a:t>
            </a:r>
            <a:r>
              <a:rPr lang="en-US" dirty="0" smtClean="0"/>
              <a:t>fields.</a:t>
            </a:r>
          </a:p>
          <a:p>
            <a:pPr lvl="1"/>
            <a:r>
              <a:rPr lang="en-US" dirty="0" smtClean="0"/>
              <a:t>You </a:t>
            </a:r>
            <a:r>
              <a:rPr lang="en-US" dirty="0"/>
              <a:t>can add the </a:t>
            </a:r>
            <a:r>
              <a:rPr lang="en-US" dirty="0">
                <a:solidFill>
                  <a:srgbClr val="FF0000"/>
                </a:solidFill>
              </a:rPr>
              <a:t>autosave</a:t>
            </a:r>
            <a:r>
              <a:rPr lang="en-US" dirty="0"/>
              <a:t> </a:t>
            </a:r>
            <a:r>
              <a:rPr lang="en-US" dirty="0">
                <a:solidFill>
                  <a:srgbClr val="0070C0"/>
                </a:solidFill>
              </a:rPr>
              <a:t>attribute</a:t>
            </a:r>
            <a:r>
              <a:rPr lang="en-US" dirty="0"/>
              <a:t> so the </a:t>
            </a:r>
            <a:r>
              <a:rPr lang="en-US" dirty="0">
                <a:solidFill>
                  <a:srgbClr val="FF0000"/>
                </a:solidFill>
              </a:rPr>
              <a:t>data entered</a:t>
            </a:r>
            <a:r>
              <a:rPr lang="en-US" dirty="0"/>
              <a:t> can be used in an </a:t>
            </a:r>
            <a:r>
              <a:rPr lang="en-US" dirty="0">
                <a:solidFill>
                  <a:srgbClr val="FF0000"/>
                </a:solidFill>
              </a:rPr>
              <a:t>auto complete list</a:t>
            </a:r>
            <a:r>
              <a:rPr lang="en-US" dirty="0"/>
              <a:t> in other pages.</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206</a:t>
            </a:fld>
            <a:endParaRPr lang="en-US" dirty="0"/>
          </a:p>
        </p:txBody>
      </p:sp>
    </p:spTree>
    <p:extLst>
      <p:ext uri="{BB962C8B-B14F-4D97-AF65-F5344CB8AC3E}">
        <p14:creationId xmlns:p14="http://schemas.microsoft.com/office/powerpoint/2010/main" val="387203228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a:t>
            </a:r>
            <a:endParaRPr lang="en-US" dirty="0"/>
          </a:p>
        </p:txBody>
      </p:sp>
      <p:sp>
        <p:nvSpPr>
          <p:cNvPr id="3" name="Content Placeholder 2"/>
          <p:cNvSpPr>
            <a:spLocks noGrp="1"/>
          </p:cNvSpPr>
          <p:nvPr>
            <p:ph idx="1"/>
          </p:nvPr>
        </p:nvSpPr>
        <p:spPr/>
        <p:txBody>
          <a:bodyPr/>
          <a:lstStyle/>
          <a:p>
            <a:r>
              <a:rPr lang="en-US" dirty="0" smtClean="0"/>
              <a:t>Use </a:t>
            </a:r>
            <a:r>
              <a:rPr lang="en-US" dirty="0"/>
              <a:t>this for entering </a:t>
            </a:r>
            <a:r>
              <a:rPr lang="en-US" dirty="0">
                <a:solidFill>
                  <a:srgbClr val="FF0000"/>
                </a:solidFill>
              </a:rPr>
              <a:t>phone numbers</a:t>
            </a:r>
            <a:r>
              <a:rPr lang="en-US" dirty="0"/>
              <a:t>; however, it is used for </a:t>
            </a:r>
            <a:r>
              <a:rPr lang="en-US" dirty="0">
                <a:solidFill>
                  <a:srgbClr val="FF0000"/>
                </a:solidFill>
              </a:rPr>
              <a:t>semantic purposes</a:t>
            </a:r>
            <a:r>
              <a:rPr lang="en-US" dirty="0"/>
              <a:t> </a:t>
            </a:r>
            <a:r>
              <a:rPr lang="en-US" dirty="0" smtClean="0"/>
              <a:t>only.</a:t>
            </a:r>
          </a:p>
          <a:p>
            <a:pPr lvl="1"/>
            <a:r>
              <a:rPr lang="en-US" dirty="0" smtClean="0"/>
              <a:t>It </a:t>
            </a:r>
            <a:r>
              <a:rPr lang="en-US" dirty="0"/>
              <a:t>provides </a:t>
            </a:r>
            <a:r>
              <a:rPr lang="en-US" dirty="0">
                <a:solidFill>
                  <a:srgbClr val="FF0000"/>
                </a:solidFill>
              </a:rPr>
              <a:t>no built-in validation</a:t>
            </a:r>
            <a:r>
              <a:rPr lang="en-US" dirty="0"/>
              <a:t> due to the wide </a:t>
            </a:r>
            <a:r>
              <a:rPr lang="en-US" dirty="0">
                <a:solidFill>
                  <a:srgbClr val="FF0000"/>
                </a:solidFill>
              </a:rPr>
              <a:t>variety of formats</a:t>
            </a:r>
            <a:r>
              <a:rPr lang="en-US" dirty="0"/>
              <a:t> used </a:t>
            </a:r>
            <a:r>
              <a:rPr lang="en-US" dirty="0" smtClean="0">
                <a:solidFill>
                  <a:srgbClr val="FF0000"/>
                </a:solidFill>
              </a:rPr>
              <a:t>internationally</a:t>
            </a:r>
            <a:r>
              <a:rPr lang="en-US" dirty="0" smtClean="0"/>
              <a:t>.</a:t>
            </a:r>
          </a:p>
          <a:p>
            <a:pPr lvl="1"/>
            <a:r>
              <a:rPr lang="en-US" dirty="0" smtClean="0"/>
              <a:t>You </a:t>
            </a:r>
            <a:r>
              <a:rPr lang="en-US" dirty="0"/>
              <a:t>can provide your </a:t>
            </a:r>
            <a:r>
              <a:rPr lang="en-US" dirty="0">
                <a:solidFill>
                  <a:srgbClr val="FF0000"/>
                </a:solidFill>
              </a:rPr>
              <a:t>own validation rule</a:t>
            </a:r>
            <a:r>
              <a:rPr lang="en-US" dirty="0"/>
              <a:t> using the </a:t>
            </a:r>
            <a:r>
              <a:rPr lang="en-US" dirty="0">
                <a:solidFill>
                  <a:srgbClr val="FF0000"/>
                </a:solidFill>
              </a:rPr>
              <a:t>pattern</a:t>
            </a:r>
            <a:r>
              <a:rPr lang="en-US" dirty="0"/>
              <a:t> </a:t>
            </a:r>
            <a:r>
              <a:rPr lang="en-US" dirty="0">
                <a:solidFill>
                  <a:srgbClr val="0070C0"/>
                </a:solidFill>
              </a:rPr>
              <a:t>attribute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207</a:t>
            </a:fld>
            <a:endParaRPr lang="en-US" dirty="0"/>
          </a:p>
        </p:txBody>
      </p:sp>
    </p:spTree>
    <p:extLst>
      <p:ext uri="{BB962C8B-B14F-4D97-AF65-F5344CB8AC3E}">
        <p14:creationId xmlns:p14="http://schemas.microsoft.com/office/powerpoint/2010/main" val="30264871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url</a:t>
            </a:r>
          </a:p>
        </p:txBody>
      </p:sp>
      <p:sp>
        <p:nvSpPr>
          <p:cNvPr id="3" name="Content Placeholder 2"/>
          <p:cNvSpPr>
            <a:spLocks noGrp="1"/>
          </p:cNvSpPr>
          <p:nvPr>
            <p:ph idx="1"/>
          </p:nvPr>
        </p:nvSpPr>
        <p:spPr/>
        <p:txBody>
          <a:bodyPr/>
          <a:lstStyle/>
          <a:p>
            <a:r>
              <a:rPr lang="en-US" dirty="0" smtClean="0"/>
              <a:t>Like </a:t>
            </a:r>
            <a:r>
              <a:rPr lang="en-US" dirty="0"/>
              <a:t>the email type, this </a:t>
            </a:r>
            <a:r>
              <a:rPr lang="en-US" dirty="0">
                <a:solidFill>
                  <a:srgbClr val="FF0000"/>
                </a:solidFill>
              </a:rPr>
              <a:t>validates</a:t>
            </a:r>
            <a:r>
              <a:rPr lang="en-US" dirty="0"/>
              <a:t> that the enter text is a </a:t>
            </a:r>
            <a:r>
              <a:rPr lang="en-US" dirty="0">
                <a:solidFill>
                  <a:srgbClr val="FF0000"/>
                </a:solidFill>
              </a:rPr>
              <a:t>well-formed </a:t>
            </a:r>
            <a:r>
              <a:rPr lang="en-US" dirty="0" smtClean="0">
                <a:solidFill>
                  <a:srgbClr val="FF0000"/>
                </a:solidFill>
              </a:rPr>
              <a:t>URL</a:t>
            </a:r>
            <a:r>
              <a:rPr lang="en-US" dirty="0" smtClean="0"/>
              <a:t>.</a:t>
            </a:r>
          </a:p>
          <a:p>
            <a:pPr lvl="1"/>
            <a:r>
              <a:rPr lang="en-US" dirty="0" smtClean="0"/>
              <a:t>It </a:t>
            </a:r>
            <a:r>
              <a:rPr lang="en-US" dirty="0">
                <a:solidFill>
                  <a:srgbClr val="FF0000"/>
                </a:solidFill>
              </a:rPr>
              <a:t>does</a:t>
            </a:r>
            <a:r>
              <a:rPr lang="en-US" dirty="0"/>
              <a:t> </a:t>
            </a:r>
            <a:r>
              <a:rPr lang="en-US" dirty="0">
                <a:solidFill>
                  <a:srgbClr val="FF0000"/>
                </a:solidFill>
              </a:rPr>
              <a:t>not verify</a:t>
            </a:r>
            <a:r>
              <a:rPr lang="en-US" dirty="0"/>
              <a:t> that the </a:t>
            </a:r>
            <a:r>
              <a:rPr lang="en-US" dirty="0">
                <a:solidFill>
                  <a:srgbClr val="FF0000"/>
                </a:solidFill>
              </a:rPr>
              <a:t>resource</a:t>
            </a:r>
            <a:r>
              <a:rPr lang="en-US" dirty="0"/>
              <a:t> actually </a:t>
            </a:r>
            <a:r>
              <a:rPr lang="en-US" dirty="0" smtClean="0">
                <a:solidFill>
                  <a:srgbClr val="FF0000"/>
                </a:solidFill>
              </a:rPr>
              <a:t>exists</a:t>
            </a:r>
            <a:r>
              <a:rPr lang="en-US" dirty="0" smtClean="0"/>
              <a:t>.</a:t>
            </a:r>
          </a:p>
          <a:p>
            <a:pPr lvl="1"/>
            <a:r>
              <a:rPr lang="en-US" dirty="0" smtClean="0"/>
              <a:t>A </a:t>
            </a:r>
            <a:r>
              <a:rPr lang="en-US" dirty="0"/>
              <a:t>well-formed URL includes the protocol so </a:t>
            </a:r>
            <a:endParaRPr lang="en-US" dirty="0" smtClean="0"/>
          </a:p>
          <a:p>
            <a:pPr lvl="2"/>
            <a:r>
              <a:rPr lang="en-US" dirty="0" smtClean="0"/>
              <a:t>apress.com </a:t>
            </a:r>
            <a:r>
              <a:rPr lang="en-US" dirty="0"/>
              <a:t>or </a:t>
            </a:r>
            <a:endParaRPr lang="en-US" dirty="0" smtClean="0"/>
          </a:p>
          <a:p>
            <a:pPr lvl="2"/>
            <a:r>
              <a:rPr lang="en-US" dirty="0" smtClean="0"/>
              <a:t>even </a:t>
            </a:r>
            <a:r>
              <a:rPr lang="en-US" dirty="0"/>
              <a:t>www.apress.com are </a:t>
            </a:r>
            <a:r>
              <a:rPr lang="en-US" dirty="0">
                <a:solidFill>
                  <a:srgbClr val="FF0000"/>
                </a:solidFill>
              </a:rPr>
              <a:t>not valid </a:t>
            </a:r>
            <a:r>
              <a:rPr lang="en-US" dirty="0" smtClean="0">
                <a:solidFill>
                  <a:srgbClr val="FF0000"/>
                </a:solidFill>
              </a:rPr>
              <a:t>URLs</a:t>
            </a:r>
          </a:p>
          <a:p>
            <a:pPr marL="460375" lvl="2" indent="0">
              <a:buNone/>
            </a:pPr>
            <a:r>
              <a:rPr lang="en-US" dirty="0" smtClean="0"/>
              <a:t>however</a:t>
            </a:r>
            <a:r>
              <a:rPr lang="en-US" dirty="0"/>
              <a:t>, </a:t>
            </a:r>
            <a:r>
              <a:rPr lang="en-US" dirty="0">
                <a:hlinkClick r:id="rId2"/>
              </a:rPr>
              <a:t>http://</a:t>
            </a:r>
            <a:r>
              <a:rPr lang="en-US" dirty="0" smtClean="0">
                <a:hlinkClick r:id="rId2"/>
              </a:rPr>
              <a:t>www.apress.com</a:t>
            </a:r>
            <a:r>
              <a:rPr lang="en-US" dirty="0" smtClean="0"/>
              <a:t> is </a:t>
            </a:r>
            <a:r>
              <a:rPr lang="en-US" dirty="0" smtClean="0">
                <a:solidFill>
                  <a:srgbClr val="FF0000"/>
                </a:solidFill>
              </a:rPr>
              <a:t>valid</a:t>
            </a:r>
            <a:endParaRPr lang="en-US" dirty="0">
              <a:solidFill>
                <a:srgbClr val="FF0000"/>
              </a:solidFill>
            </a:endParaRP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208</a:t>
            </a:fld>
            <a:endParaRPr lang="en-US" dirty="0"/>
          </a:p>
        </p:txBody>
      </p:sp>
    </p:spTree>
    <p:extLst>
      <p:ext uri="{BB962C8B-B14F-4D97-AF65-F5344CB8AC3E}">
        <p14:creationId xmlns:p14="http://schemas.microsoft.com/office/powerpoint/2010/main" val="39025513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Textarea</a:t>
            </a:r>
          </a:p>
        </p:txBody>
      </p:sp>
      <p:sp>
        <p:nvSpPr>
          <p:cNvPr id="3" name="Content Placeholder 2"/>
          <p:cNvSpPr>
            <a:spLocks noGrp="1"/>
          </p:cNvSpPr>
          <p:nvPr>
            <p:ph idx="1"/>
          </p:nvPr>
        </p:nvSpPr>
        <p:spPr/>
        <p:txBody>
          <a:bodyPr/>
          <a:lstStyle/>
          <a:p>
            <a:r>
              <a:rPr lang="en-US" dirty="0" smtClean="0"/>
              <a:t>The </a:t>
            </a:r>
            <a:r>
              <a:rPr lang="en-US" dirty="0"/>
              <a:t>textarea element is a </a:t>
            </a:r>
            <a:r>
              <a:rPr lang="en-US" dirty="0">
                <a:solidFill>
                  <a:srgbClr val="0070C0"/>
                </a:solidFill>
              </a:rPr>
              <a:t>separate</a:t>
            </a:r>
            <a:r>
              <a:rPr lang="en-US" dirty="0"/>
              <a:t> </a:t>
            </a:r>
            <a:r>
              <a:rPr lang="en-US" dirty="0">
                <a:solidFill>
                  <a:srgbClr val="FF0000"/>
                </a:solidFill>
              </a:rPr>
              <a:t>HTML element</a:t>
            </a:r>
            <a:r>
              <a:rPr lang="en-US" dirty="0"/>
              <a:t>, not a type of input </a:t>
            </a:r>
            <a:r>
              <a:rPr lang="en-US" dirty="0" smtClean="0"/>
              <a:t>element.</a:t>
            </a:r>
          </a:p>
          <a:p>
            <a:pPr lvl="1"/>
            <a:r>
              <a:rPr lang="en-US" dirty="0" smtClean="0"/>
              <a:t>However</a:t>
            </a:r>
            <a:r>
              <a:rPr lang="en-US" dirty="0"/>
              <a:t>, it functions much like an input element with type text, except it </a:t>
            </a:r>
            <a:r>
              <a:rPr lang="en-US" dirty="0">
                <a:solidFill>
                  <a:srgbClr val="0070C0"/>
                </a:solidFill>
              </a:rPr>
              <a:t>allows</a:t>
            </a:r>
            <a:r>
              <a:rPr lang="en-US" dirty="0"/>
              <a:t> </a:t>
            </a:r>
            <a:r>
              <a:rPr lang="en-US" dirty="0">
                <a:solidFill>
                  <a:srgbClr val="FF0000"/>
                </a:solidFill>
              </a:rPr>
              <a:t>CR/LF </a:t>
            </a:r>
            <a:r>
              <a:rPr lang="en-US" dirty="0" smtClean="0">
                <a:solidFill>
                  <a:srgbClr val="FF0000"/>
                </a:solidFill>
              </a:rPr>
              <a:t>characters</a:t>
            </a:r>
            <a:r>
              <a:rPr lang="en-US" dirty="0" smtClean="0"/>
              <a:t>.</a:t>
            </a:r>
          </a:p>
          <a:p>
            <a:pPr lvl="1"/>
            <a:r>
              <a:rPr lang="en-US" dirty="0" smtClean="0"/>
              <a:t>It </a:t>
            </a:r>
            <a:r>
              <a:rPr lang="en-US" dirty="0"/>
              <a:t>supports a few specific attributes, </a:t>
            </a:r>
            <a:r>
              <a:rPr lang="en-US" dirty="0" smtClean="0"/>
              <a:t>including:</a:t>
            </a:r>
          </a:p>
          <a:p>
            <a:pPr lvl="2"/>
            <a:r>
              <a:rPr lang="en-US" dirty="0" smtClean="0"/>
              <a:t>cols</a:t>
            </a:r>
          </a:p>
          <a:p>
            <a:pPr lvl="2"/>
            <a:r>
              <a:rPr lang="en-US" dirty="0" smtClean="0"/>
              <a:t>rows</a:t>
            </a:r>
          </a:p>
          <a:p>
            <a:pPr lvl="2"/>
            <a:r>
              <a:rPr lang="en-US" dirty="0" smtClean="0"/>
              <a:t>wrap</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209</a:t>
            </a:fld>
            <a:endParaRPr lang="en-US" dirty="0"/>
          </a:p>
        </p:txBody>
      </p:sp>
    </p:spTree>
    <p:extLst>
      <p:ext uri="{BB962C8B-B14F-4D97-AF65-F5344CB8AC3E}">
        <p14:creationId xmlns:p14="http://schemas.microsoft.com/office/powerpoint/2010/main" val="12488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1-1 || 1-2</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a:t>
            </a:fld>
            <a:endParaRPr lang="en-US" dirty="0"/>
          </a:p>
        </p:txBody>
      </p:sp>
      <p:pic>
        <p:nvPicPr>
          <p:cNvPr id="8" name="Picture 7"/>
          <p:cNvPicPr>
            <a:picLocks noChangeAspect="1"/>
          </p:cNvPicPr>
          <p:nvPr/>
        </p:nvPicPr>
        <p:blipFill>
          <a:blip r:embed="rId2"/>
          <a:stretch>
            <a:fillRect/>
          </a:stretch>
        </p:blipFill>
        <p:spPr>
          <a:xfrm>
            <a:off x="152400" y="1300294"/>
            <a:ext cx="4165712" cy="4552076"/>
          </a:xfrm>
          <a:prstGeom prst="rect">
            <a:avLst/>
          </a:prstGeom>
          <a:ln>
            <a:solidFill>
              <a:schemeClr val="accent1"/>
            </a:solidFill>
          </a:ln>
        </p:spPr>
      </p:pic>
    </p:spTree>
    <p:extLst>
      <p:ext uri="{BB962C8B-B14F-4D97-AF65-F5344CB8AC3E}">
        <p14:creationId xmlns:p14="http://schemas.microsoft.com/office/powerpoint/2010/main" val="125909057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cols</a:t>
            </a:r>
          </a:p>
        </p:txBody>
      </p:sp>
      <p:sp>
        <p:nvSpPr>
          <p:cNvPr id="3" name="Content Placeholder 2"/>
          <p:cNvSpPr>
            <a:spLocks noGrp="1"/>
          </p:cNvSpPr>
          <p:nvPr>
            <p:ph idx="1"/>
          </p:nvPr>
        </p:nvSpPr>
        <p:spPr/>
        <p:txBody>
          <a:bodyPr/>
          <a:lstStyle/>
          <a:p>
            <a:r>
              <a:rPr lang="en-US" dirty="0" smtClean="0"/>
              <a:t>Specifies </a:t>
            </a:r>
            <a:r>
              <a:rPr lang="en-US" dirty="0"/>
              <a:t>the </a:t>
            </a:r>
            <a:r>
              <a:rPr lang="en-US" dirty="0">
                <a:solidFill>
                  <a:srgbClr val="FF0000"/>
                </a:solidFill>
              </a:rPr>
              <a:t>number of characters</a:t>
            </a:r>
            <a:r>
              <a:rPr lang="en-US" dirty="0"/>
              <a:t> that should be </a:t>
            </a:r>
            <a:r>
              <a:rPr lang="en-US" dirty="0">
                <a:solidFill>
                  <a:srgbClr val="FF0000"/>
                </a:solidFill>
              </a:rPr>
              <a:t>displayed</a:t>
            </a:r>
            <a:r>
              <a:rPr lang="en-US" dirty="0"/>
              <a:t> on a </a:t>
            </a:r>
            <a:r>
              <a:rPr lang="en-US" dirty="0">
                <a:solidFill>
                  <a:srgbClr val="FF0000"/>
                </a:solidFill>
              </a:rPr>
              <a:t>single line</a:t>
            </a:r>
            <a:r>
              <a:rPr lang="en-US" dirty="0"/>
              <a:t>, similar to the </a:t>
            </a:r>
            <a:r>
              <a:rPr lang="en-US" dirty="0">
                <a:solidFill>
                  <a:srgbClr val="FF0000"/>
                </a:solidFill>
              </a:rPr>
              <a:t>size</a:t>
            </a:r>
            <a:r>
              <a:rPr lang="en-US" dirty="0"/>
              <a:t> </a:t>
            </a:r>
            <a:r>
              <a:rPr lang="en-US" dirty="0">
                <a:solidFill>
                  <a:srgbClr val="0070C0"/>
                </a:solidFill>
              </a:rPr>
              <a:t>attribute</a:t>
            </a:r>
            <a:r>
              <a:rPr lang="en-US" dirty="0"/>
              <a:t> described later.</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210</a:t>
            </a:fld>
            <a:endParaRPr lang="en-US" dirty="0"/>
          </a:p>
        </p:txBody>
      </p:sp>
    </p:spTree>
    <p:extLst>
      <p:ext uri="{BB962C8B-B14F-4D97-AF65-F5344CB8AC3E}">
        <p14:creationId xmlns:p14="http://schemas.microsoft.com/office/powerpoint/2010/main" val="21425975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rows</a:t>
            </a:r>
          </a:p>
        </p:txBody>
      </p:sp>
      <p:sp>
        <p:nvSpPr>
          <p:cNvPr id="3" name="Content Placeholder 2"/>
          <p:cNvSpPr>
            <a:spLocks noGrp="1"/>
          </p:cNvSpPr>
          <p:nvPr>
            <p:ph idx="1"/>
          </p:nvPr>
        </p:nvSpPr>
        <p:spPr/>
        <p:txBody>
          <a:bodyPr/>
          <a:lstStyle/>
          <a:p>
            <a:r>
              <a:rPr lang="en-US" dirty="0" smtClean="0"/>
              <a:t>Specifies </a:t>
            </a:r>
            <a:r>
              <a:rPr lang="en-US" dirty="0"/>
              <a:t>the number of rows that should be visible. The actual data can have more rows than that but the user will need to scroll to see them.</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211</a:t>
            </a:fld>
            <a:endParaRPr lang="en-US" dirty="0"/>
          </a:p>
        </p:txBody>
      </p:sp>
    </p:spTree>
    <p:extLst>
      <p:ext uri="{BB962C8B-B14F-4D97-AF65-F5344CB8AC3E}">
        <p14:creationId xmlns:p14="http://schemas.microsoft.com/office/powerpoint/2010/main" val="20403384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wrap</a:t>
            </a:r>
          </a:p>
        </p:txBody>
      </p:sp>
      <p:sp>
        <p:nvSpPr>
          <p:cNvPr id="3" name="Content Placeholder 2"/>
          <p:cNvSpPr>
            <a:spLocks noGrp="1"/>
          </p:cNvSpPr>
          <p:nvPr>
            <p:ph idx="1"/>
          </p:nvPr>
        </p:nvSpPr>
        <p:spPr/>
        <p:txBody>
          <a:bodyPr/>
          <a:lstStyle/>
          <a:p>
            <a:r>
              <a:rPr lang="en-US" dirty="0" smtClean="0"/>
              <a:t>Specifies </a:t>
            </a:r>
            <a:r>
              <a:rPr lang="en-US" dirty="0"/>
              <a:t>how the text should be wrapped; the allows values are hard and soft. The default value is soft, which means that the text is only wrapped when the data contains a CR/LF character. The user may need to scroll horizontally to see all of the data. The value of hard indicates that the text is always wrapped to fit in the width of the element.</a:t>
            </a:r>
          </a:p>
          <a:p>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212</a:t>
            </a:fld>
            <a:endParaRPr lang="en-US" dirty="0"/>
          </a:p>
        </p:txBody>
      </p:sp>
    </p:spTree>
    <p:extLst>
      <p:ext uri="{BB962C8B-B14F-4D97-AF65-F5344CB8AC3E}">
        <p14:creationId xmlns:p14="http://schemas.microsoft.com/office/powerpoint/2010/main" val="35251997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Common Attributes</a:t>
            </a:r>
            <a:endParaRPr lang="en-US" dirty="0"/>
          </a:p>
        </p:txBody>
      </p:sp>
      <p:sp>
        <p:nvSpPr>
          <p:cNvPr id="7" name="Content Placeholder 6"/>
          <p:cNvSpPr>
            <a:spLocks noGrp="1"/>
          </p:cNvSpPr>
          <p:nvPr>
            <p:ph idx="1"/>
          </p:nvPr>
        </p:nvSpPr>
        <p:spPr/>
        <p:txBody>
          <a:bodyPr/>
          <a:lstStyle/>
          <a:p>
            <a:r>
              <a:rPr lang="en-US" dirty="0"/>
              <a:t>Each of the text-based input elements and the textarea element support several </a:t>
            </a:r>
            <a:r>
              <a:rPr lang="en-US" dirty="0" smtClean="0">
                <a:solidFill>
                  <a:srgbClr val="FF0000"/>
                </a:solidFill>
              </a:rPr>
              <a:t>common attributes</a:t>
            </a:r>
            <a:r>
              <a:rPr lang="en-US" dirty="0" smtClean="0"/>
              <a:t>.</a:t>
            </a:r>
          </a:p>
          <a:p>
            <a:pPr lvl="1"/>
            <a:r>
              <a:rPr lang="en-US" dirty="0" smtClean="0"/>
              <a:t>These </a:t>
            </a:r>
            <a:r>
              <a:rPr lang="en-US" dirty="0"/>
              <a:t>attributes </a:t>
            </a:r>
            <a:r>
              <a:rPr lang="en-US" dirty="0" smtClean="0"/>
              <a:t>are:</a:t>
            </a:r>
          </a:p>
          <a:p>
            <a:pPr lvl="2"/>
            <a:r>
              <a:rPr lang="en-US" dirty="0" smtClean="0"/>
              <a:t>inputmode</a:t>
            </a:r>
          </a:p>
          <a:p>
            <a:pPr lvl="2"/>
            <a:r>
              <a:rPr lang="en-US" dirty="0" smtClean="0"/>
              <a:t>maxlength</a:t>
            </a:r>
            <a:endParaRPr lang="en-US" dirty="0"/>
          </a:p>
          <a:p>
            <a:pPr lvl="2"/>
            <a:r>
              <a:rPr lang="en-US" dirty="0" smtClean="0"/>
              <a:t>minlength</a:t>
            </a:r>
          </a:p>
          <a:p>
            <a:pPr lvl="2"/>
            <a:r>
              <a:rPr lang="en-US" dirty="0" smtClean="0"/>
              <a:t>pattern</a:t>
            </a:r>
          </a:p>
          <a:p>
            <a:pPr lvl="2"/>
            <a:r>
              <a:rPr lang="en-US" dirty="0" smtClean="0"/>
              <a:t>placeholder</a:t>
            </a:r>
          </a:p>
          <a:p>
            <a:pPr lvl="2"/>
            <a:r>
              <a:rPr lang="en-US" dirty="0" smtClean="0"/>
              <a:t>size</a:t>
            </a:r>
          </a:p>
          <a:p>
            <a:pPr lvl="2"/>
            <a:r>
              <a:rPr lang="en-US" dirty="0" smtClean="0"/>
              <a:t>spellcheck</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213</a:t>
            </a:fld>
            <a:endParaRPr lang="en-US" dirty="0"/>
          </a:p>
        </p:txBody>
      </p:sp>
    </p:spTree>
    <p:extLst>
      <p:ext uri="{BB962C8B-B14F-4D97-AF65-F5344CB8AC3E}">
        <p14:creationId xmlns:p14="http://schemas.microsoft.com/office/powerpoint/2010/main" val="23996066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inputmode</a:t>
            </a:r>
          </a:p>
        </p:txBody>
      </p:sp>
      <p:sp>
        <p:nvSpPr>
          <p:cNvPr id="3" name="Content Placeholder 2"/>
          <p:cNvSpPr>
            <a:spLocks noGrp="1"/>
          </p:cNvSpPr>
          <p:nvPr>
            <p:ph idx="1"/>
          </p:nvPr>
        </p:nvSpPr>
        <p:spPr/>
        <p:txBody>
          <a:bodyPr/>
          <a:lstStyle/>
          <a:p>
            <a:r>
              <a:rPr lang="en-US" dirty="0" smtClean="0"/>
              <a:t>For</a:t>
            </a:r>
          </a:p>
          <a:p>
            <a:pPr lvl="2"/>
            <a:r>
              <a:rPr lang="en-US" dirty="0" smtClean="0"/>
              <a:t>Email</a:t>
            </a:r>
          </a:p>
          <a:p>
            <a:pPr lvl="2"/>
            <a:r>
              <a:rPr lang="en-US" dirty="0" smtClean="0"/>
              <a:t>Password</a:t>
            </a:r>
          </a:p>
          <a:p>
            <a:pPr lvl="2"/>
            <a:r>
              <a:rPr lang="en-US" dirty="0" smtClean="0"/>
              <a:t>text</a:t>
            </a:r>
            <a:r>
              <a:rPr lang="en-US" dirty="0"/>
              <a:t>, or </a:t>
            </a:r>
            <a:endParaRPr lang="en-US" dirty="0" smtClean="0"/>
          </a:p>
          <a:p>
            <a:pPr lvl="2"/>
            <a:r>
              <a:rPr lang="en-US" dirty="0" smtClean="0"/>
              <a:t>url –</a:t>
            </a:r>
          </a:p>
          <a:p>
            <a:pPr marL="460375" lvl="2" indent="0">
              <a:buNone/>
            </a:pPr>
            <a:r>
              <a:rPr lang="en-US" dirty="0" smtClean="0"/>
              <a:t>this </a:t>
            </a:r>
            <a:r>
              <a:rPr lang="en-US" dirty="0"/>
              <a:t>can be provided as a </a:t>
            </a:r>
            <a:r>
              <a:rPr lang="en-US" dirty="0">
                <a:solidFill>
                  <a:srgbClr val="FF0000"/>
                </a:solidFill>
              </a:rPr>
              <a:t>hint</a:t>
            </a:r>
            <a:r>
              <a:rPr lang="en-US" dirty="0"/>
              <a:t> as to which </a:t>
            </a:r>
            <a:r>
              <a:rPr lang="en-US" dirty="0">
                <a:solidFill>
                  <a:srgbClr val="FF0000"/>
                </a:solidFill>
              </a:rPr>
              <a:t>keyboard</a:t>
            </a:r>
            <a:r>
              <a:rPr lang="en-US" dirty="0"/>
              <a:t> to </a:t>
            </a:r>
            <a:r>
              <a:rPr lang="en-US" dirty="0" smtClean="0">
                <a:solidFill>
                  <a:srgbClr val="FF0000"/>
                </a:solidFill>
              </a:rPr>
              <a:t>display</a:t>
            </a:r>
          </a:p>
          <a:p>
            <a:pPr lvl="1"/>
            <a:r>
              <a:rPr lang="en-US" dirty="0" smtClean="0"/>
              <a:t>This </a:t>
            </a:r>
            <a:r>
              <a:rPr lang="en-US" dirty="0"/>
              <a:t>is important for </a:t>
            </a:r>
            <a:r>
              <a:rPr lang="en-US" dirty="0">
                <a:solidFill>
                  <a:srgbClr val="FF0000"/>
                </a:solidFill>
              </a:rPr>
              <a:t>touch-enabled</a:t>
            </a:r>
            <a:r>
              <a:rPr lang="en-US" dirty="0"/>
              <a:t> devices where a keyboard is displayed for user </a:t>
            </a:r>
            <a:r>
              <a:rPr lang="en-US" dirty="0" smtClean="0"/>
              <a:t>input.</a:t>
            </a:r>
          </a:p>
          <a:p>
            <a:pPr lvl="1"/>
            <a:r>
              <a:rPr lang="en-US" dirty="0" smtClean="0"/>
              <a:t>The </a:t>
            </a:r>
            <a:r>
              <a:rPr lang="en-US" dirty="0"/>
              <a:t>supported values </a:t>
            </a:r>
            <a:r>
              <a:rPr lang="en-US" dirty="0" smtClean="0"/>
              <a:t>are</a:t>
            </a:r>
          </a:p>
          <a:p>
            <a:pPr lvl="2"/>
            <a:r>
              <a:rPr lang="en-US" dirty="0" smtClean="0"/>
              <a:t>verbatim				latin</a:t>
            </a:r>
          </a:p>
          <a:p>
            <a:pPr lvl="2"/>
            <a:r>
              <a:rPr lang="en-US" dirty="0" smtClean="0"/>
              <a:t>latin-name				latin-prose</a:t>
            </a:r>
          </a:p>
          <a:p>
            <a:pPr lvl="2"/>
            <a:r>
              <a:rPr lang="en-US" dirty="0" smtClean="0"/>
              <a:t>full-width-latin			kana</a:t>
            </a:r>
          </a:p>
          <a:p>
            <a:pPr lvl="2"/>
            <a:r>
              <a:rPr lang="en-US" dirty="0" smtClean="0"/>
              <a:t>katakana</a:t>
            </a:r>
          </a:p>
          <a:p>
            <a:pPr lvl="1"/>
            <a:r>
              <a:rPr lang="en-US" dirty="0" smtClean="0"/>
              <a:t>The </a:t>
            </a:r>
            <a:r>
              <a:rPr lang="en-US" dirty="0"/>
              <a:t>other supported types (email, numeric, tel, or url) should be set using the appropriate type attribute rather than using </a:t>
            </a:r>
            <a:r>
              <a:rPr lang="en-US" dirty="0">
                <a:solidFill>
                  <a:srgbClr val="FF0000"/>
                </a:solidFill>
              </a:rPr>
              <a:t>inputmode</a:t>
            </a:r>
            <a:r>
              <a:rPr lang="en-US" dirty="0"/>
              <a:t>, however, they are supported here as well</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214</a:t>
            </a:fld>
            <a:endParaRPr lang="en-US" dirty="0"/>
          </a:p>
        </p:txBody>
      </p:sp>
    </p:spTree>
    <p:extLst>
      <p:ext uri="{BB962C8B-B14F-4D97-AF65-F5344CB8AC3E}">
        <p14:creationId xmlns:p14="http://schemas.microsoft.com/office/powerpoint/2010/main" val="26821557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maxlength</a:t>
            </a:r>
          </a:p>
        </p:txBody>
      </p:sp>
      <p:sp>
        <p:nvSpPr>
          <p:cNvPr id="3" name="Content Placeholder 2"/>
          <p:cNvSpPr>
            <a:spLocks noGrp="1"/>
          </p:cNvSpPr>
          <p:nvPr>
            <p:ph idx="1"/>
          </p:nvPr>
        </p:nvSpPr>
        <p:spPr/>
        <p:txBody>
          <a:bodyPr/>
          <a:lstStyle/>
          <a:p>
            <a:r>
              <a:rPr lang="en-US" dirty="0" smtClean="0"/>
              <a:t>Specifies </a:t>
            </a:r>
            <a:r>
              <a:rPr lang="en-US" dirty="0"/>
              <a:t>the </a:t>
            </a:r>
            <a:r>
              <a:rPr lang="en-US" dirty="0">
                <a:solidFill>
                  <a:srgbClr val="FF0000"/>
                </a:solidFill>
              </a:rPr>
              <a:t>maximum number of characters</a:t>
            </a:r>
            <a:r>
              <a:rPr lang="en-US" dirty="0"/>
              <a:t> that can be entered into the field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215</a:t>
            </a:fld>
            <a:endParaRPr lang="en-US" dirty="0"/>
          </a:p>
        </p:txBody>
      </p:sp>
    </p:spTree>
    <p:extLst>
      <p:ext uri="{BB962C8B-B14F-4D97-AF65-F5344CB8AC3E}">
        <p14:creationId xmlns:p14="http://schemas.microsoft.com/office/powerpoint/2010/main" val="3626295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minlength</a:t>
            </a:r>
            <a:endParaRPr lang="en-US" dirty="0"/>
          </a:p>
        </p:txBody>
      </p:sp>
      <p:sp>
        <p:nvSpPr>
          <p:cNvPr id="3" name="Content Placeholder 2"/>
          <p:cNvSpPr>
            <a:spLocks noGrp="1"/>
          </p:cNvSpPr>
          <p:nvPr>
            <p:ph idx="1"/>
          </p:nvPr>
        </p:nvSpPr>
        <p:spPr/>
        <p:txBody>
          <a:bodyPr/>
          <a:lstStyle/>
          <a:p>
            <a:r>
              <a:rPr lang="en-US" dirty="0" smtClean="0"/>
              <a:t>Specifies </a:t>
            </a:r>
            <a:r>
              <a:rPr lang="en-US" dirty="0"/>
              <a:t>the </a:t>
            </a:r>
            <a:r>
              <a:rPr lang="en-US" dirty="0">
                <a:solidFill>
                  <a:srgbClr val="FF0000"/>
                </a:solidFill>
              </a:rPr>
              <a:t>minimum number of characters</a:t>
            </a:r>
            <a:r>
              <a:rPr lang="en-US" dirty="0"/>
              <a:t> required for this field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216</a:t>
            </a:fld>
            <a:endParaRPr lang="en-US" dirty="0"/>
          </a:p>
        </p:txBody>
      </p:sp>
    </p:spTree>
    <p:extLst>
      <p:ext uri="{BB962C8B-B14F-4D97-AF65-F5344CB8AC3E}">
        <p14:creationId xmlns:p14="http://schemas.microsoft.com/office/powerpoint/2010/main" val="34176819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pattern</a:t>
            </a:r>
          </a:p>
        </p:txBody>
      </p:sp>
      <p:sp>
        <p:nvSpPr>
          <p:cNvPr id="3" name="Content Placeholder 2"/>
          <p:cNvSpPr>
            <a:spLocks noGrp="1"/>
          </p:cNvSpPr>
          <p:nvPr>
            <p:ph idx="1"/>
          </p:nvPr>
        </p:nvSpPr>
        <p:spPr/>
        <p:txBody>
          <a:bodyPr/>
          <a:lstStyle/>
          <a:p>
            <a:r>
              <a:rPr lang="en-US" dirty="0" smtClean="0"/>
              <a:t>This </a:t>
            </a:r>
            <a:r>
              <a:rPr lang="en-US" dirty="0"/>
              <a:t>specifies a </a:t>
            </a:r>
            <a:r>
              <a:rPr lang="en-US" dirty="0">
                <a:solidFill>
                  <a:srgbClr val="FF0000"/>
                </a:solidFill>
              </a:rPr>
              <a:t>regular expression</a:t>
            </a:r>
            <a:r>
              <a:rPr lang="en-US" dirty="0"/>
              <a:t> that is used to </a:t>
            </a:r>
            <a:r>
              <a:rPr lang="en-US" dirty="0">
                <a:solidFill>
                  <a:srgbClr val="FF0000"/>
                </a:solidFill>
              </a:rPr>
              <a:t>validate</a:t>
            </a:r>
            <a:r>
              <a:rPr lang="en-US" dirty="0"/>
              <a:t> the </a:t>
            </a:r>
            <a:r>
              <a:rPr lang="en-US" dirty="0">
                <a:solidFill>
                  <a:srgbClr val="FF0000"/>
                </a:solidFill>
              </a:rPr>
              <a:t>input </a:t>
            </a:r>
            <a:r>
              <a:rPr lang="en-US" dirty="0" smtClean="0">
                <a:solidFill>
                  <a:srgbClr val="FF0000"/>
                </a:solidFill>
              </a:rPr>
              <a:t>data</a:t>
            </a:r>
            <a:r>
              <a:rPr lang="en-US" dirty="0" smtClean="0"/>
              <a:t>.</a:t>
            </a:r>
          </a:p>
          <a:p>
            <a:pPr lvl="1"/>
            <a:r>
              <a:rPr lang="en-US" dirty="0" smtClean="0"/>
              <a:t>Some </a:t>
            </a:r>
            <a:r>
              <a:rPr lang="en-US" dirty="0"/>
              <a:t>of the text value types have built-in validation </a:t>
            </a:r>
            <a:r>
              <a:rPr lang="en-US" dirty="0" smtClean="0"/>
              <a:t>logic.</a:t>
            </a:r>
          </a:p>
          <a:p>
            <a:pPr lvl="1"/>
            <a:r>
              <a:rPr lang="en-US" dirty="0" smtClean="0"/>
              <a:t>Using </a:t>
            </a:r>
            <a:r>
              <a:rPr lang="en-US" dirty="0"/>
              <a:t>the pattern attribute will provide </a:t>
            </a:r>
            <a:r>
              <a:rPr lang="en-US" dirty="0">
                <a:solidFill>
                  <a:srgbClr val="FF0000"/>
                </a:solidFill>
              </a:rPr>
              <a:t>additional </a:t>
            </a:r>
            <a:r>
              <a:rPr lang="en-US" dirty="0" smtClean="0">
                <a:solidFill>
                  <a:srgbClr val="FF0000"/>
                </a:solidFill>
              </a:rPr>
              <a:t>validation</a:t>
            </a:r>
            <a:r>
              <a:rPr lang="en-US" dirty="0" smtClean="0"/>
              <a:t>.</a:t>
            </a:r>
          </a:p>
          <a:p>
            <a:pPr lvl="1"/>
            <a:r>
              <a:rPr lang="en-US" dirty="0" smtClean="0"/>
              <a:t>This </a:t>
            </a:r>
            <a:r>
              <a:rPr lang="en-US" dirty="0"/>
              <a:t>attribute is </a:t>
            </a:r>
            <a:r>
              <a:rPr lang="en-US" dirty="0">
                <a:solidFill>
                  <a:srgbClr val="FF0000"/>
                </a:solidFill>
              </a:rPr>
              <a:t>not supported</a:t>
            </a:r>
            <a:r>
              <a:rPr lang="en-US" dirty="0"/>
              <a:t> on the </a:t>
            </a:r>
            <a:r>
              <a:rPr lang="en-US" dirty="0">
                <a:solidFill>
                  <a:srgbClr val="FF0000"/>
                </a:solidFill>
              </a:rPr>
              <a:t>textarea</a:t>
            </a:r>
            <a:r>
              <a:rPr lang="en-US" dirty="0"/>
              <a:t> </a:t>
            </a:r>
            <a:r>
              <a:rPr lang="en-US" dirty="0">
                <a:solidFill>
                  <a:srgbClr val="0070C0"/>
                </a:solidFill>
              </a:rPr>
              <a:t>element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217</a:t>
            </a:fld>
            <a:endParaRPr lang="en-US" dirty="0"/>
          </a:p>
        </p:txBody>
      </p:sp>
    </p:spTree>
    <p:extLst>
      <p:ext uri="{BB962C8B-B14F-4D97-AF65-F5344CB8AC3E}">
        <p14:creationId xmlns:p14="http://schemas.microsoft.com/office/powerpoint/2010/main" val="11940536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placeholder</a:t>
            </a:r>
          </a:p>
        </p:txBody>
      </p:sp>
      <p:sp>
        <p:nvSpPr>
          <p:cNvPr id="3" name="Content Placeholder 2"/>
          <p:cNvSpPr>
            <a:spLocks noGrp="1"/>
          </p:cNvSpPr>
          <p:nvPr>
            <p:ph idx="1"/>
          </p:nvPr>
        </p:nvSpPr>
        <p:spPr/>
        <p:txBody>
          <a:bodyPr/>
          <a:lstStyle/>
          <a:p>
            <a:r>
              <a:rPr lang="en-US" dirty="0" smtClean="0"/>
              <a:t>Text </a:t>
            </a:r>
            <a:r>
              <a:rPr lang="en-US" dirty="0"/>
              <a:t>that is placed inside the element where the actual input is keyed, which explains what data is expected in the </a:t>
            </a:r>
            <a:r>
              <a:rPr lang="en-US" dirty="0" smtClean="0"/>
              <a:t>field.</a:t>
            </a:r>
          </a:p>
          <a:p>
            <a:pPr lvl="1"/>
            <a:r>
              <a:rPr lang="en-US" dirty="0" smtClean="0"/>
              <a:t>It’s </a:t>
            </a:r>
            <a:r>
              <a:rPr lang="en-US" dirty="0"/>
              <a:t>a </a:t>
            </a:r>
            <a:r>
              <a:rPr lang="en-US" dirty="0">
                <a:solidFill>
                  <a:srgbClr val="FF0000"/>
                </a:solidFill>
              </a:rPr>
              <a:t>hint</a:t>
            </a:r>
            <a:r>
              <a:rPr lang="en-US" dirty="0"/>
              <a:t> about the </a:t>
            </a:r>
            <a:r>
              <a:rPr lang="en-US" dirty="0">
                <a:solidFill>
                  <a:srgbClr val="FF0000"/>
                </a:solidFill>
              </a:rPr>
              <a:t>format</a:t>
            </a:r>
            <a:r>
              <a:rPr lang="en-US" dirty="0"/>
              <a:t> of the </a:t>
            </a:r>
            <a:r>
              <a:rPr lang="en-US" dirty="0">
                <a:solidFill>
                  <a:srgbClr val="FF0000"/>
                </a:solidFill>
              </a:rPr>
              <a:t>data</a:t>
            </a:r>
            <a:r>
              <a:rPr lang="en-US" dirty="0"/>
              <a:t>, often being a sample of the expected </a:t>
            </a:r>
            <a:r>
              <a:rPr lang="en-US" dirty="0" smtClean="0"/>
              <a:t>input.</a:t>
            </a:r>
          </a:p>
          <a:p>
            <a:pPr lvl="1"/>
            <a:r>
              <a:rPr lang="en-US" dirty="0" smtClean="0"/>
              <a:t>For </a:t>
            </a:r>
            <a:r>
              <a:rPr lang="en-US" dirty="0"/>
              <a:t>example, if the field is expecting a phone number, the placeholder may contain a phone number formatted the way the form is expecting </a:t>
            </a:r>
            <a:r>
              <a:rPr lang="en-US" dirty="0" smtClean="0"/>
              <a:t>it.</a:t>
            </a:r>
          </a:p>
          <a:p>
            <a:pPr lvl="1"/>
            <a:r>
              <a:rPr lang="en-US" dirty="0" smtClean="0"/>
              <a:t>The </a:t>
            </a:r>
            <a:r>
              <a:rPr lang="en-US" dirty="0"/>
              <a:t>placeholder text is only shown when the field is empty and is hidden when the field is selected or as soon as the first character is typed.</a:t>
            </a:r>
          </a:p>
          <a:p>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218</a:t>
            </a:fld>
            <a:endParaRPr lang="en-US" dirty="0"/>
          </a:p>
        </p:txBody>
      </p:sp>
    </p:spTree>
    <p:extLst>
      <p:ext uri="{BB962C8B-B14F-4D97-AF65-F5344CB8AC3E}">
        <p14:creationId xmlns:p14="http://schemas.microsoft.com/office/powerpoint/2010/main" val="29852821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size</a:t>
            </a:r>
          </a:p>
        </p:txBody>
      </p:sp>
      <p:sp>
        <p:nvSpPr>
          <p:cNvPr id="3" name="Content Placeholder 2"/>
          <p:cNvSpPr>
            <a:spLocks noGrp="1"/>
          </p:cNvSpPr>
          <p:nvPr>
            <p:ph idx="1"/>
          </p:nvPr>
        </p:nvSpPr>
        <p:spPr/>
        <p:txBody>
          <a:bodyPr/>
          <a:lstStyle/>
          <a:p>
            <a:r>
              <a:rPr lang="en-US" dirty="0" smtClean="0"/>
              <a:t>Specifies </a:t>
            </a:r>
            <a:r>
              <a:rPr lang="en-US" dirty="0"/>
              <a:t>the </a:t>
            </a:r>
            <a:r>
              <a:rPr lang="en-US" dirty="0">
                <a:solidFill>
                  <a:srgbClr val="FF0000"/>
                </a:solidFill>
              </a:rPr>
              <a:t>physical size</a:t>
            </a:r>
            <a:r>
              <a:rPr lang="en-US" dirty="0"/>
              <a:t> of the </a:t>
            </a:r>
            <a:r>
              <a:rPr lang="en-US" dirty="0">
                <a:solidFill>
                  <a:srgbClr val="FF0000"/>
                </a:solidFill>
              </a:rPr>
              <a:t>input element</a:t>
            </a:r>
            <a:r>
              <a:rPr lang="en-US" dirty="0"/>
              <a:t> entered as a </a:t>
            </a:r>
            <a:r>
              <a:rPr lang="en-US" dirty="0">
                <a:solidFill>
                  <a:srgbClr val="FF0000"/>
                </a:solidFill>
              </a:rPr>
              <a:t>number</a:t>
            </a:r>
            <a:r>
              <a:rPr lang="en-US" dirty="0"/>
              <a:t> of </a:t>
            </a:r>
            <a:r>
              <a:rPr lang="en-US" dirty="0" smtClean="0">
                <a:solidFill>
                  <a:srgbClr val="FF0000"/>
                </a:solidFill>
              </a:rPr>
              <a:t>characters</a:t>
            </a:r>
            <a:r>
              <a:rPr lang="en-US" dirty="0" smtClean="0"/>
              <a:t>.</a:t>
            </a:r>
          </a:p>
          <a:p>
            <a:pPr lvl="1"/>
            <a:r>
              <a:rPr lang="en-US" dirty="0" smtClean="0"/>
              <a:t>The </a:t>
            </a:r>
            <a:r>
              <a:rPr lang="en-US" dirty="0">
                <a:solidFill>
                  <a:srgbClr val="FF0000"/>
                </a:solidFill>
              </a:rPr>
              <a:t>default value</a:t>
            </a:r>
            <a:r>
              <a:rPr lang="en-US" dirty="0"/>
              <a:t>, if size not specified, is </a:t>
            </a:r>
            <a:r>
              <a:rPr lang="en-US" dirty="0" smtClean="0">
                <a:solidFill>
                  <a:srgbClr val="FF0000"/>
                </a:solidFill>
              </a:rPr>
              <a:t>20</a:t>
            </a:r>
            <a:r>
              <a:rPr lang="en-US" dirty="0" smtClean="0"/>
              <a:t>.</a:t>
            </a:r>
          </a:p>
          <a:p>
            <a:pPr lvl="1"/>
            <a:r>
              <a:rPr lang="en-US" dirty="0" smtClean="0"/>
              <a:t>This </a:t>
            </a:r>
            <a:r>
              <a:rPr lang="en-US" dirty="0"/>
              <a:t>means that the element should be large enough to display </a:t>
            </a:r>
            <a:r>
              <a:rPr lang="en-US" dirty="0">
                <a:solidFill>
                  <a:srgbClr val="FF0000"/>
                </a:solidFill>
              </a:rPr>
              <a:t>at least</a:t>
            </a:r>
            <a:r>
              <a:rPr lang="en-US" dirty="0"/>
              <a:t> </a:t>
            </a:r>
            <a:r>
              <a:rPr lang="en-US" dirty="0">
                <a:solidFill>
                  <a:srgbClr val="FF0000"/>
                </a:solidFill>
              </a:rPr>
              <a:t>20 </a:t>
            </a:r>
            <a:r>
              <a:rPr lang="en-US" dirty="0" smtClean="0">
                <a:solidFill>
                  <a:srgbClr val="FF0000"/>
                </a:solidFill>
              </a:rPr>
              <a:t>characters</a:t>
            </a:r>
            <a:r>
              <a:rPr lang="en-US" dirty="0" smtClean="0"/>
              <a:t>.</a:t>
            </a:r>
          </a:p>
          <a:p>
            <a:pPr lvl="1"/>
            <a:r>
              <a:rPr lang="en-US" dirty="0" smtClean="0"/>
              <a:t>This </a:t>
            </a:r>
            <a:r>
              <a:rPr lang="en-US" dirty="0"/>
              <a:t>is guideline, not an absolute requirement, however, as characters can have different </a:t>
            </a:r>
            <a:r>
              <a:rPr lang="en-US" dirty="0" smtClean="0"/>
              <a:t>widths.</a:t>
            </a:r>
          </a:p>
          <a:p>
            <a:pPr lvl="1"/>
            <a:r>
              <a:rPr lang="en-US" dirty="0" smtClean="0"/>
              <a:t>If </a:t>
            </a:r>
            <a:r>
              <a:rPr lang="en-US" dirty="0"/>
              <a:t>you were to enter twenty W’s, they may not all </a:t>
            </a:r>
            <a:r>
              <a:rPr lang="en-US" dirty="0" smtClean="0"/>
              <a:t>fit.</a:t>
            </a:r>
          </a:p>
          <a:p>
            <a:pPr lvl="1"/>
            <a:r>
              <a:rPr lang="en-US" dirty="0" smtClean="0"/>
              <a:t>For </a:t>
            </a:r>
            <a:r>
              <a:rPr lang="en-US" dirty="0"/>
              <a:t>example, I tested this in Chrome and I could </a:t>
            </a:r>
            <a:r>
              <a:rPr lang="en-US" dirty="0" smtClean="0"/>
              <a:t>enter</a:t>
            </a:r>
          </a:p>
          <a:p>
            <a:pPr lvl="2"/>
            <a:r>
              <a:rPr lang="en-US" dirty="0" smtClean="0"/>
              <a:t>64 </a:t>
            </a:r>
            <a:r>
              <a:rPr lang="en-US" dirty="0"/>
              <a:t>lowercase </a:t>
            </a:r>
            <a:r>
              <a:rPr lang="en-US" dirty="0" smtClean="0"/>
              <a:t>i’s</a:t>
            </a:r>
          </a:p>
          <a:p>
            <a:pPr lvl="2"/>
            <a:r>
              <a:rPr lang="en-US" dirty="0" smtClean="0"/>
              <a:t>but </a:t>
            </a:r>
            <a:r>
              <a:rPr lang="en-US" dirty="0"/>
              <a:t>only 13 uppercase W’s in a default sized input </a:t>
            </a:r>
            <a:r>
              <a:rPr lang="en-US" dirty="0" smtClean="0"/>
              <a:t>element</a:t>
            </a:r>
          </a:p>
          <a:p>
            <a:pPr lvl="1"/>
            <a:r>
              <a:rPr lang="en-US" dirty="0" smtClean="0"/>
              <a:t>Note</a:t>
            </a:r>
            <a:r>
              <a:rPr lang="en-US" dirty="0"/>
              <a:t>, this is different from the maxlength attribute, which limits the number of characters in the </a:t>
            </a:r>
            <a:r>
              <a:rPr lang="en-US" dirty="0" smtClean="0"/>
              <a:t>data.</a:t>
            </a:r>
          </a:p>
          <a:p>
            <a:pPr lvl="1"/>
            <a:r>
              <a:rPr lang="en-US" dirty="0" smtClean="0"/>
              <a:t>You </a:t>
            </a:r>
            <a:r>
              <a:rPr lang="en-US" dirty="0"/>
              <a:t>could set the size attribute to 10 and roughly 10 characters would be </a:t>
            </a:r>
            <a:r>
              <a:rPr lang="en-US" dirty="0" smtClean="0"/>
              <a:t>visible.</a:t>
            </a:r>
          </a:p>
          <a:p>
            <a:pPr lvl="1"/>
            <a:r>
              <a:rPr lang="en-US" dirty="0" smtClean="0"/>
              <a:t>The </a:t>
            </a:r>
            <a:r>
              <a:rPr lang="en-US" dirty="0"/>
              <a:t>maxlength attribute can be set to a much higher value, but not all of the characters would be </a:t>
            </a:r>
            <a:r>
              <a:rPr lang="en-US" dirty="0" smtClean="0"/>
              <a:t>visible.</a:t>
            </a:r>
          </a:p>
          <a:p>
            <a:pPr lvl="1"/>
            <a:r>
              <a:rPr lang="en-US" dirty="0" smtClean="0"/>
              <a:t>For </a:t>
            </a:r>
            <a:r>
              <a:rPr lang="en-US" dirty="0"/>
              <a:t>textarea elements this attribute is not supported; use the </a:t>
            </a:r>
            <a:r>
              <a:rPr lang="en-US" dirty="0">
                <a:solidFill>
                  <a:srgbClr val="FF0000"/>
                </a:solidFill>
              </a:rPr>
              <a:t>cols</a:t>
            </a:r>
            <a:r>
              <a:rPr lang="en-US" dirty="0"/>
              <a:t> and </a:t>
            </a:r>
            <a:r>
              <a:rPr lang="en-US" dirty="0">
                <a:solidFill>
                  <a:srgbClr val="FF0000"/>
                </a:solidFill>
              </a:rPr>
              <a:t>rows</a:t>
            </a:r>
            <a:r>
              <a:rPr lang="en-US" dirty="0"/>
              <a:t> </a:t>
            </a:r>
            <a:r>
              <a:rPr lang="en-US" dirty="0">
                <a:solidFill>
                  <a:srgbClr val="0070C0"/>
                </a:solidFill>
              </a:rPr>
              <a:t>attributes</a:t>
            </a:r>
            <a:r>
              <a:rPr lang="en-US" dirty="0"/>
              <a:t> instead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219</a:t>
            </a:fld>
            <a:endParaRPr lang="en-US" dirty="0"/>
          </a:p>
        </p:txBody>
      </p:sp>
    </p:spTree>
    <p:extLst>
      <p:ext uri="{BB962C8B-B14F-4D97-AF65-F5344CB8AC3E}">
        <p14:creationId xmlns:p14="http://schemas.microsoft.com/office/powerpoint/2010/main" val="1116958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Meta Element</a:t>
            </a:r>
          </a:p>
        </p:txBody>
      </p:sp>
      <p:sp>
        <p:nvSpPr>
          <p:cNvPr id="3" name="Content Placeholder 2"/>
          <p:cNvSpPr>
            <a:spLocks noGrp="1"/>
          </p:cNvSpPr>
          <p:nvPr>
            <p:ph idx="1"/>
          </p:nvPr>
        </p:nvSpPr>
        <p:spPr/>
        <p:txBody>
          <a:bodyPr/>
          <a:lstStyle/>
          <a:p>
            <a:r>
              <a:rPr lang="en-US" dirty="0" smtClean="0"/>
              <a:t>The </a:t>
            </a:r>
            <a:r>
              <a:rPr lang="en-US" dirty="0"/>
              <a:t>meta element is an abbreviation for </a:t>
            </a:r>
            <a:r>
              <a:rPr lang="en-US" dirty="0">
                <a:solidFill>
                  <a:srgbClr val="FF0000"/>
                </a:solidFill>
              </a:rPr>
              <a:t>metadata</a:t>
            </a:r>
            <a:r>
              <a:rPr lang="en-US" dirty="0"/>
              <a:t>, which is data that describes other </a:t>
            </a:r>
            <a:r>
              <a:rPr lang="en-US" dirty="0" smtClean="0"/>
              <a:t>data.</a:t>
            </a:r>
          </a:p>
          <a:p>
            <a:pPr lvl="1"/>
            <a:r>
              <a:rPr lang="en-US" dirty="0" smtClean="0"/>
              <a:t>In </a:t>
            </a:r>
            <a:r>
              <a:rPr lang="en-US" dirty="0"/>
              <a:t>this case, the meta element describes the </a:t>
            </a:r>
            <a:r>
              <a:rPr lang="en-US" dirty="0">
                <a:solidFill>
                  <a:srgbClr val="FF0000"/>
                </a:solidFill>
              </a:rPr>
              <a:t>contents</a:t>
            </a:r>
            <a:r>
              <a:rPr lang="en-US" dirty="0"/>
              <a:t> of the </a:t>
            </a:r>
            <a:r>
              <a:rPr lang="en-US" dirty="0">
                <a:solidFill>
                  <a:srgbClr val="FF0000"/>
                </a:solidFill>
              </a:rPr>
              <a:t>HTML </a:t>
            </a:r>
            <a:r>
              <a:rPr lang="en-US" dirty="0" smtClean="0">
                <a:solidFill>
                  <a:srgbClr val="FF0000"/>
                </a:solidFill>
              </a:rPr>
              <a:t>document</a:t>
            </a:r>
            <a:r>
              <a:rPr lang="en-US" dirty="0" smtClean="0"/>
              <a:t>.</a:t>
            </a:r>
          </a:p>
          <a:p>
            <a:pPr lvl="1"/>
            <a:r>
              <a:rPr lang="en-US" dirty="0" smtClean="0"/>
              <a:t>The </a:t>
            </a:r>
            <a:r>
              <a:rPr lang="en-US" dirty="0">
                <a:solidFill>
                  <a:srgbClr val="FF0000"/>
                </a:solidFill>
              </a:rPr>
              <a:t>head</a:t>
            </a:r>
            <a:r>
              <a:rPr lang="en-US" dirty="0"/>
              <a:t> element can include any number of </a:t>
            </a:r>
            <a:r>
              <a:rPr lang="en-US" dirty="0">
                <a:solidFill>
                  <a:srgbClr val="FF0000"/>
                </a:solidFill>
              </a:rPr>
              <a:t>meta elements</a:t>
            </a:r>
            <a:r>
              <a:rPr lang="en-US" dirty="0"/>
              <a:t>, each providing a </a:t>
            </a:r>
            <a:r>
              <a:rPr lang="en-US" dirty="0">
                <a:solidFill>
                  <a:srgbClr val="FF0000"/>
                </a:solidFill>
              </a:rPr>
              <a:t>single data point</a:t>
            </a:r>
            <a:r>
              <a:rPr lang="en-US" dirty="0"/>
              <a:t> using the </a:t>
            </a:r>
            <a:r>
              <a:rPr lang="en-US" dirty="0">
                <a:solidFill>
                  <a:srgbClr val="FF0000"/>
                </a:solidFill>
              </a:rPr>
              <a:t>name/value pair </a:t>
            </a:r>
            <a:r>
              <a:rPr lang="en-US" dirty="0" smtClean="0">
                <a:solidFill>
                  <a:srgbClr val="FF0000"/>
                </a:solidFill>
              </a:rPr>
              <a:t>construct</a:t>
            </a:r>
            <a:r>
              <a:rPr lang="en-US" dirty="0" smtClean="0"/>
              <a:t>.</a:t>
            </a:r>
          </a:p>
          <a:p>
            <a:pPr lvl="1"/>
            <a:r>
              <a:rPr lang="en-US" dirty="0" smtClean="0"/>
              <a:t>For </a:t>
            </a:r>
            <a:r>
              <a:rPr lang="en-US" dirty="0"/>
              <a:t>example:</a:t>
            </a:r>
          </a:p>
          <a:p>
            <a:pPr marL="0" indent="0">
              <a:buNone/>
            </a:pPr>
            <a:endParaRPr lang="en-US" dirty="0" smtClean="0"/>
          </a:p>
          <a:p>
            <a:pPr marL="0" indent="0">
              <a:buNone/>
            </a:pPr>
            <a:endParaRPr lang="en-US" dirty="0"/>
          </a:p>
          <a:p>
            <a:pPr marL="0" indent="0">
              <a:buNone/>
            </a:pPr>
            <a:endParaRPr lang="en-US" dirty="0"/>
          </a:p>
          <a:p>
            <a:pPr lvl="1"/>
            <a:r>
              <a:rPr lang="en-US" dirty="0"/>
              <a:t>The </a:t>
            </a:r>
            <a:r>
              <a:rPr lang="en-US" dirty="0">
                <a:solidFill>
                  <a:srgbClr val="FF0000"/>
                </a:solidFill>
              </a:rPr>
              <a:t>value portion</a:t>
            </a:r>
            <a:r>
              <a:rPr lang="en-US" dirty="0"/>
              <a:t> of the </a:t>
            </a:r>
            <a:r>
              <a:rPr lang="en-US" dirty="0">
                <a:solidFill>
                  <a:srgbClr val="FF0000"/>
                </a:solidFill>
              </a:rPr>
              <a:t>name/value pair</a:t>
            </a:r>
            <a:r>
              <a:rPr lang="en-US" dirty="0"/>
              <a:t> is specified in the </a:t>
            </a:r>
            <a:r>
              <a:rPr lang="en-US" dirty="0">
                <a:solidFill>
                  <a:srgbClr val="FF0000"/>
                </a:solidFill>
              </a:rPr>
              <a:t>content</a:t>
            </a:r>
            <a:r>
              <a:rPr lang="en-US" dirty="0"/>
              <a:t> </a:t>
            </a:r>
            <a:r>
              <a:rPr lang="en-US" dirty="0">
                <a:solidFill>
                  <a:srgbClr val="0070C0"/>
                </a:solidFill>
              </a:rPr>
              <a:t>attribute</a:t>
            </a:r>
            <a:r>
              <a:rPr lang="en-US" dirty="0"/>
              <a:t>; however, the </a:t>
            </a:r>
            <a:r>
              <a:rPr lang="en-US" dirty="0">
                <a:solidFill>
                  <a:srgbClr val="FF0000"/>
                </a:solidFill>
              </a:rPr>
              <a:t>name portion</a:t>
            </a:r>
            <a:r>
              <a:rPr lang="en-US" dirty="0"/>
              <a:t> is either defined in the </a:t>
            </a:r>
            <a:r>
              <a:rPr lang="en-US" dirty="0">
                <a:solidFill>
                  <a:srgbClr val="FF0000"/>
                </a:solidFill>
              </a:rPr>
              <a:t>name</a:t>
            </a:r>
            <a:r>
              <a:rPr lang="en-US" dirty="0"/>
              <a:t> </a:t>
            </a:r>
            <a:r>
              <a:rPr lang="en-US" dirty="0">
                <a:solidFill>
                  <a:srgbClr val="0070C0"/>
                </a:solidFill>
              </a:rPr>
              <a:t>attribute</a:t>
            </a:r>
            <a:r>
              <a:rPr lang="en-US" dirty="0"/>
              <a:t> or the </a:t>
            </a:r>
            <a:r>
              <a:rPr lang="en-US" dirty="0">
                <a:solidFill>
                  <a:srgbClr val="FF0000"/>
                </a:solidFill>
              </a:rPr>
              <a:t>http-equiv</a:t>
            </a:r>
            <a:r>
              <a:rPr lang="en-US" dirty="0"/>
              <a:t> </a:t>
            </a:r>
            <a:r>
              <a:rPr lang="en-US" dirty="0">
                <a:solidFill>
                  <a:srgbClr val="0070C0"/>
                </a:solidFill>
              </a:rPr>
              <a:t>attribute</a:t>
            </a:r>
            <a:r>
              <a:rPr lang="en-US" dirty="0"/>
              <a:t>, depending on the </a:t>
            </a:r>
            <a:r>
              <a:rPr lang="en-US" dirty="0">
                <a:solidFill>
                  <a:srgbClr val="FF0000"/>
                </a:solidFill>
              </a:rPr>
              <a:t>type</a:t>
            </a:r>
            <a:r>
              <a:rPr lang="en-US" dirty="0"/>
              <a:t> of </a:t>
            </a:r>
            <a:r>
              <a:rPr lang="en-US" dirty="0">
                <a:solidFill>
                  <a:srgbClr val="FF0000"/>
                </a:solidFill>
              </a:rPr>
              <a:t>data</a:t>
            </a:r>
            <a:r>
              <a:rPr lang="en-US" dirty="0"/>
              <a:t> </a:t>
            </a:r>
            <a:r>
              <a:rPr lang="en-US" dirty="0">
                <a:solidFill>
                  <a:srgbClr val="FF0000"/>
                </a:solidFill>
              </a:rPr>
              <a:t>being </a:t>
            </a:r>
            <a:r>
              <a:rPr lang="en-US" dirty="0" smtClean="0">
                <a:solidFill>
                  <a:srgbClr val="FF0000"/>
                </a:solidFill>
              </a:rPr>
              <a:t>set</a:t>
            </a:r>
            <a:r>
              <a:rPr lang="en-US" dirty="0" smtClean="0"/>
              <a:t>.</a:t>
            </a:r>
          </a:p>
          <a:p>
            <a:pPr lvl="1"/>
            <a:r>
              <a:rPr lang="en-US" dirty="0" smtClean="0"/>
              <a:t>The </a:t>
            </a:r>
            <a:r>
              <a:rPr lang="en-US" dirty="0"/>
              <a:t>name attribute is used for metadata that describes the content of the HTML </a:t>
            </a:r>
            <a:r>
              <a:rPr lang="en-US" dirty="0" smtClean="0"/>
              <a:t>document.</a:t>
            </a:r>
          </a:p>
          <a:p>
            <a:pPr lvl="1"/>
            <a:r>
              <a:rPr lang="en-US" dirty="0" smtClean="0"/>
              <a:t>The </a:t>
            </a:r>
            <a:r>
              <a:rPr lang="en-US" dirty="0"/>
              <a:t>most common values for the name attribute </a:t>
            </a:r>
            <a:r>
              <a:rPr lang="en-US" dirty="0" smtClean="0"/>
              <a:t>are</a:t>
            </a:r>
          </a:p>
          <a:p>
            <a:pPr lvl="2"/>
            <a:r>
              <a:rPr lang="en-US" dirty="0" smtClean="0"/>
              <a:t>application-name,</a:t>
            </a:r>
          </a:p>
          <a:p>
            <a:pPr lvl="2"/>
            <a:r>
              <a:rPr lang="en-US" dirty="0" smtClean="0"/>
              <a:t>Author</a:t>
            </a:r>
          </a:p>
          <a:p>
            <a:pPr lvl="2"/>
            <a:r>
              <a:rPr lang="en-US" dirty="0" smtClean="0"/>
              <a:t>description</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906797" y="3062329"/>
            <a:ext cx="6195310" cy="804996"/>
          </a:xfrm>
          <a:prstGeom prst="rect">
            <a:avLst/>
          </a:prstGeom>
          <a:ln>
            <a:solidFill>
              <a:schemeClr val="accent1"/>
            </a:solidFill>
          </a:ln>
        </p:spPr>
      </p:pic>
    </p:spTree>
    <p:extLst>
      <p:ext uri="{BB962C8B-B14F-4D97-AF65-F5344CB8AC3E}">
        <p14:creationId xmlns:p14="http://schemas.microsoft.com/office/powerpoint/2010/main" val="38504988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spellcheck</a:t>
            </a:r>
          </a:p>
        </p:txBody>
      </p:sp>
      <p:sp>
        <p:nvSpPr>
          <p:cNvPr id="3" name="Content Placeholder 2"/>
          <p:cNvSpPr>
            <a:spLocks noGrp="1"/>
          </p:cNvSpPr>
          <p:nvPr>
            <p:ph idx="1"/>
          </p:nvPr>
        </p:nvSpPr>
        <p:spPr/>
        <p:txBody>
          <a:bodyPr/>
          <a:lstStyle/>
          <a:p>
            <a:r>
              <a:rPr lang="en-US" dirty="0" smtClean="0"/>
              <a:t>A </a:t>
            </a:r>
            <a:r>
              <a:rPr lang="en-US" dirty="0" smtClean="0">
                <a:solidFill>
                  <a:srgbClr val="FF0000"/>
                </a:solidFill>
              </a:rPr>
              <a:t>Boolean</a:t>
            </a:r>
            <a:r>
              <a:rPr lang="en-US" dirty="0" smtClean="0"/>
              <a:t> </a:t>
            </a:r>
            <a:r>
              <a:rPr lang="en-US" dirty="0">
                <a:solidFill>
                  <a:srgbClr val="0070C0"/>
                </a:solidFill>
              </a:rPr>
              <a:t>attribute</a:t>
            </a:r>
            <a:r>
              <a:rPr lang="en-US" dirty="0"/>
              <a:t> that indicates if the </a:t>
            </a:r>
            <a:r>
              <a:rPr lang="en-US" dirty="0">
                <a:solidFill>
                  <a:srgbClr val="FF0000"/>
                </a:solidFill>
              </a:rPr>
              <a:t>input data</a:t>
            </a:r>
            <a:r>
              <a:rPr lang="en-US" dirty="0"/>
              <a:t> should have </a:t>
            </a:r>
            <a:r>
              <a:rPr lang="en-US" dirty="0" smtClean="0"/>
              <a:t>the</a:t>
            </a:r>
          </a:p>
          <a:p>
            <a:pPr lvl="1"/>
            <a:r>
              <a:rPr lang="en-US" dirty="0" smtClean="0"/>
              <a:t>spelling and</a:t>
            </a:r>
          </a:p>
          <a:p>
            <a:pPr lvl="1"/>
            <a:r>
              <a:rPr lang="en-US" dirty="0" smtClean="0"/>
              <a:t>grammar checked</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220</a:t>
            </a:fld>
            <a:endParaRPr lang="en-US" dirty="0"/>
          </a:p>
        </p:txBody>
      </p:sp>
    </p:spTree>
    <p:extLst>
      <p:ext uri="{BB962C8B-B14F-4D97-AF65-F5344CB8AC3E}">
        <p14:creationId xmlns:p14="http://schemas.microsoft.com/office/powerpoint/2010/main" val="185634068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Autofill</a:t>
            </a:r>
          </a:p>
        </p:txBody>
      </p:sp>
      <p:sp>
        <p:nvSpPr>
          <p:cNvPr id="3" name="Content Placeholder 2"/>
          <p:cNvSpPr>
            <a:spLocks noGrp="1"/>
          </p:cNvSpPr>
          <p:nvPr>
            <p:ph idx="1"/>
          </p:nvPr>
        </p:nvSpPr>
        <p:spPr/>
        <p:txBody>
          <a:bodyPr/>
          <a:lstStyle/>
          <a:p>
            <a:r>
              <a:rPr lang="en-US" dirty="0" smtClean="0"/>
              <a:t>Autofill </a:t>
            </a:r>
            <a:r>
              <a:rPr lang="en-US" dirty="0"/>
              <a:t>is a really handy feature where the </a:t>
            </a:r>
            <a:r>
              <a:rPr lang="en-US" dirty="0">
                <a:solidFill>
                  <a:srgbClr val="FF0000"/>
                </a:solidFill>
              </a:rPr>
              <a:t>browser</a:t>
            </a:r>
            <a:r>
              <a:rPr lang="en-US" dirty="0"/>
              <a:t> can </a:t>
            </a:r>
            <a:r>
              <a:rPr lang="en-US" dirty="0">
                <a:solidFill>
                  <a:srgbClr val="FF0000"/>
                </a:solidFill>
              </a:rPr>
              <a:t>fill</a:t>
            </a:r>
            <a:r>
              <a:rPr lang="en-US" dirty="0"/>
              <a:t> the </a:t>
            </a:r>
            <a:r>
              <a:rPr lang="en-US" dirty="0">
                <a:solidFill>
                  <a:srgbClr val="FF0000"/>
                </a:solidFill>
              </a:rPr>
              <a:t>input field</a:t>
            </a:r>
            <a:r>
              <a:rPr lang="en-US" dirty="0"/>
              <a:t> based on </a:t>
            </a:r>
            <a:r>
              <a:rPr lang="en-US" dirty="0">
                <a:solidFill>
                  <a:srgbClr val="FF0000"/>
                </a:solidFill>
              </a:rPr>
              <a:t>previous entries</a:t>
            </a:r>
            <a:r>
              <a:rPr lang="en-US" dirty="0"/>
              <a:t> that were </a:t>
            </a:r>
            <a:r>
              <a:rPr lang="en-US" dirty="0" smtClean="0"/>
              <a:t>made.</a:t>
            </a:r>
          </a:p>
          <a:p>
            <a:pPr lvl="1"/>
            <a:r>
              <a:rPr lang="en-US" dirty="0" smtClean="0"/>
              <a:t>As </a:t>
            </a:r>
            <a:r>
              <a:rPr lang="en-US" dirty="0"/>
              <a:t>you type, the list is filtered to only show the entries matching the characters entered so </a:t>
            </a:r>
            <a:r>
              <a:rPr lang="en-US" dirty="0" smtClean="0"/>
              <a:t>far.</a:t>
            </a:r>
          </a:p>
          <a:p>
            <a:pPr lvl="1"/>
            <a:r>
              <a:rPr lang="en-US" dirty="0" smtClean="0"/>
              <a:t>Generally</a:t>
            </a:r>
            <a:r>
              <a:rPr lang="en-US" dirty="0"/>
              <a:t>, after only typing a character or two, the choice can be made without further </a:t>
            </a:r>
            <a:r>
              <a:rPr lang="en-US" dirty="0" smtClean="0"/>
              <a:t>typing.</a:t>
            </a:r>
          </a:p>
          <a:p>
            <a:pPr lvl="1"/>
            <a:r>
              <a:rPr lang="en-US" dirty="0" smtClean="0"/>
              <a:t>The </a:t>
            </a:r>
            <a:r>
              <a:rPr lang="en-US" dirty="0">
                <a:solidFill>
                  <a:srgbClr val="FF0000"/>
                </a:solidFill>
              </a:rPr>
              <a:t>autocomplete</a:t>
            </a:r>
            <a:r>
              <a:rPr lang="en-US" dirty="0"/>
              <a:t> attribute determines if this feature is used and controls the available </a:t>
            </a:r>
            <a:r>
              <a:rPr lang="en-US" dirty="0" smtClean="0"/>
              <a:t>selections.</a:t>
            </a:r>
          </a:p>
          <a:p>
            <a:pPr lvl="1"/>
            <a:r>
              <a:rPr lang="en-US" dirty="0" smtClean="0"/>
              <a:t>The </a:t>
            </a:r>
            <a:r>
              <a:rPr lang="en-US" dirty="0"/>
              <a:t>autofill feature can be </a:t>
            </a:r>
            <a:r>
              <a:rPr lang="en-US" dirty="0">
                <a:solidFill>
                  <a:srgbClr val="FF0000"/>
                </a:solidFill>
              </a:rPr>
              <a:t>turned on </a:t>
            </a:r>
            <a:r>
              <a:rPr lang="en-US" dirty="0">
                <a:solidFill>
                  <a:srgbClr val="0070C0"/>
                </a:solidFill>
              </a:rPr>
              <a:t>or</a:t>
            </a:r>
            <a:r>
              <a:rPr lang="en-US" dirty="0">
                <a:solidFill>
                  <a:srgbClr val="FF0000"/>
                </a:solidFill>
              </a:rPr>
              <a:t> off </a:t>
            </a:r>
            <a:r>
              <a:rPr lang="en-US" dirty="0"/>
              <a:t>at either the </a:t>
            </a:r>
            <a:r>
              <a:rPr lang="en-US" dirty="0">
                <a:solidFill>
                  <a:srgbClr val="FF0000"/>
                </a:solidFill>
              </a:rPr>
              <a:t>form</a:t>
            </a:r>
            <a:r>
              <a:rPr lang="en-US" dirty="0"/>
              <a:t> </a:t>
            </a:r>
            <a:r>
              <a:rPr lang="en-US" dirty="0">
                <a:solidFill>
                  <a:srgbClr val="0070C0"/>
                </a:solidFill>
              </a:rPr>
              <a:t>or</a:t>
            </a:r>
            <a:r>
              <a:rPr lang="en-US" dirty="0"/>
              <a:t> </a:t>
            </a:r>
            <a:r>
              <a:rPr lang="en-US" dirty="0">
                <a:solidFill>
                  <a:srgbClr val="FF0000"/>
                </a:solidFill>
              </a:rPr>
              <a:t>field</a:t>
            </a:r>
            <a:r>
              <a:rPr lang="en-US" dirty="0"/>
              <a:t> </a:t>
            </a:r>
            <a:r>
              <a:rPr lang="en-US" dirty="0" smtClean="0">
                <a:solidFill>
                  <a:srgbClr val="0070C0"/>
                </a:solidFill>
              </a:rPr>
              <a:t>level</a:t>
            </a:r>
            <a:r>
              <a:rPr lang="en-US" dirty="0" smtClean="0"/>
              <a:t>.</a:t>
            </a:r>
          </a:p>
          <a:p>
            <a:pPr lvl="1"/>
            <a:r>
              <a:rPr lang="en-US" dirty="0" smtClean="0"/>
              <a:t>If </a:t>
            </a:r>
            <a:r>
              <a:rPr lang="en-US" dirty="0"/>
              <a:t>the autocomplete attribute is set to off on the form element, it will be off for all fields unless explicitly turned on in one or more input </a:t>
            </a:r>
            <a:r>
              <a:rPr lang="en-US" dirty="0" smtClean="0"/>
              <a:t>elements.</a:t>
            </a:r>
          </a:p>
          <a:p>
            <a:pPr lvl="1"/>
            <a:r>
              <a:rPr lang="en-US" dirty="0" smtClean="0"/>
              <a:t>Similarly</a:t>
            </a:r>
            <a:r>
              <a:rPr lang="en-US" dirty="0"/>
              <a:t>, it can be set to on in the form element, and it will be on for all fields unless set to off in the input element</a:t>
            </a:r>
            <a:r>
              <a:rPr lang="en-US" dirty="0" smtClean="0"/>
              <a:t>.</a:t>
            </a:r>
          </a:p>
          <a:p>
            <a:pPr lvl="1"/>
            <a:r>
              <a:rPr lang="en-US" dirty="0"/>
              <a:t>However, simply turning on autofill is not enough </a:t>
            </a:r>
            <a:r>
              <a:rPr lang="en-US" dirty="0" smtClean="0"/>
              <a:t>information.</a:t>
            </a:r>
          </a:p>
          <a:p>
            <a:pPr lvl="1"/>
            <a:r>
              <a:rPr lang="en-US" dirty="0" smtClean="0"/>
              <a:t>If </a:t>
            </a:r>
            <a:r>
              <a:rPr lang="en-US" dirty="0"/>
              <a:t>I’m entering an email address, for example, I don’t want to see names, addresses, or phone numbers showing up in the autofill </a:t>
            </a:r>
            <a:r>
              <a:rPr lang="en-US" dirty="0" smtClean="0"/>
              <a:t>list.</a:t>
            </a:r>
          </a:p>
          <a:p>
            <a:pPr lvl="1"/>
            <a:r>
              <a:rPr lang="en-US" dirty="0" smtClean="0"/>
              <a:t>Instead </a:t>
            </a:r>
            <a:r>
              <a:rPr lang="en-US" dirty="0"/>
              <a:t>of setting the autocomplete attribute to the value on, you should set it to a specific </a:t>
            </a:r>
            <a:r>
              <a:rPr lang="en-US" dirty="0">
                <a:solidFill>
                  <a:srgbClr val="FF0000"/>
                </a:solidFill>
              </a:rPr>
              <a:t>autofill detail token</a:t>
            </a:r>
            <a:r>
              <a:rPr lang="en-US" dirty="0"/>
              <a:t>, email in this case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221</a:t>
            </a:fld>
            <a:endParaRPr lang="en-US" dirty="0"/>
          </a:p>
        </p:txBody>
      </p:sp>
    </p:spTree>
    <p:extLst>
      <p:ext uri="{BB962C8B-B14F-4D97-AF65-F5344CB8AC3E}">
        <p14:creationId xmlns:p14="http://schemas.microsoft.com/office/powerpoint/2010/main" val="13215063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Autofill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Then </a:t>
            </a:r>
            <a:r>
              <a:rPr lang="en-US" dirty="0"/>
              <a:t>the </a:t>
            </a:r>
            <a:r>
              <a:rPr lang="en-US" dirty="0">
                <a:solidFill>
                  <a:srgbClr val="FF0000"/>
                </a:solidFill>
              </a:rPr>
              <a:t>autofill list</a:t>
            </a:r>
            <a:r>
              <a:rPr lang="en-US" dirty="0"/>
              <a:t> will only include values that were entered in other fields that had the same autofill detail </a:t>
            </a:r>
            <a:r>
              <a:rPr lang="en-US" dirty="0" smtClean="0"/>
              <a:t>token.</a:t>
            </a:r>
          </a:p>
          <a:p>
            <a:pPr lvl="1"/>
            <a:r>
              <a:rPr lang="en-US" dirty="0" smtClean="0"/>
              <a:t>There </a:t>
            </a:r>
            <a:r>
              <a:rPr lang="en-US" dirty="0"/>
              <a:t>is a fairly long list of </a:t>
            </a:r>
            <a:r>
              <a:rPr lang="en-US" dirty="0">
                <a:solidFill>
                  <a:srgbClr val="FF0000"/>
                </a:solidFill>
              </a:rPr>
              <a:t>autofill detail tokens</a:t>
            </a:r>
            <a:r>
              <a:rPr lang="en-US" dirty="0"/>
              <a:t> that have been defined including the individual parts of a phone number, address, or payment information, along with many other types of </a:t>
            </a:r>
            <a:r>
              <a:rPr lang="en-US" dirty="0" smtClean="0"/>
              <a:t>information.</a:t>
            </a:r>
          </a:p>
          <a:p>
            <a:pPr lvl="1"/>
            <a:r>
              <a:rPr lang="en-US" dirty="0" smtClean="0"/>
              <a:t>Rather </a:t>
            </a:r>
            <a:r>
              <a:rPr lang="en-US" dirty="0"/>
              <a:t>than repeating all of the information here, it’s best to just consult the specification, which can be found at </a:t>
            </a:r>
            <a:r>
              <a:rPr lang="en-US" dirty="0">
                <a:hlinkClick r:id="rId2"/>
              </a:rPr>
              <a:t>https://</a:t>
            </a:r>
            <a:r>
              <a:rPr lang="en-US" dirty="0" smtClean="0">
                <a:hlinkClick r:id="rId2"/>
              </a:rPr>
              <a:t>html.spec.whatwg.org/multipage/forms.html#autofill</a:t>
            </a:r>
            <a:r>
              <a:rPr lang="en-US" dirty="0" smtClean="0"/>
              <a:t>.</a:t>
            </a:r>
          </a:p>
          <a:p>
            <a:pPr lvl="1"/>
            <a:r>
              <a:rPr lang="en-US" dirty="0" smtClean="0"/>
              <a:t>This </a:t>
            </a:r>
            <a:r>
              <a:rPr lang="en-US" dirty="0"/>
              <a:t>will also give you the most </a:t>
            </a:r>
            <a:r>
              <a:rPr lang="en-US" dirty="0" smtClean="0"/>
              <a:t>up-to-date information.</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222</a:t>
            </a:fld>
            <a:endParaRPr lang="en-US" dirty="0"/>
          </a:p>
        </p:txBody>
      </p:sp>
    </p:spTree>
    <p:extLst>
      <p:ext uri="{BB962C8B-B14F-4D97-AF65-F5344CB8AC3E}">
        <p14:creationId xmlns:p14="http://schemas.microsoft.com/office/powerpoint/2010/main" val="4856990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datalist Element</a:t>
            </a:r>
            <a:endParaRPr lang="en-US" dirty="0">
              <a:solidFill>
                <a:srgbClr val="C00000"/>
              </a:solidFill>
            </a:endParaRPr>
          </a:p>
        </p:txBody>
      </p:sp>
      <p:sp>
        <p:nvSpPr>
          <p:cNvPr id="3" name="Content Placeholder 2"/>
          <p:cNvSpPr>
            <a:spLocks noGrp="1"/>
          </p:cNvSpPr>
          <p:nvPr>
            <p:ph idx="1"/>
          </p:nvPr>
        </p:nvSpPr>
        <p:spPr/>
        <p:txBody>
          <a:bodyPr/>
          <a:lstStyle/>
          <a:p>
            <a:r>
              <a:rPr lang="en-US" dirty="0" smtClean="0"/>
              <a:t>You </a:t>
            </a:r>
            <a:r>
              <a:rPr lang="en-US" dirty="0"/>
              <a:t>can also supply a </a:t>
            </a:r>
            <a:r>
              <a:rPr lang="en-US" dirty="0">
                <a:solidFill>
                  <a:srgbClr val="FF0000"/>
                </a:solidFill>
              </a:rPr>
              <a:t>custom autofill list</a:t>
            </a:r>
            <a:r>
              <a:rPr lang="en-US" dirty="0"/>
              <a:t> using the </a:t>
            </a:r>
            <a:r>
              <a:rPr lang="en-US" dirty="0">
                <a:solidFill>
                  <a:srgbClr val="FF0000"/>
                </a:solidFill>
              </a:rPr>
              <a:t>datalist</a:t>
            </a:r>
            <a:r>
              <a:rPr lang="en-US" dirty="0"/>
              <a:t> </a:t>
            </a:r>
            <a:r>
              <a:rPr lang="en-US" dirty="0" smtClean="0"/>
              <a:t>element.</a:t>
            </a:r>
          </a:p>
          <a:p>
            <a:pPr lvl="1"/>
            <a:r>
              <a:rPr lang="en-US" dirty="0" smtClean="0"/>
              <a:t>A </a:t>
            </a:r>
            <a:r>
              <a:rPr lang="en-US" dirty="0"/>
              <a:t>datalist element contains a </a:t>
            </a:r>
            <a:r>
              <a:rPr lang="en-US" dirty="0">
                <a:solidFill>
                  <a:srgbClr val="FF0000"/>
                </a:solidFill>
              </a:rPr>
              <a:t>set </a:t>
            </a:r>
            <a:r>
              <a:rPr lang="en-US" dirty="0">
                <a:solidFill>
                  <a:srgbClr val="0070C0"/>
                </a:solidFill>
              </a:rPr>
              <a:t>of</a:t>
            </a:r>
            <a:r>
              <a:rPr lang="en-US" dirty="0">
                <a:solidFill>
                  <a:srgbClr val="FF0000"/>
                </a:solidFill>
              </a:rPr>
              <a:t> option</a:t>
            </a:r>
            <a:r>
              <a:rPr lang="en-US" dirty="0"/>
              <a:t> </a:t>
            </a:r>
            <a:r>
              <a:rPr lang="en-US" dirty="0" smtClean="0">
                <a:solidFill>
                  <a:srgbClr val="0070C0"/>
                </a:solidFill>
              </a:rPr>
              <a:t>elements</a:t>
            </a:r>
            <a:r>
              <a:rPr lang="en-US" dirty="0" smtClean="0"/>
              <a:t>.</a:t>
            </a:r>
          </a:p>
          <a:p>
            <a:pPr lvl="1"/>
            <a:r>
              <a:rPr lang="en-US" dirty="0" smtClean="0"/>
              <a:t>You </a:t>
            </a:r>
            <a:r>
              <a:rPr lang="en-US" dirty="0"/>
              <a:t>can then assign the datalist to an input element using the </a:t>
            </a:r>
            <a:r>
              <a:rPr lang="en-US" dirty="0">
                <a:solidFill>
                  <a:srgbClr val="FF0000"/>
                </a:solidFill>
              </a:rPr>
              <a:t>list</a:t>
            </a:r>
            <a:r>
              <a:rPr lang="en-US" dirty="0"/>
              <a:t> </a:t>
            </a:r>
            <a:r>
              <a:rPr lang="en-US" dirty="0" smtClean="0">
                <a:solidFill>
                  <a:srgbClr val="0070C0"/>
                </a:solidFill>
              </a:rPr>
              <a:t>attribute</a:t>
            </a:r>
            <a:r>
              <a:rPr lang="en-US" dirty="0" smtClean="0"/>
              <a:t>.</a:t>
            </a:r>
          </a:p>
          <a:p>
            <a:pPr lvl="1"/>
            <a:r>
              <a:rPr lang="en-US" dirty="0" smtClean="0"/>
              <a:t>Whatever </a:t>
            </a:r>
            <a:r>
              <a:rPr lang="en-US" dirty="0"/>
              <a:t>values you have included in the datalist will now be included in your autofill </a:t>
            </a:r>
            <a:r>
              <a:rPr lang="en-US" dirty="0" smtClean="0"/>
              <a:t>suggestions.</a:t>
            </a:r>
          </a:p>
          <a:p>
            <a:pPr lvl="1"/>
            <a:r>
              <a:rPr lang="en-US" dirty="0" smtClean="0"/>
              <a:t>Here’s </a:t>
            </a:r>
            <a:r>
              <a:rPr lang="en-US" dirty="0"/>
              <a:t>a simple example:</a:t>
            </a:r>
          </a:p>
          <a:p>
            <a:pPr lvl="2"/>
            <a:r>
              <a:rPr lang="en-US" dirty="0"/>
              <a:t>The datalist element contains four values that are the names of four popular </a:t>
            </a:r>
            <a:r>
              <a:rPr lang="en-US" dirty="0" smtClean="0"/>
              <a:t>sports. A </a:t>
            </a:r>
            <a:r>
              <a:rPr lang="en-US" dirty="0"/>
              <a:t>datalist is referenced by its id attribute and I’ve specified sports as its </a:t>
            </a:r>
            <a:r>
              <a:rPr lang="en-US" dirty="0" smtClean="0"/>
              <a:t>id.</a:t>
            </a:r>
          </a:p>
          <a:p>
            <a:pPr lvl="2"/>
            <a:r>
              <a:rPr lang="en-US" dirty="0" smtClean="0"/>
              <a:t>Then </a:t>
            </a:r>
            <a:r>
              <a:rPr lang="en-US" dirty="0"/>
              <a:t>in the input element I’ve added the list attribute: list="sports</a:t>
            </a:r>
            <a:r>
              <a:rPr lang="en-US" dirty="0" smtClean="0"/>
              <a:t>".</a:t>
            </a:r>
          </a:p>
          <a:p>
            <a:pPr lvl="2"/>
            <a:r>
              <a:rPr lang="en-US" dirty="0" smtClean="0"/>
              <a:t>A </a:t>
            </a:r>
            <a:r>
              <a:rPr lang="en-US" dirty="0"/>
              <a:t>text box with a </a:t>
            </a:r>
            <a:r>
              <a:rPr lang="en-US" dirty="0">
                <a:solidFill>
                  <a:srgbClr val="FF0000"/>
                </a:solidFill>
              </a:rPr>
              <a:t>prefilled datalist</a:t>
            </a:r>
            <a:r>
              <a:rPr lang="en-US" dirty="0"/>
              <a:t> is </a:t>
            </a:r>
            <a:r>
              <a:rPr lang="en-US" dirty="0">
                <a:solidFill>
                  <a:srgbClr val="FF0000"/>
                </a:solidFill>
              </a:rPr>
              <a:t>not</a:t>
            </a:r>
            <a:r>
              <a:rPr lang="en-US" dirty="0"/>
              <a:t> the </a:t>
            </a:r>
            <a:r>
              <a:rPr lang="en-US" dirty="0">
                <a:solidFill>
                  <a:srgbClr val="FF0000"/>
                </a:solidFill>
              </a:rPr>
              <a:t>same thing</a:t>
            </a:r>
            <a:r>
              <a:rPr lang="en-US" dirty="0"/>
              <a:t> as a </a:t>
            </a:r>
            <a:r>
              <a:rPr lang="en-US" dirty="0">
                <a:solidFill>
                  <a:srgbClr val="FF0000"/>
                </a:solidFill>
              </a:rPr>
              <a:t>drop-down list</a:t>
            </a:r>
            <a:r>
              <a:rPr lang="en-US" dirty="0"/>
              <a:t> that you create with the select element, which I’ll explain </a:t>
            </a:r>
            <a:r>
              <a:rPr lang="en-US" dirty="0" smtClean="0"/>
              <a:t>later.</a:t>
            </a:r>
          </a:p>
          <a:p>
            <a:pPr lvl="2"/>
            <a:r>
              <a:rPr lang="en-US" dirty="0" smtClean="0"/>
              <a:t>The </a:t>
            </a:r>
            <a:r>
              <a:rPr lang="en-US" dirty="0"/>
              <a:t>user is not limited to only those choices; they can type in anything they want. This just makes it a little easier if one of the more common values are </a:t>
            </a:r>
            <a:r>
              <a:rPr lang="en-US" dirty="0" smtClean="0"/>
              <a:t>needed.</a:t>
            </a:r>
          </a:p>
          <a:p>
            <a:pPr lvl="1"/>
            <a:r>
              <a:rPr lang="en-US" dirty="0" smtClean="0"/>
              <a:t>The </a:t>
            </a:r>
            <a:r>
              <a:rPr lang="en-US" dirty="0"/>
              <a:t>suggestions are automatically filtered as you </a:t>
            </a:r>
            <a:r>
              <a:rPr lang="en-US" dirty="0" smtClean="0"/>
              <a:t>type. After </a:t>
            </a:r>
            <a:r>
              <a:rPr lang="en-US" dirty="0"/>
              <a:t>entering the letter “b,” for example, only Baseball and Basketball will be left to choose </a:t>
            </a:r>
            <a:r>
              <a:rPr lang="en-US" dirty="0" smtClean="0"/>
              <a:t>from.</a:t>
            </a:r>
          </a:p>
          <a:p>
            <a:pPr lvl="1"/>
            <a:r>
              <a:rPr lang="en-US" dirty="0" smtClean="0"/>
              <a:t>Also</a:t>
            </a:r>
            <a:r>
              <a:rPr lang="en-US" dirty="0"/>
              <a:t>, if autocomplete is enabled, additional entries will be added to the suggested list based on a previous entry. For example, I had entered tennis earlier and now the text box looks like </a:t>
            </a:r>
            <a:r>
              <a:rPr lang="en-US" dirty="0">
                <a:solidFill>
                  <a:srgbClr val="FF0000"/>
                </a:solidFill>
              </a:rPr>
              <a:t>Figure 8-3</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223</a:t>
            </a:fld>
            <a:endParaRPr lang="en-US" dirty="0"/>
          </a:p>
        </p:txBody>
      </p:sp>
    </p:spTree>
    <p:extLst>
      <p:ext uri="{BB962C8B-B14F-4D97-AF65-F5344CB8AC3E}">
        <p14:creationId xmlns:p14="http://schemas.microsoft.com/office/powerpoint/2010/main" val="30587116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8-2 || Figure 8-3</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224</a:t>
            </a:fld>
            <a:endParaRPr lang="en-US" dirty="0"/>
          </a:p>
        </p:txBody>
      </p:sp>
      <p:pic>
        <p:nvPicPr>
          <p:cNvPr id="8" name="Picture 7"/>
          <p:cNvPicPr>
            <a:picLocks noChangeAspect="1"/>
          </p:cNvPicPr>
          <p:nvPr/>
        </p:nvPicPr>
        <p:blipFill>
          <a:blip r:embed="rId2"/>
          <a:stretch>
            <a:fillRect/>
          </a:stretch>
        </p:blipFill>
        <p:spPr>
          <a:xfrm>
            <a:off x="152400" y="1275126"/>
            <a:ext cx="5893633" cy="1861919"/>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152400" y="3419881"/>
            <a:ext cx="3860418" cy="2586636"/>
          </a:xfrm>
          <a:prstGeom prst="rect">
            <a:avLst/>
          </a:prstGeom>
          <a:ln>
            <a:solidFill>
              <a:schemeClr val="accent1"/>
            </a:solidFill>
          </a:ln>
        </p:spPr>
      </p:pic>
    </p:spTree>
    <p:extLst>
      <p:ext uri="{BB962C8B-B14F-4D97-AF65-F5344CB8AC3E}">
        <p14:creationId xmlns:p14="http://schemas.microsoft.com/office/powerpoint/2010/main" val="12781921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Attributes</a:t>
            </a:r>
          </a:p>
        </p:txBody>
      </p:sp>
      <p:sp>
        <p:nvSpPr>
          <p:cNvPr id="3" name="Content Placeholder 2"/>
          <p:cNvSpPr>
            <a:spLocks noGrp="1"/>
          </p:cNvSpPr>
          <p:nvPr>
            <p:ph idx="1"/>
          </p:nvPr>
        </p:nvSpPr>
        <p:spPr/>
        <p:txBody>
          <a:bodyPr/>
          <a:lstStyle/>
          <a:p>
            <a:r>
              <a:rPr lang="en-US" dirty="0" smtClean="0"/>
              <a:t>Before </a:t>
            </a:r>
            <a:r>
              <a:rPr lang="en-US" dirty="0"/>
              <a:t>I continue describing the remaining input types I want to cover the </a:t>
            </a:r>
            <a:r>
              <a:rPr lang="en-US" dirty="0">
                <a:solidFill>
                  <a:srgbClr val="FF0000"/>
                </a:solidFill>
              </a:rPr>
              <a:t>other attributes</a:t>
            </a:r>
            <a:r>
              <a:rPr lang="en-US" dirty="0"/>
              <a:t> supported by the </a:t>
            </a:r>
            <a:r>
              <a:rPr lang="en-US" dirty="0">
                <a:solidFill>
                  <a:srgbClr val="FF0000"/>
                </a:solidFill>
              </a:rPr>
              <a:t>input element</a:t>
            </a:r>
            <a:r>
              <a:rPr lang="en-US" dirty="0"/>
              <a:t> that are </a:t>
            </a:r>
            <a:r>
              <a:rPr lang="en-US" dirty="0">
                <a:solidFill>
                  <a:srgbClr val="FF0000"/>
                </a:solidFill>
              </a:rPr>
              <a:t>mostly</a:t>
            </a:r>
            <a:r>
              <a:rPr lang="en-US" dirty="0"/>
              <a:t> </a:t>
            </a:r>
            <a:r>
              <a:rPr lang="en-US" dirty="0">
                <a:solidFill>
                  <a:srgbClr val="FF0000"/>
                </a:solidFill>
              </a:rPr>
              <a:t>available </a:t>
            </a:r>
            <a:r>
              <a:rPr lang="en-US" dirty="0">
                <a:solidFill>
                  <a:srgbClr val="0070C0"/>
                </a:solidFill>
              </a:rPr>
              <a:t>for</a:t>
            </a:r>
            <a:r>
              <a:rPr lang="en-US" dirty="0">
                <a:solidFill>
                  <a:srgbClr val="FF0000"/>
                </a:solidFill>
              </a:rPr>
              <a:t> </a:t>
            </a:r>
            <a:r>
              <a:rPr lang="en-US" dirty="0">
                <a:solidFill>
                  <a:srgbClr val="0070C0"/>
                </a:solidFill>
              </a:rPr>
              <a:t>all</a:t>
            </a:r>
            <a:r>
              <a:rPr lang="en-US" dirty="0">
                <a:solidFill>
                  <a:srgbClr val="FF0000"/>
                </a:solidFill>
              </a:rPr>
              <a:t> types</a:t>
            </a:r>
            <a:r>
              <a:rPr lang="en-US" dirty="0"/>
              <a:t>. (There are a </a:t>
            </a:r>
            <a:r>
              <a:rPr lang="en-US" dirty="0">
                <a:solidFill>
                  <a:srgbClr val="FF0000"/>
                </a:solidFill>
              </a:rPr>
              <a:t>couple</a:t>
            </a:r>
            <a:r>
              <a:rPr lang="en-US" dirty="0"/>
              <a:t> that have a </a:t>
            </a:r>
            <a:r>
              <a:rPr lang="en-US" dirty="0">
                <a:solidFill>
                  <a:srgbClr val="FF0000"/>
                </a:solidFill>
              </a:rPr>
              <a:t>few restrictions</a:t>
            </a:r>
            <a:r>
              <a:rPr lang="en-US" dirty="0" smtClean="0"/>
              <a:t>).</a:t>
            </a:r>
          </a:p>
          <a:p>
            <a:pPr lvl="1"/>
            <a:r>
              <a:rPr lang="en-US" dirty="0" smtClean="0"/>
              <a:t>This </a:t>
            </a:r>
            <a:r>
              <a:rPr lang="en-US" dirty="0"/>
              <a:t>will give you a complete view of the textual </a:t>
            </a:r>
            <a:r>
              <a:rPr lang="en-US" dirty="0" smtClean="0"/>
              <a:t>elements.</a:t>
            </a:r>
          </a:p>
          <a:p>
            <a:pPr lvl="2"/>
            <a:r>
              <a:rPr lang="en-US" dirty="0" smtClean="0"/>
              <a:t>name</a:t>
            </a:r>
          </a:p>
          <a:p>
            <a:pPr lvl="2"/>
            <a:r>
              <a:rPr lang="en-US" dirty="0" smtClean="0"/>
              <a:t>Value</a:t>
            </a:r>
          </a:p>
          <a:p>
            <a:pPr lvl="2"/>
            <a:r>
              <a:rPr lang="en-US" dirty="0"/>
              <a:t>disabled</a:t>
            </a:r>
          </a:p>
          <a:p>
            <a:pPr lvl="2"/>
            <a:r>
              <a:rPr lang="en-US" dirty="0" smtClean="0"/>
              <a:t>readonly</a:t>
            </a:r>
          </a:p>
          <a:p>
            <a:pPr lvl="2"/>
            <a:r>
              <a:rPr lang="en-US" dirty="0"/>
              <a:t>required</a:t>
            </a:r>
            <a:endParaRPr lang="en-US" dirty="0" smtClean="0"/>
          </a:p>
          <a:p>
            <a:pPr lvl="2"/>
            <a:r>
              <a:rPr lang="en-US" dirty="0" smtClean="0"/>
              <a:t>autofocus</a:t>
            </a:r>
          </a:p>
          <a:p>
            <a:pPr lvl="1"/>
            <a:r>
              <a:rPr lang="en-US" dirty="0"/>
              <a:t>There are a </a:t>
            </a:r>
            <a:r>
              <a:rPr lang="en-US" dirty="0">
                <a:solidFill>
                  <a:srgbClr val="FF0000"/>
                </a:solidFill>
              </a:rPr>
              <a:t>few more attributes</a:t>
            </a:r>
            <a:r>
              <a:rPr lang="en-US" dirty="0"/>
              <a:t> that are </a:t>
            </a:r>
            <a:r>
              <a:rPr lang="en-US" dirty="0">
                <a:solidFill>
                  <a:srgbClr val="FF0000"/>
                </a:solidFill>
              </a:rPr>
              <a:t>specific</a:t>
            </a:r>
            <a:r>
              <a:rPr lang="en-US" dirty="0"/>
              <a:t> to certain </a:t>
            </a:r>
            <a:r>
              <a:rPr lang="en-US" dirty="0">
                <a:solidFill>
                  <a:srgbClr val="FF0000"/>
                </a:solidFill>
              </a:rPr>
              <a:t>input </a:t>
            </a:r>
            <a:r>
              <a:rPr lang="en-US" dirty="0" smtClean="0">
                <a:solidFill>
                  <a:srgbClr val="FF0000"/>
                </a:solidFill>
              </a:rPr>
              <a:t>types</a:t>
            </a:r>
            <a:r>
              <a:rPr lang="en-US" dirty="0" smtClean="0"/>
              <a:t>.</a:t>
            </a:r>
          </a:p>
          <a:p>
            <a:pPr lvl="1"/>
            <a:r>
              <a:rPr lang="en-US" dirty="0" smtClean="0"/>
              <a:t>I’ll </a:t>
            </a:r>
            <a:r>
              <a:rPr lang="en-US" dirty="0"/>
              <a:t>explain these while I’m demonstrating those types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225</a:t>
            </a:fld>
            <a:endParaRPr lang="en-US" dirty="0"/>
          </a:p>
        </p:txBody>
      </p:sp>
    </p:spTree>
    <p:extLst>
      <p:ext uri="{BB962C8B-B14F-4D97-AF65-F5344CB8AC3E}">
        <p14:creationId xmlns:p14="http://schemas.microsoft.com/office/powerpoint/2010/main" val="9734965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name</a:t>
            </a:r>
          </a:p>
        </p:txBody>
      </p:sp>
      <p:sp>
        <p:nvSpPr>
          <p:cNvPr id="7" name="Content Placeholder 6"/>
          <p:cNvSpPr>
            <a:spLocks noGrp="1"/>
          </p:cNvSpPr>
          <p:nvPr>
            <p:ph idx="1"/>
          </p:nvPr>
        </p:nvSpPr>
        <p:spPr/>
        <p:txBody>
          <a:bodyPr/>
          <a:lstStyle/>
          <a:p>
            <a:r>
              <a:rPr lang="en-US" dirty="0" smtClean="0"/>
              <a:t>When </a:t>
            </a:r>
            <a:r>
              <a:rPr lang="en-US" dirty="0"/>
              <a:t>a form is submitted, the </a:t>
            </a:r>
            <a:r>
              <a:rPr lang="en-US" dirty="0">
                <a:solidFill>
                  <a:srgbClr val="FF0000"/>
                </a:solidFill>
              </a:rPr>
              <a:t>input fields</a:t>
            </a:r>
            <a:r>
              <a:rPr lang="en-US" dirty="0"/>
              <a:t> are sent to the </a:t>
            </a:r>
            <a:r>
              <a:rPr lang="en-US" dirty="0">
                <a:solidFill>
                  <a:srgbClr val="FF0000"/>
                </a:solidFill>
              </a:rPr>
              <a:t>server</a:t>
            </a:r>
            <a:r>
              <a:rPr lang="en-US" dirty="0"/>
              <a:t> as a set of </a:t>
            </a:r>
            <a:r>
              <a:rPr lang="en-US" dirty="0">
                <a:solidFill>
                  <a:srgbClr val="FF0000"/>
                </a:solidFill>
              </a:rPr>
              <a:t>name/value pairs</a:t>
            </a:r>
            <a:r>
              <a:rPr lang="en-US" dirty="0"/>
              <a:t>, either </a:t>
            </a:r>
            <a:r>
              <a:rPr lang="en-US" dirty="0" smtClean="0"/>
              <a:t>in</a:t>
            </a:r>
          </a:p>
          <a:p>
            <a:pPr lvl="2"/>
            <a:r>
              <a:rPr lang="en-US" dirty="0" smtClean="0"/>
              <a:t>the </a:t>
            </a:r>
            <a:r>
              <a:rPr lang="en-US" dirty="0"/>
              <a:t>body of the message </a:t>
            </a:r>
            <a:r>
              <a:rPr lang="en-US" dirty="0" smtClean="0"/>
              <a:t>or</a:t>
            </a:r>
          </a:p>
          <a:p>
            <a:pPr lvl="2"/>
            <a:r>
              <a:rPr lang="en-US" dirty="0" smtClean="0"/>
              <a:t>in </a:t>
            </a:r>
            <a:r>
              <a:rPr lang="en-US" dirty="0"/>
              <a:t>the URL as I demonstrated </a:t>
            </a:r>
            <a:r>
              <a:rPr lang="en-US" dirty="0" smtClean="0"/>
              <a:t>earlier.</a:t>
            </a:r>
          </a:p>
          <a:p>
            <a:pPr lvl="1"/>
            <a:r>
              <a:rPr lang="en-US" dirty="0" smtClean="0"/>
              <a:t>The </a:t>
            </a:r>
            <a:r>
              <a:rPr lang="en-US" dirty="0">
                <a:solidFill>
                  <a:srgbClr val="FF0000"/>
                </a:solidFill>
              </a:rPr>
              <a:t>name portion</a:t>
            </a:r>
            <a:r>
              <a:rPr lang="en-US" dirty="0"/>
              <a:t> comes from the </a:t>
            </a:r>
            <a:r>
              <a:rPr lang="en-US" dirty="0">
                <a:solidFill>
                  <a:srgbClr val="FF0000"/>
                </a:solidFill>
              </a:rPr>
              <a:t>name</a:t>
            </a:r>
            <a:r>
              <a:rPr lang="en-US" dirty="0"/>
              <a:t> attribute and the value comes from the </a:t>
            </a:r>
            <a:r>
              <a:rPr lang="en-US" dirty="0">
                <a:solidFill>
                  <a:srgbClr val="FF0000"/>
                </a:solidFill>
              </a:rPr>
              <a:t>value</a:t>
            </a:r>
            <a:r>
              <a:rPr lang="en-US" dirty="0"/>
              <a:t> attribute, which I’ll explain </a:t>
            </a:r>
            <a:r>
              <a:rPr lang="en-US" dirty="0" smtClean="0"/>
              <a:t>next.</a:t>
            </a:r>
          </a:p>
          <a:p>
            <a:pPr lvl="1"/>
            <a:r>
              <a:rPr lang="en-US" dirty="0" smtClean="0"/>
              <a:t>If </a:t>
            </a:r>
            <a:r>
              <a:rPr lang="en-US" dirty="0"/>
              <a:t>the </a:t>
            </a:r>
            <a:r>
              <a:rPr lang="en-US" dirty="0">
                <a:solidFill>
                  <a:srgbClr val="FF0000"/>
                </a:solidFill>
              </a:rPr>
              <a:t>name</a:t>
            </a:r>
            <a:r>
              <a:rPr lang="en-US" dirty="0"/>
              <a:t> </a:t>
            </a:r>
            <a:r>
              <a:rPr lang="en-US" dirty="0">
                <a:solidFill>
                  <a:srgbClr val="0070C0"/>
                </a:solidFill>
              </a:rPr>
              <a:t>attribute</a:t>
            </a:r>
            <a:r>
              <a:rPr lang="en-US" dirty="0"/>
              <a:t> is </a:t>
            </a:r>
            <a:r>
              <a:rPr lang="en-US" dirty="0">
                <a:solidFill>
                  <a:srgbClr val="FF0000"/>
                </a:solidFill>
              </a:rPr>
              <a:t>not supplied</a:t>
            </a:r>
            <a:r>
              <a:rPr lang="en-US" dirty="0"/>
              <a:t>, the </a:t>
            </a:r>
            <a:r>
              <a:rPr lang="en-US" dirty="0">
                <a:solidFill>
                  <a:srgbClr val="FF0000"/>
                </a:solidFill>
              </a:rPr>
              <a:t>data</a:t>
            </a:r>
            <a:r>
              <a:rPr lang="en-US" dirty="0"/>
              <a:t> </a:t>
            </a:r>
            <a:r>
              <a:rPr lang="en-US" dirty="0">
                <a:solidFill>
                  <a:srgbClr val="FF0000"/>
                </a:solidFill>
              </a:rPr>
              <a:t>will not be sent</a:t>
            </a:r>
            <a:r>
              <a:rPr lang="en-US" dirty="0"/>
              <a:t> to the </a:t>
            </a:r>
            <a:r>
              <a:rPr lang="en-US" dirty="0">
                <a:solidFill>
                  <a:srgbClr val="FF0000"/>
                </a:solidFill>
              </a:rPr>
              <a:t>server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226</a:t>
            </a:fld>
            <a:endParaRPr lang="en-US" dirty="0"/>
          </a:p>
        </p:txBody>
      </p:sp>
    </p:spTree>
    <p:extLst>
      <p:ext uri="{BB962C8B-B14F-4D97-AF65-F5344CB8AC3E}">
        <p14:creationId xmlns:p14="http://schemas.microsoft.com/office/powerpoint/2010/main" val="17803343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a:t>
            </a:r>
          </a:p>
        </p:txBody>
      </p:sp>
      <p:sp>
        <p:nvSpPr>
          <p:cNvPr id="3" name="Content Placeholder 2"/>
          <p:cNvSpPr>
            <a:spLocks noGrp="1"/>
          </p:cNvSpPr>
          <p:nvPr>
            <p:ph idx="1"/>
          </p:nvPr>
        </p:nvSpPr>
        <p:spPr/>
        <p:txBody>
          <a:bodyPr/>
          <a:lstStyle/>
          <a:p>
            <a:r>
              <a:rPr lang="en-US" dirty="0" smtClean="0"/>
              <a:t>As </a:t>
            </a:r>
            <a:r>
              <a:rPr lang="en-US" dirty="0"/>
              <a:t>I said, the </a:t>
            </a:r>
            <a:r>
              <a:rPr lang="en-US" dirty="0">
                <a:solidFill>
                  <a:srgbClr val="FF0000"/>
                </a:solidFill>
              </a:rPr>
              <a:t>value</a:t>
            </a:r>
            <a:r>
              <a:rPr lang="en-US" dirty="0"/>
              <a:t> </a:t>
            </a:r>
            <a:r>
              <a:rPr lang="en-US" dirty="0">
                <a:solidFill>
                  <a:srgbClr val="0070C0"/>
                </a:solidFill>
              </a:rPr>
              <a:t>attribute</a:t>
            </a:r>
            <a:r>
              <a:rPr lang="en-US" dirty="0"/>
              <a:t> provides the data that is passed to the </a:t>
            </a:r>
            <a:r>
              <a:rPr lang="en-US" dirty="0" smtClean="0"/>
              <a:t>server.</a:t>
            </a:r>
          </a:p>
          <a:p>
            <a:pPr lvl="1"/>
            <a:r>
              <a:rPr lang="en-US" dirty="0" smtClean="0"/>
              <a:t>When </a:t>
            </a:r>
            <a:r>
              <a:rPr lang="en-US" dirty="0"/>
              <a:t>you enter data into an input element, such as a text box, this is stored in the value attribute of that </a:t>
            </a:r>
            <a:r>
              <a:rPr lang="en-US" dirty="0" smtClean="0"/>
              <a:t>element.</a:t>
            </a:r>
          </a:p>
          <a:p>
            <a:pPr lvl="1"/>
            <a:r>
              <a:rPr lang="en-US" dirty="0" smtClean="0"/>
              <a:t>This </a:t>
            </a:r>
            <a:r>
              <a:rPr lang="en-US" dirty="0"/>
              <a:t>value attribute is displayed in the input field and submitted when the form is </a:t>
            </a:r>
            <a:r>
              <a:rPr lang="en-US" dirty="0" smtClean="0"/>
              <a:t>submitted.</a:t>
            </a:r>
          </a:p>
          <a:p>
            <a:pPr lvl="1"/>
            <a:r>
              <a:rPr lang="en-US" dirty="0" smtClean="0"/>
              <a:t>You </a:t>
            </a:r>
            <a:r>
              <a:rPr lang="en-US" dirty="0"/>
              <a:t>can also set the value attribute in the HTML, which will </a:t>
            </a:r>
            <a:r>
              <a:rPr lang="en-US" dirty="0">
                <a:solidFill>
                  <a:srgbClr val="FF0000"/>
                </a:solidFill>
              </a:rPr>
              <a:t>prefill</a:t>
            </a:r>
            <a:r>
              <a:rPr lang="en-US" dirty="0"/>
              <a:t> the field with the </a:t>
            </a:r>
            <a:r>
              <a:rPr lang="en-US" dirty="0">
                <a:solidFill>
                  <a:srgbClr val="FF0000"/>
                </a:solidFill>
              </a:rPr>
              <a:t>specified </a:t>
            </a:r>
            <a:r>
              <a:rPr lang="en-US" dirty="0" smtClean="0">
                <a:solidFill>
                  <a:srgbClr val="FF0000"/>
                </a:solidFill>
              </a:rPr>
              <a:t>value</a:t>
            </a:r>
            <a:r>
              <a:rPr lang="en-US" dirty="0" smtClean="0"/>
              <a:t>.</a:t>
            </a:r>
          </a:p>
          <a:p>
            <a:pPr lvl="1"/>
            <a:r>
              <a:rPr lang="en-US" dirty="0" smtClean="0"/>
              <a:t>The </a:t>
            </a:r>
            <a:r>
              <a:rPr lang="en-US" dirty="0">
                <a:solidFill>
                  <a:srgbClr val="FF0000"/>
                </a:solidFill>
              </a:rPr>
              <a:t>value</a:t>
            </a:r>
            <a:r>
              <a:rPr lang="en-US" dirty="0"/>
              <a:t> attribute is </a:t>
            </a:r>
            <a:r>
              <a:rPr lang="en-US" dirty="0">
                <a:solidFill>
                  <a:srgbClr val="FF0000"/>
                </a:solidFill>
              </a:rPr>
              <a:t>required</a:t>
            </a:r>
            <a:r>
              <a:rPr lang="en-US" dirty="0"/>
              <a:t> </a:t>
            </a:r>
            <a:r>
              <a:rPr lang="en-US" dirty="0" smtClean="0"/>
              <a:t>for</a:t>
            </a:r>
          </a:p>
          <a:p>
            <a:pPr lvl="2"/>
            <a:r>
              <a:rPr lang="en-US" dirty="0" smtClean="0"/>
              <a:t>checkbox and</a:t>
            </a:r>
          </a:p>
          <a:p>
            <a:pPr lvl="2"/>
            <a:r>
              <a:rPr lang="en-US" dirty="0" smtClean="0"/>
              <a:t>radio types</a:t>
            </a:r>
          </a:p>
          <a:p>
            <a:pPr lvl="2"/>
            <a:r>
              <a:rPr lang="en-US" dirty="0" smtClean="0"/>
              <a:t>but </a:t>
            </a:r>
            <a:r>
              <a:rPr lang="en-US" dirty="0"/>
              <a:t>is </a:t>
            </a:r>
            <a:r>
              <a:rPr lang="en-US" dirty="0">
                <a:solidFill>
                  <a:srgbClr val="FF0000"/>
                </a:solidFill>
              </a:rPr>
              <a:t>optional</a:t>
            </a:r>
            <a:r>
              <a:rPr lang="en-US" dirty="0"/>
              <a:t> on all </a:t>
            </a:r>
            <a:r>
              <a:rPr lang="en-US" dirty="0">
                <a:solidFill>
                  <a:srgbClr val="FF0000"/>
                </a:solidFill>
              </a:rPr>
              <a:t>other </a:t>
            </a:r>
            <a:r>
              <a:rPr lang="en-US" dirty="0" smtClean="0">
                <a:solidFill>
                  <a:srgbClr val="FF0000"/>
                </a:solidFill>
              </a:rPr>
              <a:t>types</a:t>
            </a:r>
          </a:p>
          <a:p>
            <a:pPr lvl="1"/>
            <a:r>
              <a:rPr lang="en-US" dirty="0" smtClean="0"/>
              <a:t>For </a:t>
            </a:r>
            <a:r>
              <a:rPr lang="en-US" dirty="0">
                <a:solidFill>
                  <a:srgbClr val="FF0000"/>
                </a:solidFill>
              </a:rPr>
              <a:t>button types</a:t>
            </a:r>
            <a:r>
              <a:rPr lang="en-US" dirty="0"/>
              <a:t>, the </a:t>
            </a:r>
            <a:r>
              <a:rPr lang="en-US" dirty="0">
                <a:solidFill>
                  <a:srgbClr val="FF0000"/>
                </a:solidFill>
              </a:rPr>
              <a:t>value</a:t>
            </a:r>
            <a:r>
              <a:rPr lang="en-US" dirty="0"/>
              <a:t> </a:t>
            </a:r>
            <a:r>
              <a:rPr lang="en-US" dirty="0">
                <a:solidFill>
                  <a:srgbClr val="0070C0"/>
                </a:solidFill>
              </a:rPr>
              <a:t>attribute</a:t>
            </a:r>
            <a:r>
              <a:rPr lang="en-US" dirty="0"/>
              <a:t> provides the </a:t>
            </a:r>
            <a:r>
              <a:rPr lang="en-US" dirty="0">
                <a:solidFill>
                  <a:srgbClr val="FF0000"/>
                </a:solidFill>
              </a:rPr>
              <a:t>display text</a:t>
            </a:r>
            <a:r>
              <a:rPr lang="en-US" dirty="0"/>
              <a:t> on the </a:t>
            </a:r>
            <a:r>
              <a:rPr lang="en-US" dirty="0">
                <a:solidFill>
                  <a:srgbClr val="FF0000"/>
                </a:solidFill>
              </a:rPr>
              <a:t>button</a:t>
            </a:r>
            <a:r>
              <a:rPr lang="en-US" dirty="0"/>
              <a:t>.</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227</a:t>
            </a:fld>
            <a:endParaRPr lang="en-US" dirty="0"/>
          </a:p>
        </p:txBody>
      </p:sp>
    </p:spTree>
    <p:extLst>
      <p:ext uri="{BB962C8B-B14F-4D97-AF65-F5344CB8AC3E}">
        <p14:creationId xmlns:p14="http://schemas.microsoft.com/office/powerpoint/2010/main" val="267751946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disabled</a:t>
            </a:r>
          </a:p>
        </p:txBody>
      </p:sp>
      <p:sp>
        <p:nvSpPr>
          <p:cNvPr id="3" name="Content Placeholder 2"/>
          <p:cNvSpPr>
            <a:spLocks noGrp="1"/>
          </p:cNvSpPr>
          <p:nvPr>
            <p:ph idx="1"/>
          </p:nvPr>
        </p:nvSpPr>
        <p:spPr/>
        <p:txBody>
          <a:bodyPr/>
          <a:lstStyle/>
          <a:p>
            <a:r>
              <a:rPr lang="en-US" dirty="0" smtClean="0"/>
              <a:t>This </a:t>
            </a:r>
            <a:r>
              <a:rPr lang="en-US" dirty="0"/>
              <a:t>is a </a:t>
            </a:r>
            <a:r>
              <a:rPr lang="en-US" dirty="0">
                <a:solidFill>
                  <a:srgbClr val="FF0000"/>
                </a:solidFill>
              </a:rPr>
              <a:t>Boolean</a:t>
            </a:r>
            <a:r>
              <a:rPr lang="en-US" dirty="0"/>
              <a:t> </a:t>
            </a:r>
            <a:r>
              <a:rPr lang="en-US" dirty="0">
                <a:solidFill>
                  <a:srgbClr val="0070C0"/>
                </a:solidFill>
              </a:rPr>
              <a:t>attribute</a:t>
            </a:r>
            <a:r>
              <a:rPr lang="en-US" dirty="0"/>
              <a:t> that will, when </a:t>
            </a:r>
            <a:r>
              <a:rPr lang="en-US" dirty="0">
                <a:solidFill>
                  <a:srgbClr val="FF0000"/>
                </a:solidFill>
              </a:rPr>
              <a:t>true</a:t>
            </a:r>
            <a:r>
              <a:rPr lang="en-US" dirty="0"/>
              <a:t>, </a:t>
            </a:r>
            <a:r>
              <a:rPr lang="en-US" dirty="0">
                <a:solidFill>
                  <a:srgbClr val="FF0000"/>
                </a:solidFill>
              </a:rPr>
              <a:t>disable</a:t>
            </a:r>
            <a:r>
              <a:rPr lang="en-US" dirty="0"/>
              <a:t> any </a:t>
            </a:r>
            <a:r>
              <a:rPr lang="en-US" dirty="0">
                <a:solidFill>
                  <a:srgbClr val="FF0000"/>
                </a:solidFill>
              </a:rPr>
              <a:t>user interaction </a:t>
            </a:r>
            <a:r>
              <a:rPr lang="en-US" dirty="0"/>
              <a:t>with the input </a:t>
            </a:r>
            <a:r>
              <a:rPr lang="en-US" dirty="0" smtClean="0"/>
              <a:t>element.</a:t>
            </a:r>
          </a:p>
          <a:p>
            <a:pPr lvl="1"/>
            <a:r>
              <a:rPr lang="en-US" dirty="0" smtClean="0"/>
              <a:t>Also</a:t>
            </a:r>
            <a:r>
              <a:rPr lang="en-US" dirty="0"/>
              <a:t>, </a:t>
            </a:r>
            <a:r>
              <a:rPr lang="en-US" dirty="0">
                <a:solidFill>
                  <a:srgbClr val="FF0000"/>
                </a:solidFill>
              </a:rPr>
              <a:t>disabled fields</a:t>
            </a:r>
            <a:r>
              <a:rPr lang="en-US" dirty="0"/>
              <a:t> are </a:t>
            </a:r>
            <a:r>
              <a:rPr lang="en-US" dirty="0">
                <a:solidFill>
                  <a:srgbClr val="FF0000"/>
                </a:solidFill>
              </a:rPr>
              <a:t>not submitted</a:t>
            </a:r>
            <a:r>
              <a:rPr lang="en-US" dirty="0"/>
              <a:t> with the </a:t>
            </a:r>
            <a:r>
              <a:rPr lang="en-US" dirty="0">
                <a:solidFill>
                  <a:srgbClr val="FF0000"/>
                </a:solidFill>
              </a:rPr>
              <a:t>form data</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228</a:t>
            </a:fld>
            <a:endParaRPr lang="en-US" dirty="0"/>
          </a:p>
        </p:txBody>
      </p:sp>
    </p:spTree>
    <p:extLst>
      <p:ext uri="{BB962C8B-B14F-4D97-AF65-F5344CB8AC3E}">
        <p14:creationId xmlns:p14="http://schemas.microsoft.com/office/powerpoint/2010/main" val="19812656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readonly</a:t>
            </a:r>
          </a:p>
        </p:txBody>
      </p:sp>
      <p:sp>
        <p:nvSpPr>
          <p:cNvPr id="3" name="Content Placeholder 2"/>
          <p:cNvSpPr>
            <a:spLocks noGrp="1"/>
          </p:cNvSpPr>
          <p:nvPr>
            <p:ph idx="1"/>
          </p:nvPr>
        </p:nvSpPr>
        <p:spPr/>
        <p:txBody>
          <a:bodyPr/>
          <a:lstStyle/>
          <a:p>
            <a:r>
              <a:rPr lang="en-US" dirty="0" smtClean="0"/>
              <a:t>A </a:t>
            </a:r>
            <a:r>
              <a:rPr lang="en-US" dirty="0">
                <a:solidFill>
                  <a:srgbClr val="FF0000"/>
                </a:solidFill>
              </a:rPr>
              <a:t>Boolean</a:t>
            </a:r>
            <a:r>
              <a:rPr lang="en-US" dirty="0"/>
              <a:t> attribute that prevents the user from changing the value of an input </a:t>
            </a:r>
            <a:r>
              <a:rPr lang="en-US" dirty="0" smtClean="0"/>
              <a:t>element.</a:t>
            </a:r>
          </a:p>
          <a:p>
            <a:pPr lvl="1"/>
            <a:r>
              <a:rPr lang="en-US" dirty="0" smtClean="0"/>
              <a:t>This </a:t>
            </a:r>
            <a:r>
              <a:rPr lang="en-US" dirty="0"/>
              <a:t>is subtly </a:t>
            </a:r>
            <a:r>
              <a:rPr lang="en-US" dirty="0">
                <a:solidFill>
                  <a:srgbClr val="FF0000"/>
                </a:solidFill>
              </a:rPr>
              <a:t>different</a:t>
            </a:r>
            <a:r>
              <a:rPr lang="en-US" dirty="0"/>
              <a:t> from the </a:t>
            </a:r>
            <a:r>
              <a:rPr lang="en-US" dirty="0">
                <a:solidFill>
                  <a:srgbClr val="FF0000"/>
                </a:solidFill>
              </a:rPr>
              <a:t>disabled</a:t>
            </a:r>
            <a:r>
              <a:rPr lang="en-US" dirty="0"/>
              <a:t> attribute, where the user can interact with the element but can’t change the </a:t>
            </a:r>
            <a:r>
              <a:rPr lang="en-US" dirty="0" smtClean="0"/>
              <a:t>value.</a:t>
            </a:r>
          </a:p>
          <a:p>
            <a:pPr lvl="1"/>
            <a:r>
              <a:rPr lang="en-US" dirty="0" smtClean="0"/>
              <a:t>Elements </a:t>
            </a:r>
            <a:r>
              <a:rPr lang="en-US" dirty="0"/>
              <a:t>marked readonly are also submitted when the form is </a:t>
            </a:r>
            <a:r>
              <a:rPr lang="en-US" dirty="0" smtClean="0"/>
              <a:t>submitted.</a:t>
            </a:r>
          </a:p>
          <a:p>
            <a:pPr lvl="1"/>
            <a:r>
              <a:rPr lang="en-US" dirty="0" smtClean="0"/>
              <a:t>However</a:t>
            </a:r>
            <a:r>
              <a:rPr lang="en-US" dirty="0"/>
              <a:t>, the readonly attribute is </a:t>
            </a:r>
            <a:r>
              <a:rPr lang="en-US" dirty="0">
                <a:solidFill>
                  <a:srgbClr val="FF0000"/>
                </a:solidFill>
              </a:rPr>
              <a:t>ignored</a:t>
            </a:r>
            <a:r>
              <a:rPr lang="en-US" dirty="0"/>
              <a:t> by </a:t>
            </a:r>
            <a:r>
              <a:rPr lang="en-US" dirty="0">
                <a:solidFill>
                  <a:srgbClr val="FF0000"/>
                </a:solidFill>
              </a:rPr>
              <a:t>several input types</a:t>
            </a:r>
            <a:r>
              <a:rPr lang="en-US" dirty="0"/>
              <a:t>, </a:t>
            </a:r>
            <a:r>
              <a:rPr lang="en-US" dirty="0" smtClean="0"/>
              <a:t>including</a:t>
            </a:r>
          </a:p>
          <a:p>
            <a:pPr lvl="2"/>
            <a:r>
              <a:rPr lang="en-US" dirty="0" smtClean="0"/>
              <a:t>checkbox</a:t>
            </a:r>
          </a:p>
          <a:p>
            <a:pPr lvl="2"/>
            <a:r>
              <a:rPr lang="en-US" dirty="0" smtClean="0"/>
              <a:t>color</a:t>
            </a:r>
          </a:p>
          <a:p>
            <a:pPr lvl="2"/>
            <a:r>
              <a:rPr lang="en-US" dirty="0" smtClean="0"/>
              <a:t>file</a:t>
            </a:r>
          </a:p>
          <a:p>
            <a:pPr lvl="2"/>
            <a:r>
              <a:rPr lang="en-US" dirty="0" smtClean="0"/>
              <a:t>hidden</a:t>
            </a:r>
          </a:p>
          <a:p>
            <a:pPr lvl="2"/>
            <a:r>
              <a:rPr lang="en-US" dirty="0" smtClean="0"/>
              <a:t>radio</a:t>
            </a:r>
          </a:p>
          <a:p>
            <a:pPr lvl="2"/>
            <a:r>
              <a:rPr lang="en-US" dirty="0" smtClean="0"/>
              <a:t>range</a:t>
            </a:r>
            <a:r>
              <a:rPr lang="en-US" dirty="0"/>
              <a:t>, or </a:t>
            </a:r>
            <a:endParaRPr lang="en-US" dirty="0" smtClean="0"/>
          </a:p>
          <a:p>
            <a:pPr lvl="2"/>
            <a:r>
              <a:rPr lang="en-US" dirty="0" smtClean="0"/>
              <a:t>one </a:t>
            </a:r>
            <a:r>
              <a:rPr lang="en-US" dirty="0"/>
              <a:t>of the button </a:t>
            </a:r>
            <a:r>
              <a:rPr lang="en-US" dirty="0" smtClean="0"/>
              <a:t>types</a:t>
            </a:r>
          </a:p>
          <a:p>
            <a:pPr lvl="3"/>
            <a:r>
              <a:rPr lang="en-US" dirty="0" smtClean="0"/>
              <a:t>button		image</a:t>
            </a:r>
          </a:p>
          <a:p>
            <a:pPr lvl="3"/>
            <a:r>
              <a:rPr lang="en-US" dirty="0" smtClean="0"/>
              <a:t>reset		submit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229</a:t>
            </a:fld>
            <a:endParaRPr lang="en-US" dirty="0"/>
          </a:p>
        </p:txBody>
      </p:sp>
    </p:spTree>
    <p:extLst>
      <p:ext uri="{BB962C8B-B14F-4D97-AF65-F5344CB8AC3E}">
        <p14:creationId xmlns:p14="http://schemas.microsoft.com/office/powerpoint/2010/main" val="392536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 </a:t>
            </a:r>
            <a:r>
              <a:rPr lang="en-US" dirty="0" smtClean="0"/>
              <a:t>Element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Keywords</a:t>
            </a:r>
          </a:p>
          <a:p>
            <a:pPr lvl="1"/>
            <a:r>
              <a:rPr lang="en-US" dirty="0" smtClean="0"/>
              <a:t>These </a:t>
            </a:r>
            <a:r>
              <a:rPr lang="en-US" dirty="0"/>
              <a:t>are all fairly </a:t>
            </a:r>
            <a:r>
              <a:rPr lang="en-US" dirty="0" smtClean="0"/>
              <a:t>self-explanatory.</a:t>
            </a:r>
          </a:p>
          <a:p>
            <a:pPr lvl="1"/>
            <a:r>
              <a:rPr lang="en-US" dirty="0" smtClean="0"/>
              <a:t>For </a:t>
            </a:r>
            <a:r>
              <a:rPr lang="en-US" dirty="0"/>
              <a:t>keywords, the content attribute will contain a comma-separated list of keywords</a:t>
            </a:r>
            <a:r>
              <a:rPr lang="en-US" dirty="0" smtClean="0"/>
              <a:t>.</a:t>
            </a:r>
          </a:p>
          <a:p>
            <a:pPr lvl="1"/>
            <a:r>
              <a:rPr lang="en-US" dirty="0"/>
              <a:t>The </a:t>
            </a:r>
            <a:r>
              <a:rPr lang="en-US" dirty="0">
                <a:solidFill>
                  <a:srgbClr val="FF0000"/>
                </a:solidFill>
              </a:rPr>
              <a:t>http-equiv</a:t>
            </a:r>
            <a:r>
              <a:rPr lang="en-US" dirty="0"/>
              <a:t> attribute is used to simulate an </a:t>
            </a:r>
            <a:r>
              <a:rPr lang="en-US" dirty="0">
                <a:solidFill>
                  <a:srgbClr val="FF0000"/>
                </a:solidFill>
              </a:rPr>
              <a:t>http response </a:t>
            </a:r>
            <a:r>
              <a:rPr lang="en-US" dirty="0" smtClean="0">
                <a:solidFill>
                  <a:srgbClr val="FF0000"/>
                </a:solidFill>
              </a:rPr>
              <a:t>header</a:t>
            </a:r>
            <a:r>
              <a:rPr lang="en-US" dirty="0" smtClean="0"/>
              <a:t>.</a:t>
            </a:r>
          </a:p>
          <a:p>
            <a:pPr lvl="1"/>
            <a:r>
              <a:rPr lang="en-US" dirty="0" smtClean="0"/>
              <a:t>The </a:t>
            </a:r>
            <a:r>
              <a:rPr lang="en-US" dirty="0"/>
              <a:t>more common values are these</a:t>
            </a:r>
            <a:r>
              <a:rPr lang="en-US" dirty="0" smtClean="0"/>
              <a:t>:</a:t>
            </a:r>
            <a:endParaRPr lang="en-US" dirty="0"/>
          </a:p>
          <a:p>
            <a:pPr lvl="2"/>
            <a:r>
              <a:rPr lang="en-US" dirty="0" smtClean="0">
                <a:solidFill>
                  <a:srgbClr val="0070C0"/>
                </a:solidFill>
              </a:rPr>
              <a:t>content-type</a:t>
            </a:r>
            <a:r>
              <a:rPr lang="en-US" dirty="0" smtClean="0"/>
              <a:t> </a:t>
            </a:r>
            <a:r>
              <a:rPr lang="en-US" dirty="0"/>
              <a:t>- the content attribute will specify a content type, typically </a:t>
            </a:r>
            <a:r>
              <a:rPr lang="en-US" dirty="0">
                <a:solidFill>
                  <a:srgbClr val="FF0000"/>
                </a:solidFill>
              </a:rPr>
              <a:t>text/html</a:t>
            </a:r>
            <a:r>
              <a:rPr lang="en-US" dirty="0"/>
              <a:t> and a </a:t>
            </a:r>
            <a:r>
              <a:rPr lang="en-US" dirty="0">
                <a:solidFill>
                  <a:srgbClr val="FF0000"/>
                </a:solidFill>
              </a:rPr>
              <a:t>character </a:t>
            </a:r>
            <a:r>
              <a:rPr lang="en-US" dirty="0" smtClean="0">
                <a:solidFill>
                  <a:srgbClr val="FF0000"/>
                </a:solidFill>
              </a:rPr>
              <a:t>set</a:t>
            </a:r>
            <a:r>
              <a:rPr lang="en-US" dirty="0" smtClean="0"/>
              <a:t>.</a:t>
            </a:r>
          </a:p>
          <a:p>
            <a:pPr marL="687388" lvl="2" indent="0">
              <a:buNone/>
            </a:pPr>
            <a:r>
              <a:rPr lang="en-US" dirty="0" smtClean="0"/>
              <a:t>For </a:t>
            </a:r>
            <a:r>
              <a:rPr lang="en-US" dirty="0"/>
              <a:t>example, content = "text/html; charset=UTF-8</a:t>
            </a:r>
            <a:r>
              <a:rPr lang="en-US" dirty="0" smtClean="0"/>
              <a:t>".</a:t>
            </a:r>
          </a:p>
          <a:p>
            <a:pPr lvl="2"/>
            <a:r>
              <a:rPr lang="en-US" dirty="0" smtClean="0">
                <a:solidFill>
                  <a:srgbClr val="0070C0"/>
                </a:solidFill>
              </a:rPr>
              <a:t>default-style</a:t>
            </a:r>
            <a:r>
              <a:rPr lang="en-US" dirty="0" smtClean="0"/>
              <a:t> </a:t>
            </a:r>
            <a:r>
              <a:rPr lang="en-US" dirty="0"/>
              <a:t>- use this to specify the default style </a:t>
            </a:r>
            <a:r>
              <a:rPr lang="en-US" dirty="0" smtClean="0"/>
              <a:t>sheet.</a:t>
            </a:r>
          </a:p>
          <a:p>
            <a:pPr lvl="2"/>
            <a:r>
              <a:rPr lang="en-US" dirty="0" smtClean="0">
                <a:solidFill>
                  <a:srgbClr val="0070C0"/>
                </a:solidFill>
              </a:rPr>
              <a:t>refresh</a:t>
            </a:r>
            <a:r>
              <a:rPr lang="en-US" dirty="0" smtClean="0"/>
              <a:t> </a:t>
            </a:r>
            <a:r>
              <a:rPr lang="en-US" dirty="0"/>
              <a:t>- you can force the page to automatically refresh after a certain interval, which is specified, in seconds, in the content attribute</a:t>
            </a:r>
            <a:r>
              <a:rPr lang="en-US" dirty="0" smtClean="0"/>
              <a:t>.</a:t>
            </a:r>
          </a:p>
          <a:p>
            <a:pPr lvl="1"/>
            <a:r>
              <a:rPr lang="en-US" dirty="0"/>
              <a:t>As demonstrated in the sample document, the character set can also be specified using the shortened notation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a:t>
            </a:fld>
            <a:endParaRPr lang="en-US" dirty="0"/>
          </a:p>
        </p:txBody>
      </p:sp>
      <p:pic>
        <p:nvPicPr>
          <p:cNvPr id="7" name="Picture 6"/>
          <p:cNvPicPr>
            <a:picLocks noChangeAspect="1"/>
          </p:cNvPicPr>
          <p:nvPr/>
        </p:nvPicPr>
        <p:blipFill>
          <a:blip r:embed="rId2"/>
          <a:stretch>
            <a:fillRect/>
          </a:stretch>
        </p:blipFill>
        <p:spPr>
          <a:xfrm>
            <a:off x="856813" y="5298347"/>
            <a:ext cx="3028950" cy="304800"/>
          </a:xfrm>
          <a:prstGeom prst="rect">
            <a:avLst/>
          </a:prstGeom>
          <a:ln>
            <a:solidFill>
              <a:schemeClr val="accent1"/>
            </a:solidFill>
          </a:ln>
        </p:spPr>
      </p:pic>
    </p:spTree>
    <p:extLst>
      <p:ext uri="{BB962C8B-B14F-4D97-AF65-F5344CB8AC3E}">
        <p14:creationId xmlns:p14="http://schemas.microsoft.com/office/powerpoint/2010/main" val="17838675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required</a:t>
            </a:r>
          </a:p>
        </p:txBody>
      </p:sp>
      <p:sp>
        <p:nvSpPr>
          <p:cNvPr id="3" name="Content Placeholder 2"/>
          <p:cNvSpPr>
            <a:spLocks noGrp="1"/>
          </p:cNvSpPr>
          <p:nvPr>
            <p:ph idx="1"/>
          </p:nvPr>
        </p:nvSpPr>
        <p:spPr/>
        <p:txBody>
          <a:bodyPr/>
          <a:lstStyle/>
          <a:p>
            <a:r>
              <a:rPr lang="en-US" dirty="0" smtClean="0"/>
              <a:t>A </a:t>
            </a:r>
            <a:r>
              <a:rPr lang="en-US" dirty="0" smtClean="0">
                <a:solidFill>
                  <a:srgbClr val="FF0000"/>
                </a:solidFill>
              </a:rPr>
              <a:t>Boolean</a:t>
            </a:r>
            <a:r>
              <a:rPr lang="en-US" dirty="0" smtClean="0"/>
              <a:t> </a:t>
            </a:r>
            <a:r>
              <a:rPr lang="en-US" dirty="0"/>
              <a:t>attribute that indicates the user must enter (or select) a value for this </a:t>
            </a:r>
            <a:r>
              <a:rPr lang="en-US" dirty="0" smtClean="0"/>
              <a:t>element.</a:t>
            </a:r>
          </a:p>
          <a:p>
            <a:pPr lvl="1"/>
            <a:r>
              <a:rPr lang="en-US" dirty="0" smtClean="0">
                <a:solidFill>
                  <a:srgbClr val="FF0000"/>
                </a:solidFill>
              </a:rPr>
              <a:t>Page </a:t>
            </a:r>
            <a:r>
              <a:rPr lang="en-US" dirty="0">
                <a:solidFill>
                  <a:srgbClr val="FF0000"/>
                </a:solidFill>
              </a:rPr>
              <a:t>validation</a:t>
            </a:r>
            <a:r>
              <a:rPr lang="en-US" dirty="0"/>
              <a:t> will enforce this setting when the form is </a:t>
            </a:r>
            <a:r>
              <a:rPr lang="en-US" dirty="0" smtClean="0"/>
              <a:t>submitted.</a:t>
            </a:r>
          </a:p>
          <a:p>
            <a:pPr lvl="1"/>
            <a:r>
              <a:rPr lang="en-US" dirty="0" smtClean="0"/>
              <a:t>You </a:t>
            </a:r>
            <a:r>
              <a:rPr lang="en-US" dirty="0"/>
              <a:t>can apply styling for required or optional elements using the pseudo classes</a:t>
            </a:r>
            <a:r>
              <a:rPr lang="en-US" dirty="0" smtClean="0"/>
              <a:t>,</a:t>
            </a:r>
          </a:p>
          <a:p>
            <a:pPr lvl="2"/>
            <a:r>
              <a:rPr lang="en-US" dirty="0" smtClean="0"/>
              <a:t>:</a:t>
            </a:r>
            <a:r>
              <a:rPr lang="en-US" dirty="0"/>
              <a:t>optional </a:t>
            </a:r>
            <a:r>
              <a:rPr lang="en-US" dirty="0" smtClean="0"/>
              <a:t>and</a:t>
            </a:r>
          </a:p>
          <a:p>
            <a:pPr lvl="2"/>
            <a:r>
              <a:rPr lang="en-US" dirty="0" smtClean="0"/>
              <a:t>:required</a:t>
            </a:r>
          </a:p>
          <a:p>
            <a:pPr lvl="1"/>
            <a:r>
              <a:rPr lang="en-US" dirty="0" smtClean="0"/>
              <a:t>I’ll </a:t>
            </a:r>
            <a:r>
              <a:rPr lang="en-US" dirty="0"/>
              <a:t>cover these in Chapter </a:t>
            </a:r>
            <a:r>
              <a:rPr lang="en-US" dirty="0" smtClean="0"/>
              <a:t>9.</a:t>
            </a:r>
          </a:p>
          <a:p>
            <a:pPr lvl="1"/>
            <a:r>
              <a:rPr lang="en-US" dirty="0" smtClean="0"/>
              <a:t>The </a:t>
            </a:r>
            <a:r>
              <a:rPr lang="en-US" dirty="0">
                <a:solidFill>
                  <a:srgbClr val="FF0000"/>
                </a:solidFill>
              </a:rPr>
              <a:t>required</a:t>
            </a:r>
            <a:r>
              <a:rPr lang="en-US" dirty="0"/>
              <a:t> attribute is </a:t>
            </a:r>
            <a:r>
              <a:rPr lang="en-US" dirty="0">
                <a:solidFill>
                  <a:srgbClr val="FF0000"/>
                </a:solidFill>
              </a:rPr>
              <a:t>not allowed</a:t>
            </a:r>
            <a:r>
              <a:rPr lang="en-US" dirty="0"/>
              <a:t> on </a:t>
            </a:r>
            <a:endParaRPr lang="en-US" dirty="0" smtClean="0"/>
          </a:p>
          <a:p>
            <a:pPr lvl="2"/>
            <a:r>
              <a:rPr lang="en-US" dirty="0" smtClean="0"/>
              <a:t>a </a:t>
            </a:r>
            <a:r>
              <a:rPr lang="en-US" dirty="0"/>
              <a:t>hidden type </a:t>
            </a:r>
            <a:r>
              <a:rPr lang="en-US" dirty="0" smtClean="0"/>
              <a:t>or</a:t>
            </a:r>
          </a:p>
          <a:p>
            <a:pPr lvl="2"/>
            <a:r>
              <a:rPr lang="en-US" dirty="0" smtClean="0"/>
              <a:t>one </a:t>
            </a:r>
            <a:r>
              <a:rPr lang="en-US" dirty="0"/>
              <a:t>of the button </a:t>
            </a:r>
            <a:r>
              <a:rPr lang="en-US" dirty="0" smtClean="0"/>
              <a:t>types</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230</a:t>
            </a:fld>
            <a:endParaRPr lang="en-US" dirty="0"/>
          </a:p>
        </p:txBody>
      </p:sp>
    </p:spTree>
    <p:extLst>
      <p:ext uri="{BB962C8B-B14F-4D97-AF65-F5344CB8AC3E}">
        <p14:creationId xmlns:p14="http://schemas.microsoft.com/office/powerpoint/2010/main" val="22835157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autofocus</a:t>
            </a:r>
          </a:p>
        </p:txBody>
      </p:sp>
      <p:sp>
        <p:nvSpPr>
          <p:cNvPr id="3" name="Content Placeholder 2"/>
          <p:cNvSpPr>
            <a:spLocks noGrp="1"/>
          </p:cNvSpPr>
          <p:nvPr>
            <p:ph idx="1"/>
          </p:nvPr>
        </p:nvSpPr>
        <p:spPr/>
        <p:txBody>
          <a:bodyPr/>
          <a:lstStyle/>
          <a:p>
            <a:r>
              <a:rPr lang="en-US" dirty="0" smtClean="0"/>
              <a:t>A </a:t>
            </a:r>
            <a:r>
              <a:rPr lang="en-US" dirty="0">
                <a:solidFill>
                  <a:srgbClr val="FF0000"/>
                </a:solidFill>
              </a:rPr>
              <a:t>Boolean</a:t>
            </a:r>
            <a:r>
              <a:rPr lang="en-US" dirty="0"/>
              <a:t> attribute that indicates the </a:t>
            </a:r>
            <a:r>
              <a:rPr lang="en-US" dirty="0">
                <a:solidFill>
                  <a:srgbClr val="FF0000"/>
                </a:solidFill>
              </a:rPr>
              <a:t>input element</a:t>
            </a:r>
            <a:r>
              <a:rPr lang="en-US" dirty="0"/>
              <a:t> should have the </a:t>
            </a:r>
            <a:r>
              <a:rPr lang="en-US" dirty="0">
                <a:solidFill>
                  <a:srgbClr val="FF0000"/>
                </a:solidFill>
              </a:rPr>
              <a:t>focus</a:t>
            </a:r>
            <a:r>
              <a:rPr lang="en-US" dirty="0"/>
              <a:t> when the page is </a:t>
            </a:r>
            <a:r>
              <a:rPr lang="en-US" dirty="0" smtClean="0"/>
              <a:t>loaded.</a:t>
            </a:r>
          </a:p>
          <a:p>
            <a:pPr lvl="1"/>
            <a:r>
              <a:rPr lang="en-US" dirty="0" smtClean="0">
                <a:solidFill>
                  <a:srgbClr val="FF0000"/>
                </a:solidFill>
              </a:rPr>
              <a:t>Only </a:t>
            </a:r>
            <a:r>
              <a:rPr lang="en-US" dirty="0">
                <a:solidFill>
                  <a:srgbClr val="FF0000"/>
                </a:solidFill>
              </a:rPr>
              <a:t>one element</a:t>
            </a:r>
            <a:r>
              <a:rPr lang="en-US" dirty="0"/>
              <a:t> can have this </a:t>
            </a:r>
            <a:r>
              <a:rPr lang="en-US" dirty="0">
                <a:solidFill>
                  <a:srgbClr val="FF0000"/>
                </a:solidFill>
              </a:rPr>
              <a:t>attribute set</a:t>
            </a:r>
            <a:r>
              <a:rPr lang="en-US" dirty="0"/>
              <a:t> and this attribute is </a:t>
            </a:r>
            <a:r>
              <a:rPr lang="en-US" dirty="0">
                <a:solidFill>
                  <a:srgbClr val="FF0000"/>
                </a:solidFill>
              </a:rPr>
              <a:t>not allowed</a:t>
            </a:r>
            <a:r>
              <a:rPr lang="en-US" dirty="0"/>
              <a:t> on the </a:t>
            </a:r>
            <a:r>
              <a:rPr lang="en-US" dirty="0">
                <a:solidFill>
                  <a:srgbClr val="FF0000"/>
                </a:solidFill>
              </a:rPr>
              <a:t>hidden type</a:t>
            </a:r>
            <a:r>
              <a:rPr lang="en-US" dirty="0"/>
              <a:t>, which I’ll explain later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231</a:t>
            </a:fld>
            <a:endParaRPr lang="en-US" dirty="0"/>
          </a:p>
        </p:txBody>
      </p:sp>
    </p:spTree>
    <p:extLst>
      <p:ext uri="{BB962C8B-B14F-4D97-AF65-F5344CB8AC3E}">
        <p14:creationId xmlns:p14="http://schemas.microsoft.com/office/powerpoint/2010/main" val="33803845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a:t>
            </a:r>
          </a:p>
        </p:txBody>
      </p:sp>
      <p:sp>
        <p:nvSpPr>
          <p:cNvPr id="3" name="Content Placeholder 2"/>
          <p:cNvSpPr>
            <a:spLocks noGrp="1"/>
          </p:cNvSpPr>
          <p:nvPr>
            <p:ph idx="1"/>
          </p:nvPr>
        </p:nvSpPr>
        <p:spPr/>
        <p:txBody>
          <a:bodyPr/>
          <a:lstStyle/>
          <a:p>
            <a:r>
              <a:rPr lang="en-US" dirty="0" smtClean="0"/>
              <a:t>For </a:t>
            </a:r>
            <a:r>
              <a:rPr lang="en-US" dirty="0"/>
              <a:t>a quick review of the </a:t>
            </a:r>
            <a:r>
              <a:rPr lang="en-US" dirty="0">
                <a:solidFill>
                  <a:srgbClr val="FF0000"/>
                </a:solidFill>
              </a:rPr>
              <a:t>textual input types</a:t>
            </a:r>
            <a:r>
              <a:rPr lang="en-US" dirty="0"/>
              <a:t>, here is snippet of HTML that demonstrates many of them: </a:t>
            </a:r>
            <a:r>
              <a:rPr lang="en-US" dirty="0">
                <a:solidFill>
                  <a:srgbClr val="FF0000"/>
                </a:solidFill>
              </a:rPr>
              <a:t>Listing </a:t>
            </a:r>
            <a:r>
              <a:rPr lang="en-US" dirty="0" smtClean="0">
                <a:solidFill>
                  <a:srgbClr val="FF0000"/>
                </a:solidFill>
              </a:rPr>
              <a:t>8-3</a:t>
            </a:r>
            <a:r>
              <a:rPr lang="en-US" dirty="0" smtClean="0"/>
              <a:t>.</a:t>
            </a:r>
            <a:endParaRPr lang="en-US" dirty="0"/>
          </a:p>
          <a:p>
            <a:pPr lvl="1"/>
            <a:r>
              <a:rPr lang="en-US" dirty="0"/>
              <a:t>On the email field, this sets the size to 100 to make it large enough to hold an email address or </a:t>
            </a:r>
            <a:r>
              <a:rPr lang="en-US" dirty="0" smtClean="0"/>
              <a:t>two.</a:t>
            </a:r>
          </a:p>
          <a:p>
            <a:pPr lvl="1"/>
            <a:r>
              <a:rPr lang="en-US" dirty="0" smtClean="0"/>
              <a:t>This </a:t>
            </a:r>
            <a:r>
              <a:rPr lang="en-US" dirty="0"/>
              <a:t>also has the multiple attribute to allow for more than one to be </a:t>
            </a:r>
            <a:r>
              <a:rPr lang="en-US" dirty="0" smtClean="0"/>
              <a:t>entered.</a:t>
            </a:r>
          </a:p>
          <a:p>
            <a:pPr lvl="1"/>
            <a:r>
              <a:rPr lang="en-US" dirty="0" smtClean="0"/>
              <a:t>The </a:t>
            </a:r>
            <a:r>
              <a:rPr lang="en-US" dirty="0"/>
              <a:t>password field uses the minlength and maxlength attribute to provide client-side length </a:t>
            </a:r>
            <a:r>
              <a:rPr lang="en-US" dirty="0" smtClean="0"/>
              <a:t>validations.</a:t>
            </a:r>
          </a:p>
          <a:p>
            <a:pPr lvl="1"/>
            <a:r>
              <a:rPr lang="en-US" dirty="0" smtClean="0"/>
              <a:t>The </a:t>
            </a:r>
            <a:r>
              <a:rPr lang="en-US" dirty="0"/>
              <a:t>phone number field includes a </a:t>
            </a:r>
            <a:r>
              <a:rPr lang="en-US" dirty="0">
                <a:solidFill>
                  <a:srgbClr val="FF0000"/>
                </a:solidFill>
              </a:rPr>
              <a:t>regex pattern</a:t>
            </a:r>
            <a:r>
              <a:rPr lang="en-US" dirty="0"/>
              <a:t> that supports U.S. phone </a:t>
            </a:r>
            <a:r>
              <a:rPr lang="en-US" dirty="0" smtClean="0"/>
              <a:t>numbers.</a:t>
            </a:r>
          </a:p>
          <a:p>
            <a:pPr lvl="1"/>
            <a:r>
              <a:rPr lang="en-US" dirty="0" smtClean="0"/>
              <a:t>A </a:t>
            </a:r>
            <a:r>
              <a:rPr lang="en-US" dirty="0">
                <a:solidFill>
                  <a:srgbClr val="FF0000"/>
                </a:solidFill>
              </a:rPr>
              <a:t>placeholder</a:t>
            </a:r>
            <a:r>
              <a:rPr lang="en-US" dirty="0"/>
              <a:t> attribute also provides a </a:t>
            </a:r>
            <a:r>
              <a:rPr lang="en-US" dirty="0">
                <a:solidFill>
                  <a:srgbClr val="FF0000"/>
                </a:solidFill>
              </a:rPr>
              <a:t>hint</a:t>
            </a:r>
            <a:r>
              <a:rPr lang="en-US" dirty="0"/>
              <a:t> for how the number should be </a:t>
            </a:r>
            <a:r>
              <a:rPr lang="en-US" dirty="0" smtClean="0"/>
              <a:t>formatted.</a:t>
            </a:r>
          </a:p>
          <a:p>
            <a:pPr lvl="1"/>
            <a:r>
              <a:rPr lang="en-US" dirty="0" smtClean="0"/>
              <a:t>This </a:t>
            </a:r>
            <a:r>
              <a:rPr lang="en-US" dirty="0"/>
              <a:t>includes both a disabled and a read-only textbox so you can see the difference in how they </a:t>
            </a:r>
            <a:r>
              <a:rPr lang="en-US" dirty="0" smtClean="0"/>
              <a:t>work.</a:t>
            </a:r>
          </a:p>
          <a:p>
            <a:pPr lvl="1"/>
            <a:r>
              <a:rPr lang="en-US" dirty="0" smtClean="0"/>
              <a:t>For </a:t>
            </a:r>
            <a:r>
              <a:rPr lang="en-US" dirty="0"/>
              <a:t>both of these the value is set using the </a:t>
            </a:r>
            <a:r>
              <a:rPr lang="en-US" dirty="0">
                <a:solidFill>
                  <a:srgbClr val="FF0000"/>
                </a:solidFill>
              </a:rPr>
              <a:t>value</a:t>
            </a:r>
            <a:r>
              <a:rPr lang="en-US" dirty="0"/>
              <a:t> attribute since it cannot be entered on the </a:t>
            </a:r>
            <a:r>
              <a:rPr lang="en-US" dirty="0" smtClean="0"/>
              <a:t>form.</a:t>
            </a:r>
          </a:p>
          <a:p>
            <a:pPr lvl="1"/>
            <a:r>
              <a:rPr lang="en-US" dirty="0" smtClean="0"/>
              <a:t>You </a:t>
            </a:r>
            <a:r>
              <a:rPr lang="en-US" dirty="0"/>
              <a:t>can highlight the text on the read-only field and copy it, put you can’t on the disabled </a:t>
            </a:r>
            <a:r>
              <a:rPr lang="en-US" dirty="0" smtClean="0"/>
              <a:t>field.</a:t>
            </a:r>
          </a:p>
          <a:p>
            <a:pPr lvl="1"/>
            <a:r>
              <a:rPr lang="en-US" dirty="0" smtClean="0"/>
              <a:t>Finally</a:t>
            </a:r>
            <a:r>
              <a:rPr lang="en-US" dirty="0"/>
              <a:t>, the comments field uses a </a:t>
            </a:r>
            <a:r>
              <a:rPr lang="en-US" dirty="0">
                <a:solidFill>
                  <a:srgbClr val="FF0000"/>
                </a:solidFill>
              </a:rPr>
              <a:t>textarea element</a:t>
            </a:r>
            <a:r>
              <a:rPr lang="en-US" dirty="0"/>
              <a:t> that shows three rows of </a:t>
            </a:r>
            <a:r>
              <a:rPr lang="en-US" dirty="0" smtClean="0"/>
              <a:t>text.</a:t>
            </a:r>
          </a:p>
          <a:p>
            <a:pPr lvl="2"/>
            <a:r>
              <a:rPr lang="en-US" dirty="0" smtClean="0"/>
              <a:t>This </a:t>
            </a:r>
            <a:r>
              <a:rPr lang="en-US" dirty="0"/>
              <a:t>has a maximum length of </a:t>
            </a:r>
            <a:r>
              <a:rPr lang="en-US" dirty="0">
                <a:solidFill>
                  <a:srgbClr val="FF0000"/>
                </a:solidFill>
              </a:rPr>
              <a:t>250 </a:t>
            </a:r>
            <a:r>
              <a:rPr lang="en-US" dirty="0" smtClean="0">
                <a:solidFill>
                  <a:srgbClr val="FF0000"/>
                </a:solidFill>
              </a:rPr>
              <a:t>characters</a:t>
            </a:r>
            <a:r>
              <a:rPr lang="en-US" dirty="0" smtClean="0"/>
              <a:t>. If </a:t>
            </a:r>
            <a:r>
              <a:rPr lang="en-US" dirty="0"/>
              <a:t>you add these input elements to the initial form shown at the beginning of this chapter, it would look something like </a:t>
            </a:r>
            <a:r>
              <a:rPr lang="en-US" dirty="0">
                <a:solidFill>
                  <a:srgbClr val="FF0000"/>
                </a:solidFill>
              </a:rPr>
              <a:t>Figure 8-4</a:t>
            </a:r>
            <a:r>
              <a:rPr lang="en-US" dirty="0" smtClean="0"/>
              <a:t>.</a:t>
            </a:r>
          </a:p>
          <a:p>
            <a:pPr lvl="1"/>
            <a:r>
              <a:rPr lang="en-US" dirty="0"/>
              <a:t>The </a:t>
            </a:r>
            <a:r>
              <a:rPr lang="en-US" dirty="0">
                <a:solidFill>
                  <a:srgbClr val="FF0000"/>
                </a:solidFill>
              </a:rPr>
              <a:t>cursor</a:t>
            </a:r>
            <a:r>
              <a:rPr lang="en-US" dirty="0"/>
              <a:t> should be in the </a:t>
            </a:r>
            <a:r>
              <a:rPr lang="en-US" dirty="0">
                <a:solidFill>
                  <a:srgbClr val="FF0000"/>
                </a:solidFill>
              </a:rPr>
              <a:t>search box</a:t>
            </a:r>
            <a:r>
              <a:rPr lang="en-US" dirty="0"/>
              <a:t> since this element had the </a:t>
            </a:r>
            <a:r>
              <a:rPr lang="en-US" dirty="0">
                <a:solidFill>
                  <a:srgbClr val="FF0000"/>
                </a:solidFill>
              </a:rPr>
              <a:t>autofocus</a:t>
            </a:r>
            <a:r>
              <a:rPr lang="en-US" dirty="0"/>
              <a:t> </a:t>
            </a:r>
            <a:r>
              <a:rPr lang="en-US" dirty="0" smtClean="0"/>
              <a:t>attribute.</a:t>
            </a:r>
          </a:p>
          <a:p>
            <a:pPr lvl="1"/>
            <a:r>
              <a:rPr lang="en-US" dirty="0" smtClean="0"/>
              <a:t>When </a:t>
            </a:r>
            <a:r>
              <a:rPr lang="en-US" dirty="0"/>
              <a:t>you submit the form, if any of the </a:t>
            </a:r>
            <a:r>
              <a:rPr lang="en-US" dirty="0">
                <a:solidFill>
                  <a:srgbClr val="FF0000"/>
                </a:solidFill>
              </a:rPr>
              <a:t>validations fail</a:t>
            </a:r>
            <a:r>
              <a:rPr lang="en-US" dirty="0"/>
              <a:t>, the form will display an error as demonstrated in </a:t>
            </a:r>
            <a:r>
              <a:rPr lang="en-US" dirty="0">
                <a:solidFill>
                  <a:srgbClr val="FF0000"/>
                </a:solidFill>
              </a:rPr>
              <a:t>Figure 8-5</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232</a:t>
            </a:fld>
            <a:endParaRPr lang="en-US" dirty="0"/>
          </a:p>
        </p:txBody>
      </p:sp>
    </p:spTree>
    <p:extLst>
      <p:ext uri="{BB962C8B-B14F-4D97-AF65-F5344CB8AC3E}">
        <p14:creationId xmlns:p14="http://schemas.microsoft.com/office/powerpoint/2010/main" val="24079579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8-3</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233</a:t>
            </a:fld>
            <a:endParaRPr lang="en-US" dirty="0"/>
          </a:p>
        </p:txBody>
      </p:sp>
      <p:pic>
        <p:nvPicPr>
          <p:cNvPr id="6" name="Picture 5"/>
          <p:cNvPicPr>
            <a:picLocks noChangeAspect="1"/>
          </p:cNvPicPr>
          <p:nvPr/>
        </p:nvPicPr>
        <p:blipFill>
          <a:blip r:embed="rId2"/>
          <a:stretch>
            <a:fillRect/>
          </a:stretch>
        </p:blipFill>
        <p:spPr>
          <a:xfrm>
            <a:off x="152400" y="1261846"/>
            <a:ext cx="10003697" cy="3411914"/>
          </a:xfrm>
          <a:prstGeom prst="rect">
            <a:avLst/>
          </a:prstGeom>
          <a:ln>
            <a:solidFill>
              <a:schemeClr val="accent1"/>
            </a:solidFill>
          </a:ln>
        </p:spPr>
      </p:pic>
    </p:spTree>
    <p:extLst>
      <p:ext uri="{BB962C8B-B14F-4D97-AF65-F5344CB8AC3E}">
        <p14:creationId xmlns:p14="http://schemas.microsoft.com/office/powerpoint/2010/main" val="3138762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8-4 || 8-5</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234</a:t>
            </a:fld>
            <a:endParaRPr lang="en-US" dirty="0"/>
          </a:p>
        </p:txBody>
      </p:sp>
      <p:pic>
        <p:nvPicPr>
          <p:cNvPr id="3" name="Picture 2"/>
          <p:cNvPicPr>
            <a:picLocks noChangeAspect="1"/>
          </p:cNvPicPr>
          <p:nvPr/>
        </p:nvPicPr>
        <p:blipFill>
          <a:blip r:embed="rId2"/>
          <a:stretch>
            <a:fillRect/>
          </a:stretch>
        </p:blipFill>
        <p:spPr>
          <a:xfrm>
            <a:off x="152400" y="1300876"/>
            <a:ext cx="8203035" cy="2085649"/>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152400" y="3892906"/>
            <a:ext cx="8203035" cy="2229424"/>
          </a:xfrm>
          <a:prstGeom prst="rect">
            <a:avLst/>
          </a:prstGeom>
          <a:ln>
            <a:solidFill>
              <a:schemeClr val="accent1"/>
            </a:solidFill>
          </a:ln>
        </p:spPr>
      </p:pic>
    </p:spTree>
    <p:extLst>
      <p:ext uri="{BB962C8B-B14F-4D97-AF65-F5344CB8AC3E}">
        <p14:creationId xmlns:p14="http://schemas.microsoft.com/office/powerpoint/2010/main" val="31182716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Selection Elements</a:t>
            </a:r>
          </a:p>
        </p:txBody>
      </p:sp>
      <p:sp>
        <p:nvSpPr>
          <p:cNvPr id="3" name="Content Placeholder 2"/>
          <p:cNvSpPr>
            <a:spLocks noGrp="1"/>
          </p:cNvSpPr>
          <p:nvPr>
            <p:ph idx="1"/>
          </p:nvPr>
        </p:nvSpPr>
        <p:spPr/>
        <p:txBody>
          <a:bodyPr/>
          <a:lstStyle/>
          <a:p>
            <a:r>
              <a:rPr lang="en-US" dirty="0" smtClean="0"/>
              <a:t>There </a:t>
            </a:r>
            <a:r>
              <a:rPr lang="en-US" dirty="0"/>
              <a:t>are several constructs that allow you to present a </a:t>
            </a:r>
            <a:r>
              <a:rPr lang="en-US" dirty="0">
                <a:solidFill>
                  <a:srgbClr val="FF0000"/>
                </a:solidFill>
              </a:rPr>
              <a:t>fixed set of choices</a:t>
            </a:r>
            <a:r>
              <a:rPr lang="en-US" dirty="0"/>
              <a:t> on a </a:t>
            </a:r>
            <a:r>
              <a:rPr lang="en-US" dirty="0" smtClean="0">
                <a:solidFill>
                  <a:srgbClr val="FF0000"/>
                </a:solidFill>
              </a:rPr>
              <a:t>form</a:t>
            </a:r>
            <a:r>
              <a:rPr lang="en-US" dirty="0" smtClean="0"/>
              <a:t>.</a:t>
            </a:r>
          </a:p>
          <a:p>
            <a:pPr lvl="1"/>
            <a:r>
              <a:rPr lang="en-US" dirty="0" smtClean="0"/>
              <a:t>Checkboxes </a:t>
            </a:r>
            <a:r>
              <a:rPr lang="en-US" dirty="0"/>
              <a:t>and radio buttons can be created using the </a:t>
            </a:r>
            <a:r>
              <a:rPr lang="en-US" dirty="0">
                <a:solidFill>
                  <a:srgbClr val="FF0000"/>
                </a:solidFill>
              </a:rPr>
              <a:t>type</a:t>
            </a:r>
            <a:r>
              <a:rPr lang="en-US" dirty="0"/>
              <a:t> attribute of the </a:t>
            </a:r>
            <a:r>
              <a:rPr lang="en-US" dirty="0">
                <a:solidFill>
                  <a:srgbClr val="FF0000"/>
                </a:solidFill>
              </a:rPr>
              <a:t>input</a:t>
            </a:r>
            <a:r>
              <a:rPr lang="en-US" dirty="0"/>
              <a:t> </a:t>
            </a:r>
            <a:r>
              <a:rPr lang="en-US" dirty="0" smtClean="0"/>
              <a:t>element.</a:t>
            </a:r>
          </a:p>
          <a:p>
            <a:pPr lvl="1"/>
            <a:r>
              <a:rPr lang="en-US" dirty="0" smtClean="0"/>
              <a:t>Drop-down </a:t>
            </a:r>
            <a:r>
              <a:rPr lang="en-US" dirty="0"/>
              <a:t>lists are created using the </a:t>
            </a:r>
            <a:endParaRPr lang="en-US" dirty="0" smtClean="0"/>
          </a:p>
          <a:p>
            <a:pPr lvl="2"/>
            <a:r>
              <a:rPr lang="en-US" dirty="0" smtClean="0"/>
              <a:t>select and</a:t>
            </a:r>
          </a:p>
          <a:p>
            <a:pPr lvl="2"/>
            <a:r>
              <a:rPr lang="en-US" dirty="0" smtClean="0"/>
              <a:t>option elements</a:t>
            </a:r>
          </a:p>
          <a:p>
            <a:pPr lvl="1"/>
            <a:endParaRPr lang="en-US" dirty="0"/>
          </a:p>
          <a:p>
            <a:endParaRPr lang="en-US" dirty="0"/>
          </a:p>
          <a:p>
            <a:r>
              <a:rPr lang="en-US" dirty="0"/>
              <a:t>(Page 139).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235</a:t>
            </a:fld>
            <a:endParaRPr lang="en-US" dirty="0"/>
          </a:p>
        </p:txBody>
      </p:sp>
    </p:spTree>
    <p:extLst>
      <p:ext uri="{BB962C8B-B14F-4D97-AF65-F5344CB8AC3E}">
        <p14:creationId xmlns:p14="http://schemas.microsoft.com/office/powerpoint/2010/main" val="220561499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Checkbox</a:t>
            </a:r>
          </a:p>
        </p:txBody>
      </p:sp>
      <p:sp>
        <p:nvSpPr>
          <p:cNvPr id="7" name="Content Placeholder 6"/>
          <p:cNvSpPr>
            <a:spLocks noGrp="1"/>
          </p:cNvSpPr>
          <p:nvPr>
            <p:ph idx="1"/>
          </p:nvPr>
        </p:nvSpPr>
        <p:spPr/>
        <p:txBody>
          <a:bodyPr/>
          <a:lstStyle/>
          <a:p>
            <a:r>
              <a:rPr lang="en-US" dirty="0" smtClean="0"/>
              <a:t>Checkboxes </a:t>
            </a:r>
            <a:r>
              <a:rPr lang="en-US" dirty="0"/>
              <a:t>are used when representing a </a:t>
            </a:r>
            <a:r>
              <a:rPr lang="en-US" dirty="0">
                <a:solidFill>
                  <a:srgbClr val="FF0000"/>
                </a:solidFill>
              </a:rPr>
              <a:t>Boolean</a:t>
            </a:r>
            <a:r>
              <a:rPr lang="en-US" dirty="0"/>
              <a:t> value such </a:t>
            </a:r>
            <a:r>
              <a:rPr lang="en-US" dirty="0" smtClean="0"/>
              <a:t>as</a:t>
            </a:r>
          </a:p>
          <a:p>
            <a:pPr lvl="2"/>
            <a:r>
              <a:rPr lang="en-US" dirty="0" smtClean="0"/>
              <a:t>“Available</a:t>
            </a:r>
            <a:r>
              <a:rPr lang="en-US" dirty="0"/>
              <a:t>?” </a:t>
            </a:r>
            <a:r>
              <a:rPr lang="en-US" dirty="0" smtClean="0"/>
              <a:t>or</a:t>
            </a:r>
          </a:p>
          <a:p>
            <a:pPr lvl="2"/>
            <a:r>
              <a:rPr lang="en-US" dirty="0" smtClean="0"/>
              <a:t>“Can </a:t>
            </a:r>
            <a:r>
              <a:rPr lang="en-US" dirty="0"/>
              <a:t>call</a:t>
            </a:r>
            <a:r>
              <a:rPr lang="en-US" dirty="0" smtClean="0"/>
              <a:t>?”</a:t>
            </a:r>
          </a:p>
          <a:p>
            <a:pPr lvl="1"/>
            <a:r>
              <a:rPr lang="en-US" dirty="0" smtClean="0"/>
              <a:t>A </a:t>
            </a:r>
            <a:r>
              <a:rPr lang="en-US" dirty="0">
                <a:solidFill>
                  <a:srgbClr val="FF0000"/>
                </a:solidFill>
              </a:rPr>
              <a:t>true</a:t>
            </a:r>
            <a:r>
              <a:rPr lang="en-US" dirty="0"/>
              <a:t> value is </a:t>
            </a:r>
            <a:r>
              <a:rPr lang="en-US" dirty="0">
                <a:solidFill>
                  <a:srgbClr val="FF0000"/>
                </a:solidFill>
              </a:rPr>
              <a:t>checked</a:t>
            </a:r>
            <a:r>
              <a:rPr lang="en-US" dirty="0"/>
              <a:t> and a </a:t>
            </a:r>
            <a:r>
              <a:rPr lang="en-US" dirty="0">
                <a:solidFill>
                  <a:srgbClr val="FF0000"/>
                </a:solidFill>
              </a:rPr>
              <a:t>false</a:t>
            </a:r>
            <a:r>
              <a:rPr lang="en-US" dirty="0"/>
              <a:t> value is </a:t>
            </a:r>
            <a:r>
              <a:rPr lang="en-US" dirty="0" smtClean="0">
                <a:solidFill>
                  <a:srgbClr val="FF0000"/>
                </a:solidFill>
              </a:rPr>
              <a:t>unchecked</a:t>
            </a:r>
            <a:r>
              <a:rPr lang="en-US" dirty="0" smtClean="0"/>
              <a:t>.</a:t>
            </a:r>
          </a:p>
          <a:p>
            <a:pPr lvl="1"/>
            <a:r>
              <a:rPr lang="en-US" dirty="0" smtClean="0"/>
              <a:t>A </a:t>
            </a:r>
            <a:r>
              <a:rPr lang="en-US" dirty="0"/>
              <a:t>checkbox is created by using an </a:t>
            </a:r>
            <a:r>
              <a:rPr lang="en-US" dirty="0">
                <a:solidFill>
                  <a:srgbClr val="FF0000"/>
                </a:solidFill>
              </a:rPr>
              <a:t>input element </a:t>
            </a:r>
            <a:r>
              <a:rPr lang="en-US" dirty="0"/>
              <a:t>with the </a:t>
            </a:r>
            <a:r>
              <a:rPr lang="en-US" dirty="0">
                <a:solidFill>
                  <a:srgbClr val="FF0000"/>
                </a:solidFill>
              </a:rPr>
              <a:t>type</a:t>
            </a:r>
            <a:r>
              <a:rPr lang="en-US" dirty="0"/>
              <a:t> set to </a:t>
            </a:r>
            <a:r>
              <a:rPr lang="en-US" dirty="0" smtClean="0">
                <a:solidFill>
                  <a:srgbClr val="FF0000"/>
                </a:solidFill>
              </a:rPr>
              <a:t>checkbox</a:t>
            </a:r>
            <a:r>
              <a:rPr lang="en-US" dirty="0" smtClean="0"/>
              <a:t>.</a:t>
            </a:r>
          </a:p>
          <a:p>
            <a:pPr lvl="1"/>
            <a:r>
              <a:rPr lang="en-US" dirty="0" smtClean="0"/>
              <a:t>You </a:t>
            </a:r>
            <a:r>
              <a:rPr lang="en-US" dirty="0"/>
              <a:t>can also use checkboxes when you want to allow multiple selections from a set of </a:t>
            </a:r>
            <a:r>
              <a:rPr lang="en-US" dirty="0" smtClean="0"/>
              <a:t>choices.</a:t>
            </a:r>
          </a:p>
          <a:p>
            <a:pPr lvl="1"/>
            <a:r>
              <a:rPr lang="en-US" dirty="0" smtClean="0"/>
              <a:t>For </a:t>
            </a:r>
            <a:r>
              <a:rPr lang="en-US" dirty="0"/>
              <a:t>example, if you’re ordering a pizza and selecting toppings, you might want to list all of the available items such as Mushrooms, Sausage, Olives, etc. with a checkbox next to </a:t>
            </a:r>
            <a:r>
              <a:rPr lang="en-US" dirty="0" smtClean="0"/>
              <a:t>each.</a:t>
            </a:r>
          </a:p>
          <a:p>
            <a:pPr lvl="1"/>
            <a:r>
              <a:rPr lang="en-US" dirty="0" smtClean="0"/>
              <a:t>Technically</a:t>
            </a:r>
            <a:r>
              <a:rPr lang="en-US" dirty="0"/>
              <a:t>, each of these is a separate field with a Boolean value: Do you want mushrooms? Do you want sausage? To indicate that a checkbox has been checked, use the Boolean checked </a:t>
            </a:r>
            <a:r>
              <a:rPr lang="en-US" dirty="0" smtClean="0"/>
              <a:t>attribute.</a:t>
            </a:r>
          </a:p>
          <a:p>
            <a:pPr lvl="1"/>
            <a:r>
              <a:rPr lang="en-US" dirty="0" smtClean="0"/>
              <a:t>If </a:t>
            </a:r>
            <a:r>
              <a:rPr lang="en-US" dirty="0"/>
              <a:t>this attribute exists, the box is checked; otherwise it in </a:t>
            </a:r>
            <a:r>
              <a:rPr lang="en-US" dirty="0" smtClean="0"/>
              <a:t>not.</a:t>
            </a:r>
          </a:p>
          <a:p>
            <a:pPr lvl="1"/>
            <a:r>
              <a:rPr lang="en-US" dirty="0" smtClean="0"/>
              <a:t>When </a:t>
            </a:r>
            <a:r>
              <a:rPr lang="en-US" dirty="0"/>
              <a:t>the form is submitted, only checked elements are included with the form data and the value attribute determines what is actually </a:t>
            </a:r>
            <a:r>
              <a:rPr lang="en-US" dirty="0" smtClean="0"/>
              <a:t>submitted.</a:t>
            </a:r>
          </a:p>
          <a:p>
            <a:pPr lvl="1"/>
            <a:r>
              <a:rPr lang="en-US" dirty="0" smtClean="0"/>
              <a:t>If </a:t>
            </a:r>
            <a:r>
              <a:rPr lang="en-US" dirty="0"/>
              <a:t>you want the data to be CanCall=true, then set the name attribute to CanCall and the value attribute to </a:t>
            </a:r>
            <a:r>
              <a:rPr lang="en-US" dirty="0" smtClean="0"/>
              <a:t>true.</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236</a:t>
            </a:fld>
            <a:endParaRPr lang="en-US" dirty="0"/>
          </a:p>
        </p:txBody>
      </p:sp>
    </p:spTree>
    <p:extLst>
      <p:ext uri="{BB962C8B-B14F-4D97-AF65-F5344CB8AC3E}">
        <p14:creationId xmlns:p14="http://schemas.microsoft.com/office/powerpoint/2010/main" val="15842701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Checkbox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t>In </a:t>
            </a:r>
            <a:r>
              <a:rPr lang="en-US" dirty="0"/>
              <a:t>the pizza example, you can set the name attribute on all of the checkboxes to Topping and set the value attribute to Mushrooms, Sausage, or </a:t>
            </a:r>
            <a:r>
              <a:rPr lang="en-US" dirty="0" smtClean="0"/>
              <a:t>Olives.</a:t>
            </a:r>
          </a:p>
          <a:p>
            <a:pPr lvl="1"/>
            <a:r>
              <a:rPr lang="en-US" dirty="0" smtClean="0"/>
              <a:t>When </a:t>
            </a:r>
            <a:r>
              <a:rPr lang="en-US" dirty="0"/>
              <a:t>the form is submitted, you’ll have a Topping field submitted for each one that was checked, with its corresponding value</a:t>
            </a:r>
            <a:r>
              <a:rPr lang="en-US" dirty="0" smtClean="0"/>
              <a:t>.</a:t>
            </a:r>
          </a:p>
          <a:p>
            <a:pPr lvl="1"/>
            <a:r>
              <a:rPr lang="en-US" dirty="0"/>
              <a:t>The input element does not display any </a:t>
            </a:r>
            <a:r>
              <a:rPr lang="en-US" dirty="0" smtClean="0"/>
              <a:t>text.</a:t>
            </a:r>
          </a:p>
          <a:p>
            <a:pPr lvl="2"/>
            <a:r>
              <a:rPr lang="en-US" dirty="0" smtClean="0"/>
              <a:t>The </a:t>
            </a:r>
            <a:r>
              <a:rPr lang="en-US" dirty="0"/>
              <a:t>name and value attributes are only used when submitting </a:t>
            </a:r>
            <a:r>
              <a:rPr lang="en-US" dirty="0" smtClean="0"/>
              <a:t>data.</a:t>
            </a:r>
          </a:p>
          <a:p>
            <a:pPr lvl="2"/>
            <a:r>
              <a:rPr lang="en-US" dirty="0" smtClean="0"/>
              <a:t>You </a:t>
            </a:r>
            <a:r>
              <a:rPr lang="en-US" dirty="0"/>
              <a:t>can use a label element for each input element or simply embed content around the </a:t>
            </a:r>
            <a:r>
              <a:rPr lang="en-US" dirty="0" smtClean="0"/>
              <a:t>checkboxes.</a:t>
            </a:r>
          </a:p>
          <a:p>
            <a:pPr lvl="2"/>
            <a:r>
              <a:rPr lang="en-US" dirty="0" smtClean="0"/>
              <a:t>For </a:t>
            </a:r>
            <a:r>
              <a:rPr lang="en-US" dirty="0"/>
              <a:t>example, the selected toppings can be presented like this:</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a:p>
          <a:p>
            <a:pPr lvl="1"/>
            <a:r>
              <a:rPr lang="en-US" dirty="0"/>
              <a:t>The required property, when used on an input element with type="checkbox," indicates that the box must be checked before the form can be </a:t>
            </a:r>
            <a:r>
              <a:rPr lang="en-US" dirty="0" smtClean="0"/>
              <a:t>submitted.</a:t>
            </a:r>
          </a:p>
          <a:p>
            <a:pPr lvl="1"/>
            <a:r>
              <a:rPr lang="en-US" dirty="0" smtClean="0"/>
              <a:t>You </a:t>
            </a:r>
            <a:r>
              <a:rPr lang="en-US" dirty="0"/>
              <a:t>would want to do this where the user needs to acknowledge something, such as terms and conditions, before proceeding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237</a:t>
            </a:fld>
            <a:endParaRPr lang="en-US" dirty="0"/>
          </a:p>
        </p:txBody>
      </p:sp>
      <p:pic>
        <p:nvPicPr>
          <p:cNvPr id="2" name="Picture 1"/>
          <p:cNvPicPr>
            <a:picLocks noChangeAspect="1"/>
          </p:cNvPicPr>
          <p:nvPr/>
        </p:nvPicPr>
        <p:blipFill>
          <a:blip r:embed="rId2"/>
          <a:stretch>
            <a:fillRect/>
          </a:stretch>
        </p:blipFill>
        <p:spPr>
          <a:xfrm>
            <a:off x="973123" y="3909834"/>
            <a:ext cx="7598764" cy="1224333"/>
          </a:xfrm>
          <a:prstGeom prst="rect">
            <a:avLst/>
          </a:prstGeom>
          <a:ln>
            <a:solidFill>
              <a:schemeClr val="accent1"/>
            </a:solidFill>
          </a:ln>
        </p:spPr>
      </p:pic>
    </p:spTree>
    <p:extLst>
      <p:ext uri="{BB962C8B-B14F-4D97-AF65-F5344CB8AC3E}">
        <p14:creationId xmlns:p14="http://schemas.microsoft.com/office/powerpoint/2010/main" val="39912606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Checkboxes </a:t>
            </a:r>
            <a:r>
              <a:rPr lang="en-US" dirty="0"/>
              <a:t>are either </a:t>
            </a:r>
            <a:r>
              <a:rPr lang="en-US" dirty="0">
                <a:solidFill>
                  <a:srgbClr val="FF0000"/>
                </a:solidFill>
              </a:rPr>
              <a:t>checked</a:t>
            </a:r>
            <a:r>
              <a:rPr lang="en-US" dirty="0"/>
              <a:t> or </a:t>
            </a:r>
            <a:r>
              <a:rPr lang="en-US" dirty="0">
                <a:solidFill>
                  <a:srgbClr val="FF0000"/>
                </a:solidFill>
              </a:rPr>
              <a:t>unchecked</a:t>
            </a:r>
            <a:r>
              <a:rPr lang="en-US" dirty="0"/>
              <a:t>; there is no </a:t>
            </a:r>
            <a:r>
              <a:rPr lang="en-US" dirty="0">
                <a:solidFill>
                  <a:srgbClr val="FF0000"/>
                </a:solidFill>
              </a:rPr>
              <a:t>indeterminate </a:t>
            </a:r>
            <a:r>
              <a:rPr lang="en-US" dirty="0" smtClean="0">
                <a:solidFill>
                  <a:srgbClr val="FF0000"/>
                </a:solidFill>
              </a:rPr>
              <a:t>value.</a:t>
            </a:r>
            <a:endParaRPr lang="en-US" dirty="0" smtClean="0"/>
          </a:p>
          <a:p>
            <a:pPr lvl="1"/>
            <a:r>
              <a:rPr lang="en-US" dirty="0" smtClean="0"/>
              <a:t>HTML5 </a:t>
            </a:r>
            <a:r>
              <a:rPr lang="en-US" dirty="0"/>
              <a:t>does not support a </a:t>
            </a:r>
            <a:r>
              <a:rPr lang="en-US" dirty="0">
                <a:solidFill>
                  <a:srgbClr val="FF0000"/>
                </a:solidFill>
              </a:rPr>
              <a:t>tri-state checkbox</a:t>
            </a:r>
            <a:r>
              <a:rPr lang="en-US" dirty="0"/>
              <a:t> (checked, unchecked, </a:t>
            </a:r>
            <a:r>
              <a:rPr lang="en-US" dirty="0">
                <a:solidFill>
                  <a:srgbClr val="FF0000"/>
                </a:solidFill>
              </a:rPr>
              <a:t>not specified</a:t>
            </a:r>
            <a:r>
              <a:rPr lang="en-US" dirty="0"/>
              <a:t>), although there are some JavaScript solutions that will provide this </a:t>
            </a:r>
            <a:r>
              <a:rPr lang="en-US" dirty="0" smtClean="0"/>
              <a:t>capability.</a:t>
            </a:r>
          </a:p>
          <a:p>
            <a:pPr lvl="1"/>
            <a:r>
              <a:rPr lang="en-US" dirty="0" smtClean="0"/>
              <a:t>For </a:t>
            </a:r>
            <a:r>
              <a:rPr lang="en-US" dirty="0"/>
              <a:t>example, see </a:t>
            </a:r>
            <a:r>
              <a:rPr lang="en-US" dirty="0">
                <a:hlinkClick r:id="rId2"/>
              </a:rPr>
              <a:t>http://</a:t>
            </a:r>
            <a:r>
              <a:rPr lang="en-US" dirty="0" smtClean="0">
                <a:hlinkClick r:id="rId2"/>
              </a:rPr>
              <a:t>jquer.in/jquery-plugins-for-html5-forms/tristate/</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238</a:t>
            </a:fld>
            <a:endParaRPr lang="en-US" dirty="0"/>
          </a:p>
        </p:txBody>
      </p:sp>
    </p:spTree>
    <p:extLst>
      <p:ext uri="{BB962C8B-B14F-4D97-AF65-F5344CB8AC3E}">
        <p14:creationId xmlns:p14="http://schemas.microsoft.com/office/powerpoint/2010/main" val="30936494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Radio</a:t>
            </a:r>
          </a:p>
        </p:txBody>
      </p:sp>
      <p:sp>
        <p:nvSpPr>
          <p:cNvPr id="3" name="Content Placeholder 2"/>
          <p:cNvSpPr>
            <a:spLocks noGrp="1"/>
          </p:cNvSpPr>
          <p:nvPr>
            <p:ph idx="1"/>
          </p:nvPr>
        </p:nvSpPr>
        <p:spPr/>
        <p:txBody>
          <a:bodyPr/>
          <a:lstStyle/>
          <a:p>
            <a:r>
              <a:rPr lang="en-US" dirty="0" smtClean="0"/>
              <a:t>You </a:t>
            </a:r>
            <a:r>
              <a:rPr lang="en-US" dirty="0"/>
              <a:t>create a </a:t>
            </a:r>
            <a:r>
              <a:rPr lang="en-US" dirty="0">
                <a:solidFill>
                  <a:srgbClr val="FF0000"/>
                </a:solidFill>
              </a:rPr>
              <a:t>radio button</a:t>
            </a:r>
            <a:r>
              <a:rPr lang="en-US" dirty="0"/>
              <a:t> by using an </a:t>
            </a:r>
            <a:r>
              <a:rPr lang="en-US" dirty="0">
                <a:solidFill>
                  <a:srgbClr val="FF0000"/>
                </a:solidFill>
              </a:rPr>
              <a:t>input element</a:t>
            </a:r>
            <a:r>
              <a:rPr lang="en-US" dirty="0"/>
              <a:t> and setting the </a:t>
            </a:r>
            <a:r>
              <a:rPr lang="en-US" dirty="0">
                <a:solidFill>
                  <a:srgbClr val="FF0000"/>
                </a:solidFill>
              </a:rPr>
              <a:t>type</a:t>
            </a:r>
            <a:r>
              <a:rPr lang="en-US" dirty="0"/>
              <a:t> </a:t>
            </a:r>
            <a:r>
              <a:rPr lang="en-US" dirty="0">
                <a:solidFill>
                  <a:srgbClr val="0070C0"/>
                </a:solidFill>
              </a:rPr>
              <a:t>attribute</a:t>
            </a:r>
            <a:r>
              <a:rPr lang="en-US" dirty="0"/>
              <a:t> to </a:t>
            </a:r>
            <a:r>
              <a:rPr lang="en-US" dirty="0" smtClean="0">
                <a:solidFill>
                  <a:srgbClr val="FF0000"/>
                </a:solidFill>
              </a:rPr>
              <a:t>radio</a:t>
            </a:r>
            <a:r>
              <a:rPr lang="en-US" dirty="0" smtClean="0"/>
              <a:t>.</a:t>
            </a:r>
          </a:p>
          <a:p>
            <a:pPr lvl="1"/>
            <a:r>
              <a:rPr lang="en-US" dirty="0" smtClean="0"/>
              <a:t>A </a:t>
            </a:r>
            <a:r>
              <a:rPr lang="en-US" dirty="0"/>
              <a:t>radio button works very much like a </a:t>
            </a:r>
            <a:r>
              <a:rPr lang="en-US" dirty="0" smtClean="0">
                <a:solidFill>
                  <a:srgbClr val="FF0000"/>
                </a:solidFill>
              </a:rPr>
              <a:t>checkbox</a:t>
            </a:r>
            <a:r>
              <a:rPr lang="en-US" dirty="0" smtClean="0"/>
              <a:t>:</a:t>
            </a:r>
          </a:p>
          <a:p>
            <a:pPr lvl="2"/>
            <a:r>
              <a:rPr lang="en-US" dirty="0" smtClean="0"/>
              <a:t>the </a:t>
            </a:r>
            <a:r>
              <a:rPr lang="en-US" dirty="0"/>
              <a:t>checked attribute indicates if it was </a:t>
            </a:r>
            <a:r>
              <a:rPr lang="en-US" dirty="0" smtClean="0"/>
              <a:t>selected;</a:t>
            </a:r>
          </a:p>
          <a:p>
            <a:pPr lvl="2"/>
            <a:r>
              <a:rPr lang="en-US" dirty="0" smtClean="0"/>
              <a:t>only </a:t>
            </a:r>
            <a:r>
              <a:rPr lang="en-US" dirty="0"/>
              <a:t>checked values are submitted; </a:t>
            </a:r>
            <a:r>
              <a:rPr lang="en-US" dirty="0" smtClean="0"/>
              <a:t>and</a:t>
            </a:r>
          </a:p>
          <a:p>
            <a:pPr lvl="2"/>
            <a:r>
              <a:rPr lang="en-US" dirty="0" smtClean="0"/>
              <a:t>the </a:t>
            </a:r>
            <a:r>
              <a:rPr lang="en-US" dirty="0"/>
              <a:t>value attribute specifies the text that should be </a:t>
            </a:r>
            <a:r>
              <a:rPr lang="en-US" dirty="0" smtClean="0"/>
              <a:t>submitted</a:t>
            </a:r>
          </a:p>
          <a:p>
            <a:pPr lvl="1"/>
            <a:r>
              <a:rPr lang="en-US" dirty="0" smtClean="0"/>
              <a:t>The </a:t>
            </a:r>
            <a:r>
              <a:rPr lang="en-US" dirty="0"/>
              <a:t>main difference is that radio buttons are usually provided as a </a:t>
            </a:r>
            <a:r>
              <a:rPr lang="en-US" dirty="0">
                <a:solidFill>
                  <a:srgbClr val="FF0000"/>
                </a:solidFill>
              </a:rPr>
              <a:t>group of buttons</a:t>
            </a:r>
            <a:r>
              <a:rPr lang="en-US" dirty="0"/>
              <a:t> and only one radio button in a group can be </a:t>
            </a:r>
            <a:r>
              <a:rPr lang="en-US" dirty="0" smtClean="0"/>
              <a:t>selected.</a:t>
            </a:r>
          </a:p>
          <a:p>
            <a:pPr lvl="1"/>
            <a:r>
              <a:rPr lang="en-US" dirty="0" smtClean="0"/>
              <a:t>When </a:t>
            </a:r>
            <a:r>
              <a:rPr lang="en-US" dirty="0"/>
              <a:t>a radio button is checked, the checked attribute in all of the other elements in the group is removed. </a:t>
            </a:r>
            <a:endParaRPr lang="en-US" dirty="0" smtClean="0"/>
          </a:p>
          <a:p>
            <a:pPr lvl="1"/>
            <a:r>
              <a:rPr lang="en-US" dirty="0" smtClean="0"/>
              <a:t>A </a:t>
            </a:r>
            <a:r>
              <a:rPr lang="en-US" dirty="0">
                <a:solidFill>
                  <a:srgbClr val="FF0000"/>
                </a:solidFill>
              </a:rPr>
              <a:t>radio button group</a:t>
            </a:r>
            <a:r>
              <a:rPr lang="en-US" dirty="0"/>
              <a:t> is determined by the </a:t>
            </a:r>
            <a:r>
              <a:rPr lang="en-US" dirty="0">
                <a:solidFill>
                  <a:srgbClr val="FF0000"/>
                </a:solidFill>
              </a:rPr>
              <a:t>name</a:t>
            </a:r>
            <a:r>
              <a:rPr lang="en-US" dirty="0"/>
              <a:t> </a:t>
            </a:r>
            <a:r>
              <a:rPr lang="en-US" dirty="0" smtClean="0"/>
              <a:t>attribute.</a:t>
            </a:r>
          </a:p>
          <a:p>
            <a:pPr lvl="1"/>
            <a:r>
              <a:rPr lang="en-US" dirty="0" smtClean="0"/>
              <a:t>All </a:t>
            </a:r>
            <a:r>
              <a:rPr lang="en-US" dirty="0"/>
              <a:t>elements with the same name attribute value are considered in the same group</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239</a:t>
            </a:fld>
            <a:endParaRPr lang="en-US" dirty="0"/>
          </a:p>
        </p:txBody>
      </p:sp>
    </p:spTree>
    <p:extLst>
      <p:ext uri="{BB962C8B-B14F-4D97-AF65-F5344CB8AC3E}">
        <p14:creationId xmlns:p14="http://schemas.microsoft.com/office/powerpoint/2010/main" val="2596400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Script Element</a:t>
            </a:r>
          </a:p>
        </p:txBody>
      </p:sp>
      <p:sp>
        <p:nvSpPr>
          <p:cNvPr id="3" name="Content Placeholder 2"/>
          <p:cNvSpPr>
            <a:spLocks noGrp="1"/>
          </p:cNvSpPr>
          <p:nvPr>
            <p:ph idx="1"/>
          </p:nvPr>
        </p:nvSpPr>
        <p:spPr/>
        <p:txBody>
          <a:bodyPr/>
          <a:lstStyle/>
          <a:p>
            <a:r>
              <a:rPr lang="en-US" dirty="0" smtClean="0"/>
              <a:t>The </a:t>
            </a:r>
            <a:r>
              <a:rPr lang="en-US" dirty="0"/>
              <a:t>script element is used to </a:t>
            </a:r>
            <a:r>
              <a:rPr lang="en-US" dirty="0">
                <a:solidFill>
                  <a:srgbClr val="FF0000"/>
                </a:solidFill>
              </a:rPr>
              <a:t>load JavaScript</a:t>
            </a:r>
            <a:r>
              <a:rPr lang="en-US" dirty="0"/>
              <a:t> in your </a:t>
            </a:r>
            <a:r>
              <a:rPr lang="en-US" dirty="0" smtClean="0">
                <a:solidFill>
                  <a:srgbClr val="FF0000"/>
                </a:solidFill>
              </a:rPr>
              <a:t>page</a:t>
            </a:r>
            <a:r>
              <a:rPr lang="en-US" dirty="0" smtClean="0"/>
              <a:t>.</a:t>
            </a:r>
          </a:p>
          <a:p>
            <a:pPr lvl="1"/>
            <a:r>
              <a:rPr lang="en-US" dirty="0" smtClean="0"/>
              <a:t>In </a:t>
            </a:r>
            <a:r>
              <a:rPr lang="en-US" dirty="0"/>
              <a:t>order to use a </a:t>
            </a:r>
            <a:r>
              <a:rPr lang="en-US" dirty="0">
                <a:solidFill>
                  <a:srgbClr val="FF0000"/>
                </a:solidFill>
              </a:rPr>
              <a:t>function</a:t>
            </a:r>
            <a:r>
              <a:rPr lang="en-US" dirty="0"/>
              <a:t>, you must </a:t>
            </a:r>
            <a:r>
              <a:rPr lang="en-US" dirty="0" smtClean="0"/>
              <a:t>either</a:t>
            </a:r>
          </a:p>
          <a:p>
            <a:pPr lvl="2"/>
            <a:r>
              <a:rPr lang="en-US" dirty="0" smtClean="0"/>
              <a:t>define </a:t>
            </a:r>
            <a:r>
              <a:rPr lang="en-US" dirty="0"/>
              <a:t>it </a:t>
            </a:r>
            <a:r>
              <a:rPr lang="en-US" dirty="0" smtClean="0"/>
              <a:t>or</a:t>
            </a:r>
          </a:p>
          <a:p>
            <a:pPr lvl="2"/>
            <a:r>
              <a:rPr lang="en-US" dirty="0" smtClean="0"/>
              <a:t>load </a:t>
            </a:r>
            <a:r>
              <a:rPr lang="en-US" dirty="0"/>
              <a:t>an external script file that contains the function. </a:t>
            </a:r>
            <a:endParaRPr lang="en-US" dirty="0" smtClean="0"/>
          </a:p>
          <a:p>
            <a:pPr lvl="1"/>
            <a:r>
              <a:rPr lang="en-US" dirty="0" smtClean="0"/>
              <a:t>Either </a:t>
            </a:r>
            <a:r>
              <a:rPr lang="en-US" dirty="0"/>
              <a:t>can be done in the </a:t>
            </a:r>
            <a:r>
              <a:rPr lang="en-US" dirty="0">
                <a:solidFill>
                  <a:srgbClr val="FF0000"/>
                </a:solidFill>
              </a:rPr>
              <a:t>script</a:t>
            </a:r>
            <a:r>
              <a:rPr lang="en-US" dirty="0"/>
              <a:t> </a:t>
            </a:r>
            <a:r>
              <a:rPr lang="en-US" dirty="0" smtClean="0">
                <a:solidFill>
                  <a:srgbClr val="0070C0"/>
                </a:solidFill>
              </a:rPr>
              <a:t>element</a:t>
            </a:r>
            <a:r>
              <a:rPr lang="en-US" dirty="0" smtClean="0"/>
              <a:t>.</a:t>
            </a:r>
          </a:p>
          <a:p>
            <a:pPr lvl="1"/>
            <a:r>
              <a:rPr lang="en-US" dirty="0" smtClean="0"/>
              <a:t>To </a:t>
            </a:r>
            <a:r>
              <a:rPr lang="en-US" dirty="0"/>
              <a:t>define JavaScript directly, include it in between the opening and closing tags like this</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The </a:t>
            </a:r>
            <a:r>
              <a:rPr lang="en-US" dirty="0">
                <a:solidFill>
                  <a:srgbClr val="FF0000"/>
                </a:solidFill>
              </a:rPr>
              <a:t>type</a:t>
            </a:r>
            <a:r>
              <a:rPr lang="en-US" dirty="0"/>
              <a:t> </a:t>
            </a:r>
            <a:r>
              <a:rPr lang="en-US" dirty="0">
                <a:solidFill>
                  <a:srgbClr val="0070C0"/>
                </a:solidFill>
              </a:rPr>
              <a:t>attribute</a:t>
            </a:r>
            <a:r>
              <a:rPr lang="en-US" dirty="0"/>
              <a:t> is </a:t>
            </a:r>
            <a:r>
              <a:rPr lang="en-US" dirty="0">
                <a:solidFill>
                  <a:srgbClr val="FF0000"/>
                </a:solidFill>
              </a:rPr>
              <a:t>optional</a:t>
            </a:r>
            <a:r>
              <a:rPr lang="en-US" dirty="0"/>
              <a:t> and will default to </a:t>
            </a:r>
            <a:r>
              <a:rPr lang="en-US" dirty="0">
                <a:solidFill>
                  <a:srgbClr val="FF0000"/>
                </a:solidFill>
              </a:rPr>
              <a:t>text/javascript</a:t>
            </a:r>
            <a:r>
              <a:rPr lang="en-US" dirty="0"/>
              <a:t> if not </a:t>
            </a:r>
            <a:r>
              <a:rPr lang="en-US" dirty="0" smtClean="0"/>
              <a:t>specified.</a:t>
            </a:r>
          </a:p>
          <a:p>
            <a:pPr lvl="1"/>
            <a:r>
              <a:rPr lang="en-US" dirty="0" smtClean="0"/>
              <a:t>This </a:t>
            </a:r>
            <a:r>
              <a:rPr lang="en-US" dirty="0"/>
              <a:t>was </a:t>
            </a:r>
            <a:r>
              <a:rPr lang="en-US" dirty="0">
                <a:solidFill>
                  <a:srgbClr val="FF0000"/>
                </a:solidFill>
              </a:rPr>
              <a:t>required</a:t>
            </a:r>
            <a:r>
              <a:rPr lang="en-US" dirty="0"/>
              <a:t> in </a:t>
            </a:r>
            <a:r>
              <a:rPr lang="en-US" dirty="0">
                <a:solidFill>
                  <a:srgbClr val="FF0000"/>
                </a:solidFill>
              </a:rPr>
              <a:t>HTML4</a:t>
            </a:r>
            <a:r>
              <a:rPr lang="en-US" dirty="0"/>
              <a:t> and you’ll see it included quite </a:t>
            </a:r>
            <a:r>
              <a:rPr lang="en-US" dirty="0" smtClean="0"/>
              <a:t>often.</a:t>
            </a:r>
          </a:p>
          <a:p>
            <a:pPr lvl="1"/>
            <a:r>
              <a:rPr lang="en-US" dirty="0" smtClean="0"/>
              <a:t>It </a:t>
            </a:r>
            <a:r>
              <a:rPr lang="en-US" dirty="0"/>
              <a:t>is generally considered best practice to put JavaScript into a separate external </a:t>
            </a:r>
            <a:r>
              <a:rPr lang="en-US" dirty="0" smtClean="0"/>
              <a:t>file. One </a:t>
            </a:r>
            <a:r>
              <a:rPr lang="en-US" dirty="0"/>
              <a:t>big advantage of doing that is to share the same script across multiple </a:t>
            </a:r>
            <a:r>
              <a:rPr lang="en-US" dirty="0" smtClean="0"/>
              <a:t>pages.</a:t>
            </a:r>
          </a:p>
          <a:p>
            <a:pPr lvl="1"/>
            <a:r>
              <a:rPr lang="en-US" dirty="0" smtClean="0"/>
              <a:t>To </a:t>
            </a:r>
            <a:r>
              <a:rPr lang="en-US" dirty="0"/>
              <a:t>reference an external file, use the </a:t>
            </a:r>
            <a:r>
              <a:rPr lang="en-US" dirty="0">
                <a:solidFill>
                  <a:srgbClr val="FF0000"/>
                </a:solidFill>
              </a:rPr>
              <a:t>src</a:t>
            </a:r>
            <a:r>
              <a:rPr lang="en-US" dirty="0"/>
              <a:t> </a:t>
            </a:r>
            <a:r>
              <a:rPr lang="en-US" dirty="0">
                <a:solidFill>
                  <a:srgbClr val="0070C0"/>
                </a:solidFill>
              </a:rPr>
              <a:t>attribute</a:t>
            </a:r>
            <a:r>
              <a:rPr lang="en-US" dirty="0"/>
              <a:t> and do not include any content between the opening and closing </a:t>
            </a:r>
            <a:r>
              <a:rPr lang="en-US" dirty="0" smtClean="0"/>
              <a:t>tags.</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a:t>
            </a:fld>
            <a:endParaRPr lang="en-US" dirty="0"/>
          </a:p>
        </p:txBody>
      </p:sp>
      <p:pic>
        <p:nvPicPr>
          <p:cNvPr id="6" name="Picture 5"/>
          <p:cNvPicPr>
            <a:picLocks noChangeAspect="1"/>
          </p:cNvPicPr>
          <p:nvPr/>
        </p:nvPicPr>
        <p:blipFill>
          <a:blip r:embed="rId2"/>
          <a:stretch>
            <a:fillRect/>
          </a:stretch>
        </p:blipFill>
        <p:spPr>
          <a:xfrm>
            <a:off x="825412" y="3321803"/>
            <a:ext cx="3130185" cy="1227821"/>
          </a:xfrm>
          <a:prstGeom prst="rect">
            <a:avLst/>
          </a:prstGeom>
          <a:ln>
            <a:solidFill>
              <a:schemeClr val="accent1"/>
            </a:solidFill>
          </a:ln>
        </p:spPr>
      </p:pic>
    </p:spTree>
    <p:extLst>
      <p:ext uri="{BB962C8B-B14F-4D97-AF65-F5344CB8AC3E}">
        <p14:creationId xmlns:p14="http://schemas.microsoft.com/office/powerpoint/2010/main" val="33996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a:t>
            </a:r>
            <a:endParaRPr lang="en-US" dirty="0"/>
          </a:p>
        </p:txBody>
      </p:sp>
      <p:sp>
        <p:nvSpPr>
          <p:cNvPr id="7" name="Content Placeholder 6"/>
          <p:cNvSpPr>
            <a:spLocks noGrp="1"/>
          </p:cNvSpPr>
          <p:nvPr>
            <p:ph idx="1"/>
          </p:nvPr>
        </p:nvSpPr>
        <p:spPr/>
        <p:txBody>
          <a:bodyPr/>
          <a:lstStyle/>
          <a:p>
            <a:r>
              <a:rPr lang="en-US" dirty="0"/>
              <a:t>Back to our pizza </a:t>
            </a:r>
            <a:r>
              <a:rPr lang="en-US" dirty="0" smtClean="0"/>
              <a:t>example.</a:t>
            </a:r>
          </a:p>
          <a:p>
            <a:pPr lvl="1"/>
            <a:r>
              <a:rPr lang="en-US" dirty="0" smtClean="0"/>
              <a:t>Suppose </a:t>
            </a:r>
            <a:r>
              <a:rPr lang="en-US" dirty="0"/>
              <a:t>you offered three types of </a:t>
            </a:r>
            <a:r>
              <a:rPr lang="en-US" dirty="0" smtClean="0"/>
              <a:t>crust:</a:t>
            </a:r>
          </a:p>
          <a:p>
            <a:pPr lvl="2"/>
            <a:r>
              <a:rPr lang="en-US" dirty="0" smtClean="0"/>
              <a:t>thin,</a:t>
            </a:r>
          </a:p>
          <a:p>
            <a:pPr lvl="2"/>
            <a:r>
              <a:rPr lang="en-US" dirty="0" smtClean="0"/>
              <a:t>thick</a:t>
            </a:r>
            <a:r>
              <a:rPr lang="en-US" dirty="0"/>
              <a:t>, and </a:t>
            </a:r>
            <a:endParaRPr lang="en-US" dirty="0" smtClean="0"/>
          </a:p>
          <a:p>
            <a:pPr lvl="2"/>
            <a:r>
              <a:rPr lang="en-US" dirty="0" smtClean="0"/>
              <a:t>deep dish</a:t>
            </a:r>
          </a:p>
          <a:p>
            <a:pPr lvl="1"/>
            <a:r>
              <a:rPr lang="en-US" dirty="0" smtClean="0"/>
              <a:t>You </a:t>
            </a:r>
            <a:r>
              <a:rPr lang="en-US" dirty="0"/>
              <a:t>can add three radio buttons all with the </a:t>
            </a:r>
            <a:r>
              <a:rPr lang="en-US" dirty="0">
                <a:solidFill>
                  <a:srgbClr val="FF0000"/>
                </a:solidFill>
              </a:rPr>
              <a:t>name</a:t>
            </a:r>
            <a:r>
              <a:rPr lang="en-US" dirty="0"/>
              <a:t> attribute set to </a:t>
            </a:r>
            <a:r>
              <a:rPr lang="en-US" dirty="0" smtClean="0">
                <a:solidFill>
                  <a:srgbClr val="FF0000"/>
                </a:solidFill>
              </a:rPr>
              <a:t>Crust</a:t>
            </a:r>
            <a:r>
              <a:rPr lang="en-US" dirty="0" smtClean="0"/>
              <a:t>.</a:t>
            </a:r>
          </a:p>
          <a:p>
            <a:pPr lvl="1"/>
            <a:r>
              <a:rPr lang="en-US" dirty="0" smtClean="0"/>
              <a:t>Each </a:t>
            </a:r>
            <a:r>
              <a:rPr lang="en-US" dirty="0"/>
              <a:t>one would have a different value, Thin, Thick, or </a:t>
            </a:r>
            <a:r>
              <a:rPr lang="en-US" dirty="0" smtClean="0"/>
              <a:t>DeepDish.</a:t>
            </a:r>
          </a:p>
          <a:p>
            <a:pPr lvl="1"/>
            <a:r>
              <a:rPr lang="en-US" dirty="0" smtClean="0"/>
              <a:t>When </a:t>
            </a:r>
            <a:r>
              <a:rPr lang="en-US" dirty="0"/>
              <a:t>the form is submitted, if the Thick option was selected, for example, the field would be posted as Crust="Thick</a:t>
            </a:r>
            <a:r>
              <a:rPr lang="en-US" dirty="0" smtClean="0"/>
              <a:t>.“</a:t>
            </a:r>
          </a:p>
          <a:p>
            <a:pPr lvl="1"/>
            <a:r>
              <a:rPr lang="en-US" dirty="0" smtClean="0"/>
              <a:t>You </a:t>
            </a:r>
            <a:r>
              <a:rPr lang="en-US" dirty="0"/>
              <a:t>can define additional text around the radio button just like for </a:t>
            </a:r>
            <a:r>
              <a:rPr lang="en-US" dirty="0" smtClean="0"/>
              <a:t>checkboxes: </a:t>
            </a:r>
            <a:r>
              <a:rPr lang="en-US" dirty="0" smtClean="0">
                <a:solidFill>
                  <a:srgbClr val="FF0000"/>
                </a:solidFill>
              </a:rPr>
              <a:t>Listing 8-4</a:t>
            </a:r>
            <a:r>
              <a:rPr lang="en-US" dirty="0" smtClean="0"/>
              <a:t>.</a:t>
            </a:r>
          </a:p>
          <a:p>
            <a:pPr lvl="1"/>
            <a:r>
              <a:rPr lang="en-US" dirty="0"/>
              <a:t>You can </a:t>
            </a:r>
            <a:r>
              <a:rPr lang="en-US" dirty="0">
                <a:solidFill>
                  <a:srgbClr val="FF0000"/>
                </a:solidFill>
              </a:rPr>
              <a:t>default a selection</a:t>
            </a:r>
            <a:r>
              <a:rPr lang="en-US" dirty="0"/>
              <a:t> by adding a </a:t>
            </a:r>
            <a:r>
              <a:rPr lang="en-US" dirty="0">
                <a:solidFill>
                  <a:srgbClr val="FF0000"/>
                </a:solidFill>
              </a:rPr>
              <a:t>checked</a:t>
            </a:r>
            <a:r>
              <a:rPr lang="en-US" dirty="0"/>
              <a:t> attribute on one of </a:t>
            </a:r>
            <a:r>
              <a:rPr lang="en-US" dirty="0" smtClean="0"/>
              <a:t>them.</a:t>
            </a:r>
          </a:p>
          <a:p>
            <a:pPr lvl="1"/>
            <a:r>
              <a:rPr lang="en-US" dirty="0" smtClean="0"/>
              <a:t>If </a:t>
            </a:r>
            <a:r>
              <a:rPr lang="en-US" dirty="0"/>
              <a:t>you want to require a selection, add the </a:t>
            </a:r>
            <a:r>
              <a:rPr lang="en-US" dirty="0">
                <a:solidFill>
                  <a:srgbClr val="FF0000"/>
                </a:solidFill>
              </a:rPr>
              <a:t>required</a:t>
            </a:r>
            <a:r>
              <a:rPr lang="en-US" dirty="0"/>
              <a:t> attribute to one of the radio buttons; it doesn’t matter which one has the </a:t>
            </a:r>
            <a:r>
              <a:rPr lang="en-US" dirty="0" smtClean="0"/>
              <a:t>attribute.</a:t>
            </a:r>
          </a:p>
          <a:p>
            <a:pPr lvl="1"/>
            <a:r>
              <a:rPr lang="en-US" dirty="0" smtClean="0"/>
              <a:t>Adding </a:t>
            </a:r>
            <a:r>
              <a:rPr lang="en-US" dirty="0"/>
              <a:t>the required attribute to more than one has no </a:t>
            </a:r>
            <a:r>
              <a:rPr lang="en-US" dirty="0" smtClean="0"/>
              <a:t>effect.</a:t>
            </a:r>
          </a:p>
          <a:p>
            <a:pPr lvl="1"/>
            <a:r>
              <a:rPr lang="en-US" dirty="0" smtClean="0"/>
              <a:t>If </a:t>
            </a:r>
            <a:r>
              <a:rPr lang="en-US" dirty="0"/>
              <a:t>the required attribute is present, the browser will not submit the form until one of the radio buttons is checked as demonstrated in </a:t>
            </a:r>
            <a:r>
              <a:rPr lang="en-US" dirty="0">
                <a:solidFill>
                  <a:srgbClr val="FF0000"/>
                </a:solidFill>
              </a:rPr>
              <a:t>Figure 8-6</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240</a:t>
            </a:fld>
            <a:endParaRPr lang="en-US" dirty="0"/>
          </a:p>
        </p:txBody>
      </p:sp>
    </p:spTree>
    <p:extLst>
      <p:ext uri="{BB962C8B-B14F-4D97-AF65-F5344CB8AC3E}">
        <p14:creationId xmlns:p14="http://schemas.microsoft.com/office/powerpoint/2010/main" val="6768778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8-4 || Figure 8-6</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241</a:t>
            </a:fld>
            <a:endParaRPr lang="en-US" dirty="0"/>
          </a:p>
        </p:txBody>
      </p:sp>
      <p:pic>
        <p:nvPicPr>
          <p:cNvPr id="8" name="Picture 7"/>
          <p:cNvPicPr>
            <a:picLocks noChangeAspect="1"/>
          </p:cNvPicPr>
          <p:nvPr/>
        </p:nvPicPr>
        <p:blipFill>
          <a:blip r:embed="rId2"/>
          <a:stretch>
            <a:fillRect/>
          </a:stretch>
        </p:blipFill>
        <p:spPr>
          <a:xfrm>
            <a:off x="152400" y="1276333"/>
            <a:ext cx="6679342" cy="123891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152400" y="3006166"/>
            <a:ext cx="4666993" cy="2061133"/>
          </a:xfrm>
          <a:prstGeom prst="rect">
            <a:avLst/>
          </a:prstGeom>
          <a:ln>
            <a:solidFill>
              <a:schemeClr val="accent1"/>
            </a:solidFill>
          </a:ln>
        </p:spPr>
      </p:pic>
    </p:spTree>
    <p:extLst>
      <p:ext uri="{BB962C8B-B14F-4D97-AF65-F5344CB8AC3E}">
        <p14:creationId xmlns:p14="http://schemas.microsoft.com/office/powerpoint/2010/main" val="7550124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Drop-Down Lists</a:t>
            </a:r>
          </a:p>
        </p:txBody>
      </p:sp>
      <p:sp>
        <p:nvSpPr>
          <p:cNvPr id="3" name="Content Placeholder 2"/>
          <p:cNvSpPr>
            <a:spLocks noGrp="1"/>
          </p:cNvSpPr>
          <p:nvPr>
            <p:ph idx="1"/>
          </p:nvPr>
        </p:nvSpPr>
        <p:spPr/>
        <p:txBody>
          <a:bodyPr/>
          <a:lstStyle/>
          <a:p>
            <a:r>
              <a:rPr lang="en-US" dirty="0" smtClean="0"/>
              <a:t>With </a:t>
            </a:r>
            <a:r>
              <a:rPr lang="en-US" dirty="0"/>
              <a:t>the last two input types, all of the options are always </a:t>
            </a:r>
            <a:r>
              <a:rPr lang="en-US" dirty="0" smtClean="0"/>
              <a:t>shown.</a:t>
            </a:r>
          </a:p>
          <a:p>
            <a:pPr lvl="1"/>
            <a:r>
              <a:rPr lang="en-US" dirty="0" smtClean="0"/>
              <a:t>With </a:t>
            </a:r>
            <a:r>
              <a:rPr lang="en-US" dirty="0"/>
              <a:t>checkboxes, multiple selections can be </a:t>
            </a:r>
            <a:r>
              <a:rPr lang="en-US" dirty="0" smtClean="0"/>
              <a:t>made;</a:t>
            </a:r>
          </a:p>
          <a:p>
            <a:pPr lvl="2"/>
            <a:r>
              <a:rPr lang="en-US" dirty="0" smtClean="0"/>
              <a:t>with </a:t>
            </a:r>
            <a:r>
              <a:rPr lang="en-US" dirty="0"/>
              <a:t>radio buttons only one per group can be </a:t>
            </a:r>
            <a:r>
              <a:rPr lang="en-US" dirty="0" smtClean="0"/>
              <a:t>selected</a:t>
            </a:r>
          </a:p>
          <a:p>
            <a:pPr lvl="1"/>
            <a:r>
              <a:rPr lang="en-US" dirty="0" smtClean="0"/>
              <a:t>With </a:t>
            </a:r>
            <a:r>
              <a:rPr lang="en-US" dirty="0"/>
              <a:t>a drop-down list however, only the selected option is shown until the user clicks the drop-down and then the available choices are </a:t>
            </a:r>
            <a:r>
              <a:rPr lang="en-US" dirty="0" smtClean="0"/>
              <a:t>displayed.</a:t>
            </a:r>
          </a:p>
          <a:p>
            <a:pPr lvl="1"/>
            <a:r>
              <a:rPr lang="en-US" dirty="0" smtClean="0"/>
              <a:t>Use </a:t>
            </a:r>
            <a:r>
              <a:rPr lang="en-US" dirty="0"/>
              <a:t>the </a:t>
            </a:r>
            <a:r>
              <a:rPr lang="en-US" dirty="0">
                <a:solidFill>
                  <a:srgbClr val="FF0000"/>
                </a:solidFill>
              </a:rPr>
              <a:t>select</a:t>
            </a:r>
            <a:r>
              <a:rPr lang="en-US" dirty="0"/>
              <a:t> element to create a </a:t>
            </a:r>
            <a:r>
              <a:rPr lang="en-US" dirty="0">
                <a:solidFill>
                  <a:srgbClr val="FF0000"/>
                </a:solidFill>
              </a:rPr>
              <a:t>drop-down </a:t>
            </a:r>
            <a:r>
              <a:rPr lang="en-US" dirty="0" smtClean="0">
                <a:solidFill>
                  <a:srgbClr val="FF0000"/>
                </a:solidFill>
              </a:rPr>
              <a:t>list</a:t>
            </a:r>
            <a:r>
              <a:rPr lang="en-US" dirty="0" smtClean="0"/>
              <a:t>.</a:t>
            </a:r>
          </a:p>
          <a:p>
            <a:pPr lvl="2"/>
            <a:r>
              <a:rPr lang="en-US" dirty="0" smtClean="0"/>
              <a:t>Within </a:t>
            </a:r>
            <a:r>
              <a:rPr lang="en-US" dirty="0"/>
              <a:t>the select element, include an </a:t>
            </a:r>
            <a:r>
              <a:rPr lang="en-US" dirty="0">
                <a:solidFill>
                  <a:srgbClr val="FF0000"/>
                </a:solidFill>
              </a:rPr>
              <a:t>option</a:t>
            </a:r>
            <a:r>
              <a:rPr lang="en-US" dirty="0"/>
              <a:t> element for each of the </a:t>
            </a:r>
            <a:r>
              <a:rPr lang="en-US" dirty="0">
                <a:solidFill>
                  <a:srgbClr val="FF0000"/>
                </a:solidFill>
              </a:rPr>
              <a:t>available </a:t>
            </a:r>
            <a:r>
              <a:rPr lang="en-US" dirty="0" smtClean="0">
                <a:solidFill>
                  <a:srgbClr val="FF0000"/>
                </a:solidFill>
              </a:rPr>
              <a:t>choices</a:t>
            </a:r>
            <a:r>
              <a:rPr lang="en-US" dirty="0" smtClean="0"/>
              <a:t>.</a:t>
            </a:r>
          </a:p>
          <a:p>
            <a:pPr lvl="2"/>
            <a:r>
              <a:rPr lang="en-US" dirty="0" smtClean="0"/>
              <a:t>Set </a:t>
            </a:r>
            <a:r>
              <a:rPr lang="en-US" dirty="0"/>
              <a:t>the </a:t>
            </a:r>
            <a:r>
              <a:rPr lang="en-US" dirty="0">
                <a:solidFill>
                  <a:srgbClr val="FF0000"/>
                </a:solidFill>
              </a:rPr>
              <a:t>name</a:t>
            </a:r>
            <a:r>
              <a:rPr lang="en-US" dirty="0"/>
              <a:t> attribute on the select element to specify the field name that will be posted when the form is </a:t>
            </a:r>
            <a:r>
              <a:rPr lang="en-US" dirty="0" smtClean="0"/>
              <a:t>submitted.</a:t>
            </a:r>
          </a:p>
          <a:p>
            <a:pPr lvl="2"/>
            <a:r>
              <a:rPr lang="en-US" dirty="0" smtClean="0"/>
              <a:t>Use </a:t>
            </a:r>
            <a:r>
              <a:rPr lang="en-US" dirty="0"/>
              <a:t>the </a:t>
            </a:r>
            <a:r>
              <a:rPr lang="en-US" dirty="0">
                <a:solidFill>
                  <a:srgbClr val="FF0000"/>
                </a:solidFill>
              </a:rPr>
              <a:t>value</a:t>
            </a:r>
            <a:r>
              <a:rPr lang="en-US" dirty="0"/>
              <a:t> attribute on the option element to indicate the field value that will be submitted when that option is </a:t>
            </a:r>
            <a:r>
              <a:rPr lang="en-US" dirty="0" smtClean="0"/>
              <a:t>selected.</a:t>
            </a:r>
          </a:p>
          <a:p>
            <a:pPr lvl="2"/>
            <a:r>
              <a:rPr lang="en-US" dirty="0" smtClean="0"/>
              <a:t>The </a:t>
            </a:r>
            <a:r>
              <a:rPr lang="en-US" dirty="0">
                <a:solidFill>
                  <a:srgbClr val="FF0000"/>
                </a:solidFill>
              </a:rPr>
              <a:t>option</a:t>
            </a:r>
            <a:r>
              <a:rPr lang="en-US" dirty="0"/>
              <a:t> elements can be </a:t>
            </a:r>
            <a:r>
              <a:rPr lang="en-US" dirty="0">
                <a:solidFill>
                  <a:srgbClr val="FF0000"/>
                </a:solidFill>
              </a:rPr>
              <a:t>organized into groups</a:t>
            </a:r>
            <a:r>
              <a:rPr lang="en-US" dirty="0"/>
              <a:t> by nesting them inside an </a:t>
            </a:r>
            <a:r>
              <a:rPr lang="en-US" dirty="0">
                <a:solidFill>
                  <a:srgbClr val="FF0000"/>
                </a:solidFill>
              </a:rPr>
              <a:t>optgroup</a:t>
            </a:r>
            <a:r>
              <a:rPr lang="en-US" dirty="0"/>
              <a:t> </a:t>
            </a:r>
            <a:r>
              <a:rPr lang="en-US" dirty="0" smtClean="0"/>
              <a:t>element.</a:t>
            </a:r>
          </a:p>
          <a:p>
            <a:pPr lvl="2"/>
            <a:r>
              <a:rPr lang="en-US" dirty="0" smtClean="0"/>
              <a:t>This </a:t>
            </a:r>
            <a:r>
              <a:rPr lang="en-US" dirty="0"/>
              <a:t>is used for purely visual purposes and has no effect on the data that is submitted or the selecting and unselecting of </a:t>
            </a:r>
            <a:r>
              <a:rPr lang="en-US" dirty="0" smtClean="0"/>
              <a:t>options.</a:t>
            </a:r>
          </a:p>
          <a:p>
            <a:pPr lvl="2"/>
            <a:r>
              <a:rPr lang="en-US" dirty="0" smtClean="0"/>
              <a:t>The </a:t>
            </a:r>
            <a:r>
              <a:rPr lang="en-US" dirty="0"/>
              <a:t>optgroup element is helpful when there is a relatively long list of options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242</a:t>
            </a:fld>
            <a:endParaRPr lang="en-US" dirty="0"/>
          </a:p>
        </p:txBody>
      </p:sp>
    </p:spTree>
    <p:extLst>
      <p:ext uri="{BB962C8B-B14F-4D97-AF65-F5344CB8AC3E}">
        <p14:creationId xmlns:p14="http://schemas.microsoft.com/office/powerpoint/2010/main" val="243064661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Drop-Down </a:t>
            </a:r>
            <a:r>
              <a:rPr lang="en-US" dirty="0" smtClean="0"/>
              <a:t>Lists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The </a:t>
            </a:r>
            <a:r>
              <a:rPr lang="en-US" dirty="0"/>
              <a:t>optgroup element has a </a:t>
            </a:r>
            <a:r>
              <a:rPr lang="en-US" dirty="0">
                <a:solidFill>
                  <a:srgbClr val="FF0000"/>
                </a:solidFill>
              </a:rPr>
              <a:t>label</a:t>
            </a:r>
            <a:r>
              <a:rPr lang="en-US" dirty="0"/>
              <a:t> attribute that is </a:t>
            </a:r>
            <a:r>
              <a:rPr lang="en-US" dirty="0" smtClean="0"/>
              <a:t>required.</a:t>
            </a:r>
          </a:p>
          <a:p>
            <a:pPr lvl="1"/>
            <a:r>
              <a:rPr lang="en-US" dirty="0" smtClean="0"/>
              <a:t>This </a:t>
            </a:r>
            <a:r>
              <a:rPr lang="en-US" dirty="0"/>
              <a:t>is where you specify the group text that is displayed before the </a:t>
            </a:r>
            <a:r>
              <a:rPr lang="en-US" dirty="0" smtClean="0"/>
              <a:t>options.</a:t>
            </a:r>
          </a:p>
          <a:p>
            <a:pPr lvl="1"/>
            <a:r>
              <a:rPr lang="en-US" dirty="0" smtClean="0"/>
              <a:t>Options </a:t>
            </a:r>
            <a:r>
              <a:rPr lang="en-US" dirty="0"/>
              <a:t>in an optgroup element are also </a:t>
            </a:r>
            <a:r>
              <a:rPr lang="en-US" dirty="0" smtClean="0"/>
              <a:t>indented.</a:t>
            </a:r>
          </a:p>
          <a:p>
            <a:pPr lvl="2"/>
            <a:r>
              <a:rPr lang="en-US" dirty="0" smtClean="0"/>
              <a:t>By </a:t>
            </a:r>
            <a:r>
              <a:rPr lang="en-US" dirty="0"/>
              <a:t>default, the first option will be selected and submitted when the form is </a:t>
            </a:r>
            <a:r>
              <a:rPr lang="en-US" dirty="0" smtClean="0"/>
              <a:t>submitted.</a:t>
            </a:r>
          </a:p>
          <a:p>
            <a:pPr lvl="2"/>
            <a:r>
              <a:rPr lang="en-US" dirty="0" smtClean="0"/>
              <a:t>You </a:t>
            </a:r>
            <a:r>
              <a:rPr lang="en-US" dirty="0"/>
              <a:t>can choose a different option to be the </a:t>
            </a:r>
            <a:r>
              <a:rPr lang="en-US" dirty="0">
                <a:solidFill>
                  <a:srgbClr val="FF0000"/>
                </a:solidFill>
              </a:rPr>
              <a:t>default choice</a:t>
            </a:r>
            <a:r>
              <a:rPr lang="en-US" dirty="0"/>
              <a:t> by adding the </a:t>
            </a:r>
            <a:r>
              <a:rPr lang="en-US" dirty="0">
                <a:solidFill>
                  <a:srgbClr val="FF0000"/>
                </a:solidFill>
              </a:rPr>
              <a:t>selected</a:t>
            </a:r>
            <a:r>
              <a:rPr lang="en-US" dirty="0"/>
              <a:t> attribute to the desired option </a:t>
            </a:r>
            <a:r>
              <a:rPr lang="en-US" dirty="0" smtClean="0"/>
              <a:t>element.</a:t>
            </a:r>
          </a:p>
          <a:p>
            <a:pPr lvl="2"/>
            <a:r>
              <a:rPr lang="en-US" dirty="0" smtClean="0"/>
              <a:t>Only </a:t>
            </a:r>
            <a:r>
              <a:rPr lang="en-US" dirty="0"/>
              <a:t>one option should have the selected attribute; if more than one has the selected attribute, all but the last one are ignored</a:t>
            </a:r>
            <a:r>
              <a:rPr lang="en-US" dirty="0" smtClean="0"/>
              <a:t>.</a:t>
            </a:r>
          </a:p>
          <a:p>
            <a:pPr lvl="1"/>
            <a:r>
              <a:rPr lang="en-US" dirty="0"/>
              <a:t>You </a:t>
            </a:r>
            <a:r>
              <a:rPr lang="en-US" dirty="0">
                <a:solidFill>
                  <a:srgbClr val="FF0000"/>
                </a:solidFill>
              </a:rPr>
              <a:t>unselect an option</a:t>
            </a:r>
            <a:r>
              <a:rPr lang="en-US" dirty="0"/>
              <a:t> by selecting a different </a:t>
            </a:r>
            <a:r>
              <a:rPr lang="en-US" dirty="0" smtClean="0"/>
              <a:t>one.</a:t>
            </a:r>
          </a:p>
          <a:p>
            <a:pPr lvl="2"/>
            <a:r>
              <a:rPr lang="en-US" dirty="0" smtClean="0"/>
              <a:t>There’s </a:t>
            </a:r>
            <a:r>
              <a:rPr lang="en-US" dirty="0"/>
              <a:t>no way to unselect an option so that none are </a:t>
            </a:r>
            <a:r>
              <a:rPr lang="en-US" dirty="0" smtClean="0"/>
              <a:t>selected.</a:t>
            </a:r>
          </a:p>
          <a:p>
            <a:pPr lvl="2"/>
            <a:r>
              <a:rPr lang="en-US" dirty="0" smtClean="0"/>
              <a:t>To </a:t>
            </a:r>
            <a:r>
              <a:rPr lang="en-US" dirty="0"/>
              <a:t>work around this, you can </a:t>
            </a:r>
            <a:r>
              <a:rPr lang="en-US" dirty="0">
                <a:solidFill>
                  <a:srgbClr val="FF0000"/>
                </a:solidFill>
              </a:rPr>
              <a:t>include</a:t>
            </a:r>
            <a:r>
              <a:rPr lang="en-US" dirty="0"/>
              <a:t> an </a:t>
            </a:r>
            <a:r>
              <a:rPr lang="en-US" dirty="0">
                <a:solidFill>
                  <a:srgbClr val="FF0000"/>
                </a:solidFill>
              </a:rPr>
              <a:t>unselected option</a:t>
            </a:r>
            <a:r>
              <a:rPr lang="en-US" dirty="0"/>
              <a:t> that has a value attribute set to an </a:t>
            </a:r>
            <a:r>
              <a:rPr lang="en-US" dirty="0">
                <a:solidFill>
                  <a:srgbClr val="FF0000"/>
                </a:solidFill>
              </a:rPr>
              <a:t>empty string</a:t>
            </a:r>
            <a:r>
              <a:rPr lang="en-US" dirty="0"/>
              <a:t>. </a:t>
            </a:r>
            <a:endParaRPr lang="en-US" dirty="0" smtClean="0"/>
          </a:p>
          <a:p>
            <a:pPr lvl="2"/>
            <a:r>
              <a:rPr lang="en-US" dirty="0" smtClean="0"/>
              <a:t>You </a:t>
            </a:r>
            <a:r>
              <a:rPr lang="en-US" dirty="0"/>
              <a:t>would typically give this a display string such as Please select. </a:t>
            </a:r>
            <a:endParaRPr lang="en-US" dirty="0" smtClean="0"/>
          </a:p>
          <a:p>
            <a:pPr lvl="2"/>
            <a:r>
              <a:rPr lang="en-US" dirty="0" smtClean="0"/>
              <a:t>If </a:t>
            </a:r>
            <a:r>
              <a:rPr lang="en-US" dirty="0"/>
              <a:t>this option was chosen, an empty string is posted to the </a:t>
            </a:r>
            <a:r>
              <a:rPr lang="en-US" dirty="0" smtClean="0"/>
              <a:t>server.</a:t>
            </a:r>
          </a:p>
          <a:p>
            <a:pPr lvl="2"/>
            <a:r>
              <a:rPr lang="en-US" dirty="0" smtClean="0"/>
              <a:t>You </a:t>
            </a:r>
            <a:r>
              <a:rPr lang="en-US" dirty="0"/>
              <a:t>can add the required attribute on the select element to require some other option (that has a non-empty value attribute) is </a:t>
            </a:r>
            <a:r>
              <a:rPr lang="en-US" dirty="0" smtClean="0"/>
              <a:t>chosen.</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243</a:t>
            </a:fld>
            <a:endParaRPr lang="en-US" dirty="0"/>
          </a:p>
        </p:txBody>
      </p:sp>
    </p:spTree>
    <p:extLst>
      <p:ext uri="{BB962C8B-B14F-4D97-AF65-F5344CB8AC3E}">
        <p14:creationId xmlns:p14="http://schemas.microsoft.com/office/powerpoint/2010/main" val="16914702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Drop-Down </a:t>
            </a:r>
            <a:r>
              <a:rPr lang="en-US" dirty="0" smtClean="0"/>
              <a:t>Lists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A </a:t>
            </a:r>
            <a:r>
              <a:rPr lang="en-US" dirty="0"/>
              <a:t>drop-down list with groups can be created like </a:t>
            </a:r>
            <a:r>
              <a:rPr lang="en-US" dirty="0" smtClean="0"/>
              <a:t>this.</a:t>
            </a:r>
          </a:p>
          <a:p>
            <a:pPr lvl="2"/>
            <a:r>
              <a:rPr lang="en-US" dirty="0" smtClean="0"/>
              <a:t>This </a:t>
            </a:r>
            <a:r>
              <a:rPr lang="en-US" dirty="0"/>
              <a:t>will be rendered as shown in </a:t>
            </a:r>
            <a:r>
              <a:rPr lang="en-US" dirty="0">
                <a:solidFill>
                  <a:srgbClr val="FF0000"/>
                </a:solidFill>
              </a:rPr>
              <a:t>Figure 8-7</a:t>
            </a:r>
            <a:r>
              <a:rPr lang="en-US" dirty="0" smtClean="0"/>
              <a:t>.</a:t>
            </a:r>
          </a:p>
          <a:p>
            <a:pPr lvl="1"/>
            <a:r>
              <a:rPr lang="en-US" dirty="0"/>
              <a:t>In this example, the </a:t>
            </a:r>
            <a:r>
              <a:rPr lang="en-US" dirty="0">
                <a:solidFill>
                  <a:srgbClr val="FF0000"/>
                </a:solidFill>
              </a:rPr>
              <a:t>initial option</a:t>
            </a:r>
            <a:r>
              <a:rPr lang="en-US" dirty="0"/>
              <a:t> has an empty value attribute and the </a:t>
            </a:r>
            <a:r>
              <a:rPr lang="en-US" dirty="0">
                <a:solidFill>
                  <a:srgbClr val="FF0000"/>
                </a:solidFill>
              </a:rPr>
              <a:t>select</a:t>
            </a:r>
            <a:r>
              <a:rPr lang="en-US" dirty="0"/>
              <a:t> element has the </a:t>
            </a:r>
            <a:r>
              <a:rPr lang="en-US" dirty="0">
                <a:solidFill>
                  <a:srgbClr val="FF0000"/>
                </a:solidFill>
              </a:rPr>
              <a:t>required </a:t>
            </a:r>
            <a:r>
              <a:rPr lang="en-US" dirty="0" smtClean="0">
                <a:solidFill>
                  <a:srgbClr val="FF0000"/>
                </a:solidFill>
              </a:rPr>
              <a:t>attribute</a:t>
            </a:r>
            <a:r>
              <a:rPr lang="en-US" dirty="0" smtClean="0"/>
              <a:t>.</a:t>
            </a:r>
          </a:p>
          <a:p>
            <a:pPr lvl="1"/>
            <a:r>
              <a:rPr lang="en-US" dirty="0" smtClean="0"/>
              <a:t>The </a:t>
            </a:r>
            <a:r>
              <a:rPr lang="en-US" dirty="0"/>
              <a:t>user will need to make a choice in this drop-down before submitting the form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244</a:t>
            </a:fld>
            <a:endParaRPr lang="en-US" dirty="0"/>
          </a:p>
        </p:txBody>
      </p:sp>
      <p:pic>
        <p:nvPicPr>
          <p:cNvPr id="7" name="Picture 6"/>
          <p:cNvPicPr>
            <a:picLocks noChangeAspect="1"/>
          </p:cNvPicPr>
          <p:nvPr/>
        </p:nvPicPr>
        <p:blipFill>
          <a:blip r:embed="rId2"/>
          <a:stretch>
            <a:fillRect/>
          </a:stretch>
        </p:blipFill>
        <p:spPr>
          <a:xfrm>
            <a:off x="152400" y="3385985"/>
            <a:ext cx="9948328" cy="2389369"/>
          </a:xfrm>
          <a:prstGeom prst="rect">
            <a:avLst/>
          </a:prstGeom>
          <a:ln>
            <a:solidFill>
              <a:schemeClr val="accent1"/>
            </a:solidFill>
          </a:ln>
        </p:spPr>
      </p:pic>
    </p:spTree>
    <p:extLst>
      <p:ext uri="{BB962C8B-B14F-4D97-AF65-F5344CB8AC3E}">
        <p14:creationId xmlns:p14="http://schemas.microsoft.com/office/powerpoint/2010/main" val="3431823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Multi-Select Lists</a:t>
            </a:r>
          </a:p>
        </p:txBody>
      </p:sp>
      <p:sp>
        <p:nvSpPr>
          <p:cNvPr id="3" name="Content Placeholder 2"/>
          <p:cNvSpPr>
            <a:spLocks noGrp="1"/>
          </p:cNvSpPr>
          <p:nvPr>
            <p:ph idx="1"/>
          </p:nvPr>
        </p:nvSpPr>
        <p:spPr/>
        <p:txBody>
          <a:bodyPr/>
          <a:lstStyle/>
          <a:p>
            <a:r>
              <a:rPr lang="en-US" dirty="0" smtClean="0"/>
              <a:t>The </a:t>
            </a:r>
            <a:r>
              <a:rPr lang="en-US" dirty="0"/>
              <a:t>select element allows you to choose more than one option if you add the </a:t>
            </a:r>
            <a:r>
              <a:rPr lang="en-US" dirty="0">
                <a:solidFill>
                  <a:srgbClr val="FF0000"/>
                </a:solidFill>
              </a:rPr>
              <a:t>multiple</a:t>
            </a:r>
            <a:r>
              <a:rPr lang="en-US" dirty="0"/>
              <a:t> </a:t>
            </a:r>
            <a:r>
              <a:rPr lang="en-US" dirty="0" smtClean="0"/>
              <a:t>attribute.</a:t>
            </a:r>
          </a:p>
          <a:p>
            <a:pPr lvl="1"/>
            <a:r>
              <a:rPr lang="en-US" dirty="0" smtClean="0"/>
              <a:t>With </a:t>
            </a:r>
            <a:r>
              <a:rPr lang="en-US" dirty="0"/>
              <a:t>the </a:t>
            </a:r>
            <a:r>
              <a:rPr lang="en-US" dirty="0">
                <a:solidFill>
                  <a:srgbClr val="FF0000"/>
                </a:solidFill>
              </a:rPr>
              <a:t>multiple</a:t>
            </a:r>
            <a:r>
              <a:rPr lang="en-US" dirty="0"/>
              <a:t> attribute, the UI changes </a:t>
            </a:r>
            <a:r>
              <a:rPr lang="en-US" dirty="0" smtClean="0"/>
              <a:t>significantly.</a:t>
            </a:r>
          </a:p>
          <a:p>
            <a:pPr lvl="1"/>
            <a:r>
              <a:rPr lang="en-US" dirty="0" smtClean="0"/>
              <a:t>This </a:t>
            </a:r>
            <a:r>
              <a:rPr lang="en-US" dirty="0"/>
              <a:t>is no longer a drop-down list with only the selected option displayed. Instead, this is more like a simple list where all of the options are </a:t>
            </a:r>
            <a:r>
              <a:rPr lang="en-US" dirty="0" smtClean="0"/>
              <a:t>shown.</a:t>
            </a:r>
          </a:p>
          <a:p>
            <a:pPr lvl="1"/>
            <a:r>
              <a:rPr lang="en-US" dirty="0" smtClean="0"/>
              <a:t>You </a:t>
            </a:r>
            <a:r>
              <a:rPr lang="en-US" dirty="0"/>
              <a:t>can control how may options are visible by setting the size </a:t>
            </a:r>
            <a:r>
              <a:rPr lang="en-US" dirty="0" smtClean="0"/>
              <a:t>attribute.</a:t>
            </a:r>
          </a:p>
          <a:p>
            <a:pPr lvl="1"/>
            <a:r>
              <a:rPr lang="en-US" dirty="0" smtClean="0"/>
              <a:t>If </a:t>
            </a:r>
            <a:r>
              <a:rPr lang="en-US" dirty="0"/>
              <a:t>there are more options than that, the user can scroll through the list to see </a:t>
            </a:r>
            <a:r>
              <a:rPr lang="en-US" dirty="0" smtClean="0"/>
              <a:t>them.</a:t>
            </a:r>
          </a:p>
          <a:p>
            <a:pPr lvl="1"/>
            <a:r>
              <a:rPr lang="en-US" dirty="0" smtClean="0"/>
              <a:t>To </a:t>
            </a:r>
            <a:r>
              <a:rPr lang="en-US" dirty="0"/>
              <a:t>select </a:t>
            </a:r>
            <a:r>
              <a:rPr lang="en-US" dirty="0">
                <a:solidFill>
                  <a:srgbClr val="FF0000"/>
                </a:solidFill>
              </a:rPr>
              <a:t>multiple options</a:t>
            </a:r>
            <a:r>
              <a:rPr lang="en-US" dirty="0"/>
              <a:t>, you need to </a:t>
            </a:r>
            <a:r>
              <a:rPr lang="en-US" dirty="0">
                <a:solidFill>
                  <a:srgbClr val="FF0000"/>
                </a:solidFill>
              </a:rPr>
              <a:t>hold down </a:t>
            </a:r>
            <a:r>
              <a:rPr lang="en-US" dirty="0"/>
              <a:t>the </a:t>
            </a:r>
            <a:r>
              <a:rPr lang="en-US" dirty="0">
                <a:solidFill>
                  <a:srgbClr val="FF0000"/>
                </a:solidFill>
              </a:rPr>
              <a:t>Ctrl key </a:t>
            </a:r>
            <a:r>
              <a:rPr lang="en-US" dirty="0"/>
              <a:t>while clicking the desired </a:t>
            </a:r>
            <a:r>
              <a:rPr lang="en-US" dirty="0" smtClean="0"/>
              <a:t>options.</a:t>
            </a:r>
          </a:p>
          <a:p>
            <a:pPr lvl="2"/>
            <a:r>
              <a:rPr lang="en-US" dirty="0" smtClean="0"/>
              <a:t>You </a:t>
            </a:r>
            <a:r>
              <a:rPr lang="en-US" dirty="0"/>
              <a:t>can also select one option, hold down the Shift key, and select </a:t>
            </a:r>
            <a:r>
              <a:rPr lang="en-US" dirty="0" smtClean="0"/>
              <a:t>another. This </a:t>
            </a:r>
            <a:r>
              <a:rPr lang="en-US" dirty="0"/>
              <a:t>will select all of the options between the </a:t>
            </a:r>
            <a:r>
              <a:rPr lang="en-US" dirty="0" smtClean="0"/>
              <a:t>two.</a:t>
            </a:r>
          </a:p>
          <a:p>
            <a:pPr lvl="1"/>
            <a:r>
              <a:rPr lang="en-US" dirty="0" smtClean="0"/>
              <a:t>Clicking </a:t>
            </a:r>
            <a:r>
              <a:rPr lang="en-US" dirty="0"/>
              <a:t>an option without either the Ctrl or Shift keys will unselect all options </a:t>
            </a:r>
            <a:r>
              <a:rPr lang="en-US" dirty="0" smtClean="0"/>
              <a:t>first.</a:t>
            </a:r>
          </a:p>
          <a:p>
            <a:pPr lvl="1"/>
            <a:r>
              <a:rPr lang="en-US" dirty="0" smtClean="0"/>
              <a:t>To </a:t>
            </a:r>
            <a:r>
              <a:rPr lang="en-US" dirty="0"/>
              <a:t>demonstrate this, let’s reimplement the Toppings field using a multi-select list box like </a:t>
            </a:r>
            <a:r>
              <a:rPr lang="en-US" dirty="0" smtClean="0"/>
              <a:t>this.</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245</a:t>
            </a:fld>
            <a:endParaRPr lang="en-US" dirty="0"/>
          </a:p>
        </p:txBody>
      </p:sp>
      <p:pic>
        <p:nvPicPr>
          <p:cNvPr id="7" name="Picture 6"/>
          <p:cNvPicPr>
            <a:picLocks noChangeAspect="1"/>
          </p:cNvPicPr>
          <p:nvPr/>
        </p:nvPicPr>
        <p:blipFill>
          <a:blip r:embed="rId2"/>
          <a:stretch>
            <a:fillRect/>
          </a:stretch>
        </p:blipFill>
        <p:spPr>
          <a:xfrm>
            <a:off x="649480" y="5010105"/>
            <a:ext cx="5721588" cy="1330018"/>
          </a:xfrm>
          <a:prstGeom prst="rect">
            <a:avLst/>
          </a:prstGeom>
          <a:ln>
            <a:solidFill>
              <a:schemeClr val="accent1"/>
            </a:solidFill>
          </a:ln>
        </p:spPr>
      </p:pic>
    </p:spTree>
    <p:extLst>
      <p:ext uri="{BB962C8B-B14F-4D97-AF65-F5344CB8AC3E}">
        <p14:creationId xmlns:p14="http://schemas.microsoft.com/office/powerpoint/2010/main" val="6167721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Multi-Select </a:t>
            </a:r>
            <a:r>
              <a:rPr lang="en-US" dirty="0" smtClean="0"/>
              <a:t>Lists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After </a:t>
            </a:r>
            <a:r>
              <a:rPr lang="en-US" dirty="0"/>
              <a:t>selecting a couple of options, this will be rendered as demonstrated in </a:t>
            </a:r>
            <a:r>
              <a:rPr lang="en-US" dirty="0">
                <a:solidFill>
                  <a:srgbClr val="FF0000"/>
                </a:solidFill>
              </a:rPr>
              <a:t>Figure 8-8</a:t>
            </a:r>
            <a:r>
              <a:rPr lang="en-US" dirty="0" smtClean="0"/>
              <a:t>.</a:t>
            </a:r>
          </a:p>
          <a:p>
            <a:pPr lvl="1"/>
            <a:r>
              <a:rPr lang="en-US" dirty="0"/>
              <a:t>When the form is submitted, the data that is posted will be identical to the initial implementation using </a:t>
            </a:r>
            <a:r>
              <a:rPr lang="en-US" dirty="0" smtClean="0"/>
              <a:t>checkboxes.</a:t>
            </a:r>
          </a:p>
          <a:p>
            <a:pPr lvl="1"/>
            <a:r>
              <a:rPr lang="en-US" dirty="0" smtClean="0"/>
              <a:t>The </a:t>
            </a:r>
            <a:r>
              <a:rPr lang="en-US" dirty="0"/>
              <a:t>name attribute defines the field name that is used, and the value attribute specifies the string that is </a:t>
            </a:r>
            <a:r>
              <a:rPr lang="en-US" dirty="0" smtClean="0"/>
              <a:t>posted.</a:t>
            </a:r>
          </a:p>
          <a:p>
            <a:pPr lvl="1"/>
            <a:r>
              <a:rPr lang="en-US" dirty="0" smtClean="0"/>
              <a:t>A </a:t>
            </a:r>
            <a:r>
              <a:rPr lang="en-US" dirty="0"/>
              <a:t>separate field is submitted for each option that is selected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246</a:t>
            </a:fld>
            <a:endParaRPr lang="en-US" dirty="0"/>
          </a:p>
        </p:txBody>
      </p:sp>
      <p:pic>
        <p:nvPicPr>
          <p:cNvPr id="7" name="Picture 6"/>
          <p:cNvPicPr>
            <a:picLocks noChangeAspect="1"/>
          </p:cNvPicPr>
          <p:nvPr/>
        </p:nvPicPr>
        <p:blipFill>
          <a:blip r:embed="rId2"/>
          <a:stretch>
            <a:fillRect/>
          </a:stretch>
        </p:blipFill>
        <p:spPr>
          <a:xfrm>
            <a:off x="606751" y="3481299"/>
            <a:ext cx="3809599" cy="1909004"/>
          </a:xfrm>
          <a:prstGeom prst="rect">
            <a:avLst/>
          </a:prstGeom>
          <a:ln>
            <a:solidFill>
              <a:schemeClr val="accent1"/>
            </a:solidFill>
          </a:ln>
        </p:spPr>
      </p:pic>
    </p:spTree>
    <p:extLst>
      <p:ext uri="{BB962C8B-B14F-4D97-AF65-F5344CB8AC3E}">
        <p14:creationId xmlns:p14="http://schemas.microsoft.com/office/powerpoint/2010/main" val="18883526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Note</a:t>
            </a:r>
          </a:p>
        </p:txBody>
      </p:sp>
      <p:sp>
        <p:nvSpPr>
          <p:cNvPr id="7" name="Content Placeholder 6"/>
          <p:cNvSpPr>
            <a:spLocks noGrp="1"/>
          </p:cNvSpPr>
          <p:nvPr>
            <p:ph idx="1"/>
          </p:nvPr>
        </p:nvSpPr>
        <p:spPr/>
        <p:txBody>
          <a:bodyPr/>
          <a:lstStyle/>
          <a:p>
            <a:r>
              <a:rPr lang="en-US" dirty="0" smtClean="0"/>
              <a:t>The </a:t>
            </a:r>
            <a:r>
              <a:rPr lang="en-US" dirty="0"/>
              <a:t>size attribute is also supported for a </a:t>
            </a:r>
            <a:r>
              <a:rPr lang="en-US" dirty="0">
                <a:solidFill>
                  <a:srgbClr val="FF0000"/>
                </a:solidFill>
              </a:rPr>
              <a:t>drop-down list </a:t>
            </a:r>
            <a:r>
              <a:rPr lang="en-US" dirty="0"/>
              <a:t>(where the multiple attribute is not included</a:t>
            </a:r>
            <a:r>
              <a:rPr lang="en-US" dirty="0" smtClean="0"/>
              <a:t>).</a:t>
            </a:r>
          </a:p>
          <a:p>
            <a:pPr lvl="1"/>
            <a:r>
              <a:rPr lang="en-US" dirty="0" smtClean="0"/>
              <a:t>This </a:t>
            </a:r>
            <a:r>
              <a:rPr lang="en-US" dirty="0"/>
              <a:t>will show the specified number of options all the </a:t>
            </a:r>
            <a:r>
              <a:rPr lang="en-US" dirty="0" smtClean="0"/>
              <a:t>time.</a:t>
            </a:r>
          </a:p>
          <a:p>
            <a:pPr lvl="1"/>
            <a:r>
              <a:rPr lang="en-US" dirty="0" smtClean="0"/>
              <a:t>However</a:t>
            </a:r>
            <a:r>
              <a:rPr lang="en-US" dirty="0"/>
              <a:t>, from a UI perspective this rarely makes sense to do so</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247</a:t>
            </a:fld>
            <a:endParaRPr lang="en-US" dirty="0"/>
          </a:p>
        </p:txBody>
      </p:sp>
    </p:spTree>
    <p:extLst>
      <p:ext uri="{BB962C8B-B14F-4D97-AF65-F5344CB8AC3E}">
        <p14:creationId xmlns:p14="http://schemas.microsoft.com/office/powerpoint/2010/main" val="6159910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Miscellaneous Types</a:t>
            </a:r>
          </a:p>
        </p:txBody>
      </p:sp>
      <p:sp>
        <p:nvSpPr>
          <p:cNvPr id="3" name="Content Placeholder 2"/>
          <p:cNvSpPr>
            <a:spLocks noGrp="1"/>
          </p:cNvSpPr>
          <p:nvPr>
            <p:ph idx="1"/>
          </p:nvPr>
        </p:nvSpPr>
        <p:spPr/>
        <p:txBody>
          <a:bodyPr/>
          <a:lstStyle/>
          <a:p>
            <a:r>
              <a:rPr lang="en-US" dirty="0" smtClean="0"/>
              <a:t>There </a:t>
            </a:r>
            <a:r>
              <a:rPr lang="en-US" dirty="0"/>
              <a:t>are several </a:t>
            </a:r>
            <a:r>
              <a:rPr lang="en-US" dirty="0">
                <a:solidFill>
                  <a:srgbClr val="FF0000"/>
                </a:solidFill>
              </a:rPr>
              <a:t>miscellaneous input types</a:t>
            </a:r>
            <a:r>
              <a:rPr lang="en-US" dirty="0"/>
              <a:t> that are used for </a:t>
            </a:r>
            <a:r>
              <a:rPr lang="en-US" dirty="0">
                <a:solidFill>
                  <a:srgbClr val="FF0000"/>
                </a:solidFill>
              </a:rPr>
              <a:t>special </a:t>
            </a:r>
            <a:r>
              <a:rPr lang="en-US" dirty="0" smtClean="0">
                <a:solidFill>
                  <a:srgbClr val="FF0000"/>
                </a:solidFill>
              </a:rPr>
              <a:t>purposes</a:t>
            </a:r>
            <a:r>
              <a:rPr lang="en-US" dirty="0" smtClean="0"/>
              <a:t>.</a:t>
            </a:r>
          </a:p>
          <a:p>
            <a:pPr lvl="1"/>
            <a:r>
              <a:rPr lang="en-US" dirty="0" smtClean="0"/>
              <a:t>Each </a:t>
            </a:r>
            <a:r>
              <a:rPr lang="en-US" dirty="0"/>
              <a:t>has </a:t>
            </a:r>
            <a:r>
              <a:rPr lang="en-US" dirty="0">
                <a:solidFill>
                  <a:srgbClr val="FF0000"/>
                </a:solidFill>
              </a:rPr>
              <a:t>specific attributes</a:t>
            </a:r>
            <a:r>
              <a:rPr lang="en-US" dirty="0"/>
              <a:t> to control the </a:t>
            </a:r>
            <a:r>
              <a:rPr lang="en-US" dirty="0">
                <a:solidFill>
                  <a:srgbClr val="FF0000"/>
                </a:solidFill>
              </a:rPr>
              <a:t>unique aspects</a:t>
            </a:r>
            <a:r>
              <a:rPr lang="en-US" dirty="0"/>
              <a:t> of these elements.</a:t>
            </a:r>
          </a:p>
          <a:p>
            <a:pPr lvl="2"/>
            <a:r>
              <a:rPr lang="en-US" dirty="0" smtClean="0"/>
              <a:t>Number</a:t>
            </a:r>
          </a:p>
          <a:p>
            <a:pPr lvl="2"/>
            <a:r>
              <a:rPr lang="en-US" dirty="0" smtClean="0"/>
              <a:t>Color</a:t>
            </a:r>
          </a:p>
          <a:p>
            <a:pPr lvl="2"/>
            <a:r>
              <a:rPr lang="en-US" dirty="0" smtClean="0"/>
              <a:t>File</a:t>
            </a:r>
          </a:p>
          <a:p>
            <a:pPr lvl="2"/>
            <a:r>
              <a:rPr lang="en-US" dirty="0" smtClean="0"/>
              <a:t>Range</a:t>
            </a:r>
          </a:p>
          <a:p>
            <a:pPr lvl="2"/>
            <a:r>
              <a:rPr lang="en-US" dirty="0" smtClean="0"/>
              <a:t>Hidden input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248</a:t>
            </a:fld>
            <a:endParaRPr lang="en-US" dirty="0"/>
          </a:p>
        </p:txBody>
      </p:sp>
    </p:spTree>
    <p:extLst>
      <p:ext uri="{BB962C8B-B14F-4D97-AF65-F5344CB8AC3E}">
        <p14:creationId xmlns:p14="http://schemas.microsoft.com/office/powerpoint/2010/main" val="23138714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a:t>
            </a:r>
          </a:p>
        </p:txBody>
      </p:sp>
      <p:sp>
        <p:nvSpPr>
          <p:cNvPr id="3" name="Content Placeholder 2"/>
          <p:cNvSpPr>
            <a:spLocks noGrp="1"/>
          </p:cNvSpPr>
          <p:nvPr>
            <p:ph idx="1"/>
          </p:nvPr>
        </p:nvSpPr>
        <p:spPr/>
        <p:txBody>
          <a:bodyPr/>
          <a:lstStyle/>
          <a:p>
            <a:r>
              <a:rPr lang="en-US" dirty="0" smtClean="0"/>
              <a:t>The </a:t>
            </a:r>
            <a:r>
              <a:rPr lang="en-US" dirty="0"/>
              <a:t>number input type is fairly </a:t>
            </a:r>
            <a:r>
              <a:rPr lang="en-US" dirty="0" smtClean="0"/>
              <a:t>straightforward.</a:t>
            </a:r>
          </a:p>
          <a:p>
            <a:pPr lvl="1"/>
            <a:r>
              <a:rPr lang="en-US" dirty="0" smtClean="0"/>
              <a:t>It </a:t>
            </a:r>
            <a:r>
              <a:rPr lang="en-US" dirty="0"/>
              <a:t>acts much like a textbox except that it only allows </a:t>
            </a:r>
            <a:r>
              <a:rPr lang="en-US" dirty="0">
                <a:solidFill>
                  <a:srgbClr val="FF0000"/>
                </a:solidFill>
              </a:rPr>
              <a:t>numeric </a:t>
            </a:r>
            <a:r>
              <a:rPr lang="en-US" dirty="0" smtClean="0">
                <a:solidFill>
                  <a:srgbClr val="FF0000"/>
                </a:solidFill>
              </a:rPr>
              <a:t>input</a:t>
            </a:r>
            <a:r>
              <a:rPr lang="en-US" dirty="0" smtClean="0"/>
              <a:t>.</a:t>
            </a:r>
          </a:p>
          <a:p>
            <a:pPr lvl="1"/>
            <a:r>
              <a:rPr lang="en-US" dirty="0" smtClean="0"/>
              <a:t>It </a:t>
            </a:r>
            <a:r>
              <a:rPr lang="en-US" dirty="0"/>
              <a:t>will allow decimal values to be entered but does not enforce any particular formatting or type of number, such as whole numbers </a:t>
            </a:r>
            <a:r>
              <a:rPr lang="en-US" dirty="0" smtClean="0"/>
              <a:t>only.</a:t>
            </a:r>
          </a:p>
          <a:p>
            <a:pPr lvl="1"/>
            <a:r>
              <a:rPr lang="en-US" dirty="0" smtClean="0"/>
              <a:t>If </a:t>
            </a:r>
            <a:r>
              <a:rPr lang="en-US" dirty="0"/>
              <a:t>you need that, you can use the </a:t>
            </a:r>
            <a:r>
              <a:rPr lang="en-US" dirty="0">
                <a:solidFill>
                  <a:srgbClr val="FF0000"/>
                </a:solidFill>
              </a:rPr>
              <a:t>pattern</a:t>
            </a:r>
            <a:r>
              <a:rPr lang="en-US" dirty="0"/>
              <a:t> attribute as described </a:t>
            </a:r>
            <a:r>
              <a:rPr lang="en-US" dirty="0" smtClean="0"/>
              <a:t>earlier.</a:t>
            </a:r>
          </a:p>
          <a:p>
            <a:pPr lvl="1"/>
            <a:r>
              <a:rPr lang="en-US" dirty="0" smtClean="0"/>
              <a:t>Use </a:t>
            </a:r>
            <a:r>
              <a:rPr lang="en-US" dirty="0"/>
              <a:t>can use the </a:t>
            </a:r>
            <a:r>
              <a:rPr lang="en-US" dirty="0">
                <a:solidFill>
                  <a:srgbClr val="FF0000"/>
                </a:solidFill>
              </a:rPr>
              <a:t>min</a:t>
            </a:r>
            <a:r>
              <a:rPr lang="en-US" dirty="0"/>
              <a:t> and </a:t>
            </a:r>
            <a:r>
              <a:rPr lang="en-US" dirty="0">
                <a:solidFill>
                  <a:srgbClr val="FF0000"/>
                </a:solidFill>
              </a:rPr>
              <a:t>max</a:t>
            </a:r>
            <a:r>
              <a:rPr lang="en-US" dirty="0"/>
              <a:t> attributes to specify the allowed range for this </a:t>
            </a:r>
            <a:r>
              <a:rPr lang="en-US" dirty="0" smtClean="0"/>
              <a:t>field.</a:t>
            </a:r>
          </a:p>
          <a:p>
            <a:pPr lvl="1"/>
            <a:r>
              <a:rPr lang="en-US" dirty="0" smtClean="0"/>
              <a:t>The </a:t>
            </a:r>
            <a:r>
              <a:rPr lang="en-US" dirty="0"/>
              <a:t>browser will ensure the number entered is within this </a:t>
            </a:r>
            <a:r>
              <a:rPr lang="en-US" dirty="0" smtClean="0"/>
              <a:t>range.</a:t>
            </a:r>
          </a:p>
          <a:p>
            <a:pPr lvl="1"/>
            <a:r>
              <a:rPr lang="en-US" dirty="0" smtClean="0"/>
              <a:t>Most </a:t>
            </a:r>
            <a:r>
              <a:rPr lang="en-US" dirty="0"/>
              <a:t>browsers also provide up and down arrows that can be used to increment or decrement the current </a:t>
            </a:r>
            <a:r>
              <a:rPr lang="en-US" dirty="0" smtClean="0"/>
              <a:t>value.</a:t>
            </a:r>
          </a:p>
          <a:p>
            <a:pPr lvl="1"/>
            <a:r>
              <a:rPr lang="en-US" dirty="0" smtClean="0"/>
              <a:t>This </a:t>
            </a:r>
            <a:r>
              <a:rPr lang="en-US" dirty="0"/>
              <a:t>only works with whole numbers and won’t help if decimal values are </a:t>
            </a:r>
            <a:r>
              <a:rPr lang="en-US" dirty="0" smtClean="0"/>
              <a:t>expected.</a:t>
            </a:r>
          </a:p>
          <a:p>
            <a:pPr lvl="1"/>
            <a:r>
              <a:rPr lang="en-US" dirty="0" smtClean="0"/>
              <a:t>Here </a:t>
            </a:r>
            <a:r>
              <a:rPr lang="en-US" dirty="0"/>
              <a:t>is a typical implementation of a numeric input field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249</a:t>
            </a:fld>
            <a:endParaRPr lang="en-US" dirty="0"/>
          </a:p>
        </p:txBody>
      </p:sp>
      <p:pic>
        <p:nvPicPr>
          <p:cNvPr id="6" name="Picture 5"/>
          <p:cNvPicPr>
            <a:picLocks noChangeAspect="1"/>
          </p:cNvPicPr>
          <p:nvPr/>
        </p:nvPicPr>
        <p:blipFill>
          <a:blip r:embed="rId2"/>
          <a:stretch>
            <a:fillRect/>
          </a:stretch>
        </p:blipFill>
        <p:spPr>
          <a:xfrm>
            <a:off x="608240" y="5142732"/>
            <a:ext cx="7945890" cy="855977"/>
          </a:xfrm>
          <a:prstGeom prst="rect">
            <a:avLst/>
          </a:prstGeom>
          <a:ln>
            <a:solidFill>
              <a:schemeClr val="accent1"/>
            </a:solidFill>
          </a:ln>
        </p:spPr>
      </p:pic>
    </p:spTree>
    <p:extLst>
      <p:ext uri="{BB962C8B-B14F-4D97-AF65-F5344CB8AC3E}">
        <p14:creationId xmlns:p14="http://schemas.microsoft.com/office/powerpoint/2010/main" val="748632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Script </a:t>
            </a:r>
            <a:r>
              <a:rPr lang="en-US" dirty="0" smtClean="0"/>
              <a:t>Element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If </a:t>
            </a:r>
            <a:r>
              <a:rPr lang="en-US" dirty="0"/>
              <a:t>you need to load multiple files, include each one in a </a:t>
            </a:r>
            <a:r>
              <a:rPr lang="en-US" dirty="0">
                <a:solidFill>
                  <a:srgbClr val="0070C0"/>
                </a:solidFill>
              </a:rPr>
              <a:t>separate</a:t>
            </a:r>
            <a:r>
              <a:rPr lang="en-US" dirty="0"/>
              <a:t> </a:t>
            </a:r>
            <a:r>
              <a:rPr lang="en-US" dirty="0">
                <a:solidFill>
                  <a:srgbClr val="FF0000"/>
                </a:solidFill>
              </a:rPr>
              <a:t>script</a:t>
            </a:r>
            <a:r>
              <a:rPr lang="en-US" dirty="0"/>
              <a:t> </a:t>
            </a:r>
            <a:r>
              <a:rPr lang="en-US" dirty="0">
                <a:solidFill>
                  <a:srgbClr val="0070C0"/>
                </a:solidFill>
              </a:rPr>
              <a:t>element</a:t>
            </a:r>
            <a:r>
              <a:rPr lang="en-US" dirty="0"/>
              <a:t>. For example</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a:t>Normally, as the </a:t>
            </a:r>
            <a:r>
              <a:rPr lang="en-US" dirty="0">
                <a:solidFill>
                  <a:srgbClr val="FF0000"/>
                </a:solidFill>
              </a:rPr>
              <a:t>browser</a:t>
            </a:r>
            <a:r>
              <a:rPr lang="en-US" dirty="0"/>
              <a:t> is </a:t>
            </a:r>
            <a:r>
              <a:rPr lang="en-US" dirty="0">
                <a:solidFill>
                  <a:srgbClr val="FF0000"/>
                </a:solidFill>
              </a:rPr>
              <a:t>parsing</a:t>
            </a:r>
            <a:r>
              <a:rPr lang="en-US" dirty="0"/>
              <a:t> an </a:t>
            </a:r>
            <a:r>
              <a:rPr lang="en-US" dirty="0">
                <a:solidFill>
                  <a:srgbClr val="FF0000"/>
                </a:solidFill>
              </a:rPr>
              <a:t>HTML document</a:t>
            </a:r>
            <a:r>
              <a:rPr lang="en-US" dirty="0"/>
              <a:t>, when a script element is encountered, the script is loaded and executed before continuing to parse the rest of the </a:t>
            </a:r>
            <a:r>
              <a:rPr lang="en-US" dirty="0" smtClean="0"/>
              <a:t>document.</a:t>
            </a:r>
          </a:p>
          <a:p>
            <a:pPr lvl="1"/>
            <a:r>
              <a:rPr lang="en-US" dirty="0" smtClean="0"/>
              <a:t>For </a:t>
            </a:r>
            <a:r>
              <a:rPr lang="en-US" dirty="0"/>
              <a:t>external files, you can use the </a:t>
            </a:r>
            <a:endParaRPr lang="en-US" dirty="0" smtClean="0"/>
          </a:p>
          <a:p>
            <a:pPr lvl="2"/>
            <a:r>
              <a:rPr lang="en-US" dirty="0" smtClean="0">
                <a:solidFill>
                  <a:srgbClr val="FF0000"/>
                </a:solidFill>
              </a:rPr>
              <a:t>async</a:t>
            </a:r>
            <a:r>
              <a:rPr lang="en-US" dirty="0" smtClean="0"/>
              <a:t> </a:t>
            </a:r>
            <a:r>
              <a:rPr lang="en-US" dirty="0"/>
              <a:t>or </a:t>
            </a:r>
            <a:endParaRPr lang="en-US" dirty="0" smtClean="0"/>
          </a:p>
          <a:p>
            <a:pPr lvl="2"/>
            <a:r>
              <a:rPr lang="en-US" dirty="0" smtClean="0">
                <a:solidFill>
                  <a:srgbClr val="FF0000"/>
                </a:solidFill>
              </a:rPr>
              <a:t>defer</a:t>
            </a:r>
            <a:r>
              <a:rPr lang="en-US" dirty="0" smtClean="0"/>
              <a:t> </a:t>
            </a:r>
            <a:r>
              <a:rPr lang="en-US" dirty="0">
                <a:solidFill>
                  <a:srgbClr val="0070C0"/>
                </a:solidFill>
              </a:rPr>
              <a:t>attributes</a:t>
            </a:r>
            <a:r>
              <a:rPr lang="en-US" dirty="0"/>
              <a:t> to change this </a:t>
            </a:r>
            <a:r>
              <a:rPr lang="en-US" dirty="0" smtClean="0"/>
              <a:t>behavior</a:t>
            </a:r>
          </a:p>
          <a:p>
            <a:pPr lvl="1"/>
            <a:r>
              <a:rPr lang="en-US" dirty="0" smtClean="0"/>
              <a:t>Both </a:t>
            </a:r>
            <a:r>
              <a:rPr lang="en-US" dirty="0"/>
              <a:t>of these are </a:t>
            </a:r>
            <a:r>
              <a:rPr lang="en-US" dirty="0">
                <a:solidFill>
                  <a:srgbClr val="FF0000"/>
                </a:solidFill>
              </a:rPr>
              <a:t>Boolean</a:t>
            </a:r>
            <a:r>
              <a:rPr lang="en-US" dirty="0"/>
              <a:t> </a:t>
            </a:r>
            <a:r>
              <a:rPr lang="en-US" dirty="0" smtClean="0">
                <a:solidFill>
                  <a:srgbClr val="0070C0"/>
                </a:solidFill>
              </a:rPr>
              <a:t>attributes</a:t>
            </a:r>
            <a:r>
              <a:rPr lang="en-US" dirty="0" smtClean="0"/>
              <a:t>.</a:t>
            </a:r>
          </a:p>
          <a:p>
            <a:pPr lvl="1"/>
            <a:r>
              <a:rPr lang="en-US" dirty="0" smtClean="0"/>
              <a:t>If </a:t>
            </a:r>
            <a:r>
              <a:rPr lang="en-US" dirty="0"/>
              <a:t>the </a:t>
            </a:r>
            <a:r>
              <a:rPr lang="en-US" dirty="0">
                <a:solidFill>
                  <a:srgbClr val="FF0000"/>
                </a:solidFill>
              </a:rPr>
              <a:t>async</a:t>
            </a:r>
            <a:r>
              <a:rPr lang="en-US" dirty="0"/>
              <a:t> attribute is specified, the </a:t>
            </a:r>
            <a:r>
              <a:rPr lang="en-US" dirty="0">
                <a:solidFill>
                  <a:srgbClr val="FF0000"/>
                </a:solidFill>
              </a:rPr>
              <a:t>file</a:t>
            </a:r>
            <a:r>
              <a:rPr lang="en-US" dirty="0"/>
              <a:t> is loaded and executed in </a:t>
            </a:r>
            <a:r>
              <a:rPr lang="en-US" dirty="0">
                <a:solidFill>
                  <a:srgbClr val="FF0000"/>
                </a:solidFill>
              </a:rPr>
              <a:t>parallel</a:t>
            </a:r>
            <a:r>
              <a:rPr lang="en-US" dirty="0"/>
              <a:t>, while the parsing process </a:t>
            </a:r>
            <a:r>
              <a:rPr lang="en-US" dirty="0" smtClean="0"/>
              <a:t>continues.</a:t>
            </a:r>
          </a:p>
          <a:p>
            <a:pPr lvl="1"/>
            <a:r>
              <a:rPr lang="en-US" dirty="0" smtClean="0"/>
              <a:t>Alternatively</a:t>
            </a:r>
            <a:r>
              <a:rPr lang="en-US" dirty="0"/>
              <a:t>, if the </a:t>
            </a:r>
            <a:r>
              <a:rPr lang="en-US" dirty="0">
                <a:solidFill>
                  <a:srgbClr val="FF0000"/>
                </a:solidFill>
              </a:rPr>
              <a:t>defer</a:t>
            </a:r>
            <a:r>
              <a:rPr lang="en-US" dirty="0"/>
              <a:t> attribute is used, the </a:t>
            </a:r>
            <a:r>
              <a:rPr lang="en-US" dirty="0">
                <a:solidFill>
                  <a:srgbClr val="FF0000"/>
                </a:solidFill>
              </a:rPr>
              <a:t>script</a:t>
            </a:r>
            <a:r>
              <a:rPr lang="en-US" dirty="0"/>
              <a:t> will be </a:t>
            </a:r>
            <a:r>
              <a:rPr lang="en-US" dirty="0">
                <a:solidFill>
                  <a:srgbClr val="FF0000"/>
                </a:solidFill>
              </a:rPr>
              <a:t>executed only after</a:t>
            </a:r>
            <a:r>
              <a:rPr lang="en-US" dirty="0"/>
              <a:t> the page has been </a:t>
            </a:r>
            <a:r>
              <a:rPr lang="en-US" dirty="0">
                <a:solidFill>
                  <a:srgbClr val="FF0000"/>
                </a:solidFill>
              </a:rPr>
              <a:t>fully parsed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a:t>
            </a:fld>
            <a:endParaRPr lang="en-US" dirty="0"/>
          </a:p>
        </p:txBody>
      </p:sp>
      <p:pic>
        <p:nvPicPr>
          <p:cNvPr id="7" name="Picture 6"/>
          <p:cNvPicPr>
            <a:picLocks noChangeAspect="1"/>
          </p:cNvPicPr>
          <p:nvPr/>
        </p:nvPicPr>
        <p:blipFill>
          <a:blip r:embed="rId2"/>
          <a:stretch>
            <a:fillRect/>
          </a:stretch>
        </p:blipFill>
        <p:spPr>
          <a:xfrm>
            <a:off x="841171" y="1840685"/>
            <a:ext cx="7317327" cy="525010"/>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841171" y="6031777"/>
            <a:ext cx="6013770" cy="316991"/>
          </a:xfrm>
          <a:prstGeom prst="rect">
            <a:avLst/>
          </a:prstGeom>
          <a:ln>
            <a:solidFill>
              <a:schemeClr val="accent1"/>
            </a:solidFill>
          </a:ln>
        </p:spPr>
      </p:pic>
    </p:spTree>
    <p:extLst>
      <p:ext uri="{BB962C8B-B14F-4D97-AF65-F5344CB8AC3E}">
        <p14:creationId xmlns:p14="http://schemas.microsoft.com/office/powerpoint/2010/main" val="348238991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Color</a:t>
            </a:r>
          </a:p>
        </p:txBody>
      </p:sp>
      <p:sp>
        <p:nvSpPr>
          <p:cNvPr id="3" name="Content Placeholder 2"/>
          <p:cNvSpPr>
            <a:spLocks noGrp="1"/>
          </p:cNvSpPr>
          <p:nvPr>
            <p:ph idx="1"/>
          </p:nvPr>
        </p:nvSpPr>
        <p:spPr/>
        <p:txBody>
          <a:bodyPr/>
          <a:lstStyle/>
          <a:p>
            <a:r>
              <a:rPr lang="en-US" dirty="0" smtClean="0"/>
              <a:t>The </a:t>
            </a:r>
            <a:r>
              <a:rPr lang="en-US" dirty="0"/>
              <a:t>color input type will display a </a:t>
            </a:r>
            <a:r>
              <a:rPr lang="en-US" dirty="0">
                <a:solidFill>
                  <a:srgbClr val="FF0000"/>
                </a:solidFill>
              </a:rPr>
              <a:t>sample</a:t>
            </a:r>
            <a:r>
              <a:rPr lang="en-US" dirty="0"/>
              <a:t> of the </a:t>
            </a:r>
            <a:r>
              <a:rPr lang="en-US" dirty="0">
                <a:solidFill>
                  <a:srgbClr val="FF0000"/>
                </a:solidFill>
              </a:rPr>
              <a:t>selected </a:t>
            </a:r>
            <a:r>
              <a:rPr lang="en-US" dirty="0" smtClean="0">
                <a:solidFill>
                  <a:srgbClr val="FF0000"/>
                </a:solidFill>
              </a:rPr>
              <a:t>color</a:t>
            </a:r>
            <a:r>
              <a:rPr lang="en-US" dirty="0" smtClean="0"/>
              <a:t>.</a:t>
            </a:r>
          </a:p>
          <a:p>
            <a:pPr lvl="1"/>
            <a:r>
              <a:rPr lang="en-US" dirty="0" smtClean="0"/>
              <a:t>When </a:t>
            </a:r>
            <a:r>
              <a:rPr lang="en-US" dirty="0"/>
              <a:t>this is clicked, the browser will display a </a:t>
            </a:r>
            <a:r>
              <a:rPr lang="en-US" dirty="0">
                <a:solidFill>
                  <a:srgbClr val="FF0000"/>
                </a:solidFill>
              </a:rPr>
              <a:t>color picker</a:t>
            </a:r>
            <a:r>
              <a:rPr lang="en-US" dirty="0"/>
              <a:t> like the one shown in </a:t>
            </a:r>
            <a:r>
              <a:rPr lang="en-US" dirty="0">
                <a:solidFill>
                  <a:srgbClr val="FF0000"/>
                </a:solidFill>
              </a:rPr>
              <a:t>Figure 8-9</a:t>
            </a:r>
            <a:r>
              <a:rPr lang="en-US" dirty="0"/>
              <a:t>.</a:t>
            </a:r>
          </a:p>
          <a:p>
            <a:pPr lvl="1"/>
            <a:r>
              <a:rPr lang="en-US" dirty="0"/>
              <a:t>The selected color will be provided in </a:t>
            </a:r>
            <a:r>
              <a:rPr lang="en-US" dirty="0">
                <a:solidFill>
                  <a:srgbClr val="FF0000"/>
                </a:solidFill>
              </a:rPr>
              <a:t>RGB notation</a:t>
            </a:r>
            <a:r>
              <a:rPr lang="en-US" dirty="0"/>
              <a:t> when the form is </a:t>
            </a:r>
            <a:r>
              <a:rPr lang="en-US" dirty="0" smtClean="0"/>
              <a:t>submitted.</a:t>
            </a:r>
          </a:p>
          <a:p>
            <a:pPr lvl="1"/>
            <a:r>
              <a:rPr lang="en-US" dirty="0" smtClean="0"/>
              <a:t>For </a:t>
            </a:r>
            <a:r>
              <a:rPr lang="en-US" dirty="0"/>
              <a:t>example, the color green is specified as #</a:t>
            </a:r>
            <a:r>
              <a:rPr lang="en-US" dirty="0" smtClean="0"/>
              <a:t>00ff00.</a:t>
            </a:r>
          </a:p>
          <a:p>
            <a:pPr lvl="1"/>
            <a:r>
              <a:rPr lang="en-US" dirty="0" smtClean="0"/>
              <a:t>However</a:t>
            </a:r>
            <a:r>
              <a:rPr lang="en-US" dirty="0"/>
              <a:t>, if this is </a:t>
            </a:r>
            <a:r>
              <a:rPr lang="en-US" dirty="0">
                <a:solidFill>
                  <a:srgbClr val="FF0000"/>
                </a:solidFill>
              </a:rPr>
              <a:t>URL encoded</a:t>
            </a:r>
            <a:r>
              <a:rPr lang="en-US" dirty="0"/>
              <a:t>, the </a:t>
            </a:r>
            <a:r>
              <a:rPr lang="en-US" dirty="0">
                <a:solidFill>
                  <a:srgbClr val="FF0000"/>
                </a:solidFill>
              </a:rPr>
              <a:t>hashtag</a:t>
            </a:r>
            <a:r>
              <a:rPr lang="en-US" dirty="0"/>
              <a:t> is replaced with </a:t>
            </a:r>
            <a:r>
              <a:rPr lang="en-US" dirty="0">
                <a:solidFill>
                  <a:srgbClr val="FF0000"/>
                </a:solidFill>
              </a:rPr>
              <a:t>%23</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250</a:t>
            </a:fld>
            <a:endParaRPr lang="en-US" dirty="0"/>
          </a:p>
        </p:txBody>
      </p:sp>
    </p:spTree>
    <p:extLst>
      <p:ext uri="{BB962C8B-B14F-4D97-AF65-F5344CB8AC3E}">
        <p14:creationId xmlns:p14="http://schemas.microsoft.com/office/powerpoint/2010/main" val="39673623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8-9</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251</a:t>
            </a:fld>
            <a:endParaRPr lang="en-US" dirty="0"/>
          </a:p>
        </p:txBody>
      </p:sp>
      <p:pic>
        <p:nvPicPr>
          <p:cNvPr id="8" name="Picture 7"/>
          <p:cNvPicPr>
            <a:picLocks noChangeAspect="1"/>
          </p:cNvPicPr>
          <p:nvPr/>
        </p:nvPicPr>
        <p:blipFill>
          <a:blip r:embed="rId2"/>
          <a:stretch>
            <a:fillRect/>
          </a:stretch>
        </p:blipFill>
        <p:spPr>
          <a:xfrm>
            <a:off x="152400" y="1266789"/>
            <a:ext cx="5289776" cy="4289008"/>
          </a:xfrm>
          <a:prstGeom prst="rect">
            <a:avLst/>
          </a:prstGeom>
          <a:ln>
            <a:solidFill>
              <a:schemeClr val="accent1"/>
            </a:solidFill>
          </a:ln>
        </p:spPr>
      </p:pic>
    </p:spTree>
    <p:extLst>
      <p:ext uri="{BB962C8B-B14F-4D97-AF65-F5344CB8AC3E}">
        <p14:creationId xmlns:p14="http://schemas.microsoft.com/office/powerpoint/2010/main" val="1661088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Caution</a:t>
            </a:r>
          </a:p>
        </p:txBody>
      </p:sp>
      <p:sp>
        <p:nvSpPr>
          <p:cNvPr id="3" name="Content Placeholder 2"/>
          <p:cNvSpPr>
            <a:spLocks noGrp="1"/>
          </p:cNvSpPr>
          <p:nvPr>
            <p:ph idx="1"/>
          </p:nvPr>
        </p:nvSpPr>
        <p:spPr/>
        <p:txBody>
          <a:bodyPr/>
          <a:lstStyle/>
          <a:p>
            <a:r>
              <a:rPr lang="en-US" dirty="0" smtClean="0"/>
              <a:t>As </a:t>
            </a:r>
            <a:r>
              <a:rPr lang="en-US" dirty="0"/>
              <a:t>of this writing, only </a:t>
            </a:r>
            <a:endParaRPr lang="en-US" dirty="0" smtClean="0"/>
          </a:p>
          <a:p>
            <a:pPr lvl="1"/>
            <a:r>
              <a:rPr lang="en-US" dirty="0" smtClean="0"/>
              <a:t>Chrome</a:t>
            </a:r>
          </a:p>
          <a:p>
            <a:pPr lvl="1"/>
            <a:r>
              <a:rPr lang="en-US" dirty="0" smtClean="0"/>
              <a:t>Firefox</a:t>
            </a:r>
            <a:r>
              <a:rPr lang="en-US" dirty="0"/>
              <a:t>, </a:t>
            </a:r>
            <a:r>
              <a:rPr lang="en-US" dirty="0" smtClean="0"/>
              <a:t>and</a:t>
            </a:r>
          </a:p>
          <a:p>
            <a:pPr lvl="1"/>
            <a:r>
              <a:rPr lang="en-US" dirty="0" smtClean="0"/>
              <a:t>Opera</a:t>
            </a:r>
          </a:p>
          <a:p>
            <a:pPr marL="233363" lvl="1" indent="0">
              <a:buNone/>
            </a:pPr>
            <a:r>
              <a:rPr lang="en-US" dirty="0" smtClean="0"/>
              <a:t>support </a:t>
            </a:r>
            <a:r>
              <a:rPr lang="en-US" dirty="0"/>
              <a:t>the color input </a:t>
            </a:r>
            <a:r>
              <a:rPr lang="en-US" dirty="0" smtClean="0"/>
              <a:t>type.</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252</a:t>
            </a:fld>
            <a:endParaRPr lang="en-US" dirty="0"/>
          </a:p>
        </p:txBody>
      </p:sp>
    </p:spTree>
    <p:extLst>
      <p:ext uri="{BB962C8B-B14F-4D97-AF65-F5344CB8AC3E}">
        <p14:creationId xmlns:p14="http://schemas.microsoft.com/office/powerpoint/2010/main" val="16190299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File</a:t>
            </a:r>
          </a:p>
        </p:txBody>
      </p:sp>
      <p:sp>
        <p:nvSpPr>
          <p:cNvPr id="3" name="Content Placeholder 2"/>
          <p:cNvSpPr>
            <a:spLocks noGrp="1"/>
          </p:cNvSpPr>
          <p:nvPr>
            <p:ph idx="1"/>
          </p:nvPr>
        </p:nvSpPr>
        <p:spPr/>
        <p:txBody>
          <a:bodyPr/>
          <a:lstStyle/>
          <a:p>
            <a:r>
              <a:rPr lang="en-US" dirty="0" smtClean="0"/>
              <a:t>Selecting </a:t>
            </a:r>
            <a:r>
              <a:rPr lang="en-US" dirty="0"/>
              <a:t>one or more files is easy with the file input </a:t>
            </a:r>
            <a:r>
              <a:rPr lang="en-US" dirty="0" smtClean="0"/>
              <a:t>type.</a:t>
            </a:r>
          </a:p>
          <a:p>
            <a:pPr lvl="1"/>
            <a:r>
              <a:rPr lang="en-US" dirty="0" smtClean="0"/>
              <a:t>Add </a:t>
            </a:r>
            <a:r>
              <a:rPr lang="en-US" dirty="0"/>
              <a:t>the </a:t>
            </a:r>
            <a:r>
              <a:rPr lang="en-US" dirty="0">
                <a:solidFill>
                  <a:srgbClr val="FF0000"/>
                </a:solidFill>
              </a:rPr>
              <a:t>multiple</a:t>
            </a:r>
            <a:r>
              <a:rPr lang="en-US" dirty="0"/>
              <a:t> attribute if you want to allow more than one file to be </a:t>
            </a:r>
            <a:r>
              <a:rPr lang="en-US" dirty="0" smtClean="0"/>
              <a:t>selected.</a:t>
            </a:r>
          </a:p>
          <a:p>
            <a:pPr lvl="1"/>
            <a:r>
              <a:rPr lang="en-US" dirty="0" smtClean="0"/>
              <a:t>You </a:t>
            </a:r>
            <a:r>
              <a:rPr lang="en-US" dirty="0"/>
              <a:t>can also provide a hint to the type of file that is needed by using the </a:t>
            </a:r>
            <a:r>
              <a:rPr lang="en-US" dirty="0">
                <a:solidFill>
                  <a:srgbClr val="FF0000"/>
                </a:solidFill>
              </a:rPr>
              <a:t>accepts</a:t>
            </a:r>
            <a:r>
              <a:rPr lang="en-US" dirty="0"/>
              <a:t> </a:t>
            </a:r>
            <a:r>
              <a:rPr lang="en-US" dirty="0" smtClean="0"/>
              <a:t>attribute.</a:t>
            </a:r>
          </a:p>
          <a:p>
            <a:pPr lvl="1"/>
            <a:r>
              <a:rPr lang="en-US" dirty="0" smtClean="0"/>
              <a:t>This </a:t>
            </a:r>
            <a:r>
              <a:rPr lang="en-US" dirty="0"/>
              <a:t>takes a comma-separated list of </a:t>
            </a:r>
            <a:r>
              <a:rPr lang="en-US" dirty="0">
                <a:solidFill>
                  <a:srgbClr val="FF0000"/>
                </a:solidFill>
              </a:rPr>
              <a:t>MIME type</a:t>
            </a:r>
            <a:r>
              <a:rPr lang="en-US" dirty="0"/>
              <a:t> such as </a:t>
            </a:r>
            <a:r>
              <a:rPr lang="en-US" dirty="0" smtClean="0">
                <a:solidFill>
                  <a:srgbClr val="FF0000"/>
                </a:solidFill>
              </a:rPr>
              <a:t>text/css</a:t>
            </a:r>
            <a:r>
              <a:rPr lang="en-US" dirty="0" smtClean="0"/>
              <a:t>.</a:t>
            </a:r>
          </a:p>
          <a:p>
            <a:pPr lvl="1"/>
            <a:r>
              <a:rPr lang="en-US" dirty="0" smtClean="0"/>
              <a:t>You </a:t>
            </a:r>
            <a:r>
              <a:rPr lang="en-US" dirty="0"/>
              <a:t>can use a wildcard such as one of the following popular </a:t>
            </a:r>
            <a:r>
              <a:rPr lang="en-US" dirty="0" smtClean="0"/>
              <a:t>values:</a:t>
            </a:r>
          </a:p>
          <a:p>
            <a:pPr lvl="2"/>
            <a:r>
              <a:rPr lang="en-US" dirty="0" smtClean="0"/>
              <a:t>text</a:t>
            </a:r>
            <a:r>
              <a:rPr lang="en-US" dirty="0"/>
              <a:t>/* - text </a:t>
            </a:r>
            <a:r>
              <a:rPr lang="en-US" dirty="0" smtClean="0"/>
              <a:t>files</a:t>
            </a:r>
          </a:p>
          <a:p>
            <a:pPr lvl="2"/>
            <a:r>
              <a:rPr lang="en-US" dirty="0" smtClean="0"/>
              <a:t>image</a:t>
            </a:r>
            <a:r>
              <a:rPr lang="en-US" dirty="0"/>
              <a:t>/* - images </a:t>
            </a:r>
            <a:r>
              <a:rPr lang="en-US" dirty="0" smtClean="0"/>
              <a:t>files</a:t>
            </a:r>
          </a:p>
          <a:p>
            <a:pPr lvl="2"/>
            <a:r>
              <a:rPr lang="en-US" dirty="0" smtClean="0"/>
              <a:t>audio</a:t>
            </a:r>
            <a:r>
              <a:rPr lang="en-US" dirty="0"/>
              <a:t>/* - audio </a:t>
            </a:r>
            <a:r>
              <a:rPr lang="en-US" dirty="0" smtClean="0"/>
              <a:t>files</a:t>
            </a:r>
          </a:p>
          <a:p>
            <a:pPr lvl="2"/>
            <a:r>
              <a:rPr lang="en-US" dirty="0" smtClean="0"/>
              <a:t>video</a:t>
            </a:r>
            <a:r>
              <a:rPr lang="en-US" dirty="0"/>
              <a:t>/* - video files</a:t>
            </a:r>
          </a:p>
          <a:p>
            <a:pPr lvl="1"/>
            <a:r>
              <a:rPr lang="en-US" dirty="0"/>
              <a:t>You can also list one or more file extensions, for example, </a:t>
            </a:r>
            <a:r>
              <a:rPr lang="en-US" dirty="0">
                <a:solidFill>
                  <a:srgbClr val="FF0000"/>
                </a:solidFill>
              </a:rPr>
              <a:t>accepts=".jpg, .gif</a:t>
            </a:r>
            <a:r>
              <a:rPr lang="en-US" dirty="0" smtClean="0">
                <a:solidFill>
                  <a:srgbClr val="FF0000"/>
                </a:solidFill>
              </a:rPr>
              <a:t>"</a:t>
            </a:r>
            <a:r>
              <a:rPr lang="en-US" dirty="0" smtClean="0"/>
              <a:t>.</a:t>
            </a:r>
          </a:p>
          <a:p>
            <a:pPr lvl="1"/>
            <a:r>
              <a:rPr lang="en-US" dirty="0" smtClean="0"/>
              <a:t>Here </a:t>
            </a:r>
            <a:r>
              <a:rPr lang="en-US" dirty="0"/>
              <a:t>is a simple example with two input </a:t>
            </a:r>
            <a:r>
              <a:rPr lang="en-US" dirty="0" smtClean="0"/>
              <a:t>fields.</a:t>
            </a:r>
          </a:p>
          <a:p>
            <a:pPr lvl="1"/>
            <a:r>
              <a:rPr lang="en-US" dirty="0" smtClean="0"/>
              <a:t>The </a:t>
            </a:r>
            <a:r>
              <a:rPr lang="en-US" dirty="0"/>
              <a:t>first can select a single audio file: the second one or more images with .jpg or .png extensions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253</a:t>
            </a:fld>
            <a:endParaRPr lang="en-US" dirty="0"/>
          </a:p>
        </p:txBody>
      </p:sp>
      <p:pic>
        <p:nvPicPr>
          <p:cNvPr id="6" name="Picture 5"/>
          <p:cNvPicPr>
            <a:picLocks noChangeAspect="1"/>
          </p:cNvPicPr>
          <p:nvPr/>
        </p:nvPicPr>
        <p:blipFill>
          <a:blip r:embed="rId2"/>
          <a:stretch>
            <a:fillRect/>
          </a:stretch>
        </p:blipFill>
        <p:spPr>
          <a:xfrm>
            <a:off x="628650" y="5406474"/>
            <a:ext cx="7098845" cy="995663"/>
          </a:xfrm>
          <a:prstGeom prst="rect">
            <a:avLst/>
          </a:prstGeom>
          <a:ln>
            <a:solidFill>
              <a:schemeClr val="accent1"/>
            </a:solidFill>
          </a:ln>
        </p:spPr>
      </p:pic>
    </p:spTree>
    <p:extLst>
      <p:ext uri="{BB962C8B-B14F-4D97-AF65-F5344CB8AC3E}">
        <p14:creationId xmlns:p14="http://schemas.microsoft.com/office/powerpoint/2010/main" val="32214919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solidFill>
                  <a:srgbClr val="FF0000"/>
                </a:solidFill>
              </a:rPr>
              <a:t>Figures 8-10</a:t>
            </a:r>
            <a:r>
              <a:rPr lang="en-US" dirty="0"/>
              <a:t> and </a:t>
            </a:r>
            <a:r>
              <a:rPr lang="en-US" dirty="0">
                <a:solidFill>
                  <a:srgbClr val="FF0000"/>
                </a:solidFill>
              </a:rPr>
              <a:t>8-11</a:t>
            </a:r>
            <a:r>
              <a:rPr lang="en-US" dirty="0"/>
              <a:t> demonstrate the input buttons and the file dialog used in Chrome and Firefox, respectively</a:t>
            </a:r>
            <a:r>
              <a:rPr lang="en-US" dirty="0" smtClean="0"/>
              <a:t>.</a:t>
            </a:r>
          </a:p>
          <a:p>
            <a:pPr lvl="1"/>
            <a:r>
              <a:rPr lang="en-US" dirty="0"/>
              <a:t>As you can see, the format and specific functionality may very but the </a:t>
            </a:r>
            <a:r>
              <a:rPr lang="en-US" dirty="0">
                <a:solidFill>
                  <a:srgbClr val="FF0000"/>
                </a:solidFill>
              </a:rPr>
              <a:t>basic capability</a:t>
            </a:r>
            <a:r>
              <a:rPr lang="en-US" dirty="0"/>
              <a:t> is </a:t>
            </a:r>
            <a:r>
              <a:rPr lang="en-US" dirty="0">
                <a:solidFill>
                  <a:srgbClr val="FF0000"/>
                </a:solidFill>
              </a:rPr>
              <a:t>consistent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254</a:t>
            </a:fld>
            <a:endParaRPr lang="en-US" dirty="0"/>
          </a:p>
        </p:txBody>
      </p:sp>
    </p:spTree>
    <p:extLst>
      <p:ext uri="{BB962C8B-B14F-4D97-AF65-F5344CB8AC3E}">
        <p14:creationId xmlns:p14="http://schemas.microsoft.com/office/powerpoint/2010/main" val="27439113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8-10 || 8-11</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255</a:t>
            </a:fld>
            <a:endParaRPr lang="en-US" dirty="0"/>
          </a:p>
        </p:txBody>
      </p:sp>
      <p:pic>
        <p:nvPicPr>
          <p:cNvPr id="6" name="Picture 5"/>
          <p:cNvPicPr>
            <a:picLocks noChangeAspect="1"/>
          </p:cNvPicPr>
          <p:nvPr/>
        </p:nvPicPr>
        <p:blipFill>
          <a:blip r:embed="rId2"/>
          <a:stretch>
            <a:fillRect/>
          </a:stretch>
        </p:blipFill>
        <p:spPr>
          <a:xfrm>
            <a:off x="152400" y="1293439"/>
            <a:ext cx="5462587" cy="341735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6268194" y="1293439"/>
            <a:ext cx="5123706" cy="3686925"/>
          </a:xfrm>
          <a:prstGeom prst="rect">
            <a:avLst/>
          </a:prstGeom>
          <a:ln>
            <a:solidFill>
              <a:schemeClr val="accent1"/>
            </a:solidFill>
          </a:ln>
        </p:spPr>
      </p:pic>
    </p:spTree>
    <p:extLst>
      <p:ext uri="{BB962C8B-B14F-4D97-AF65-F5344CB8AC3E}">
        <p14:creationId xmlns:p14="http://schemas.microsoft.com/office/powerpoint/2010/main" val="8983788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Caution</a:t>
            </a:r>
          </a:p>
        </p:txBody>
      </p:sp>
      <p:sp>
        <p:nvSpPr>
          <p:cNvPr id="7" name="Content Placeholder 6"/>
          <p:cNvSpPr>
            <a:spLocks noGrp="1"/>
          </p:cNvSpPr>
          <p:nvPr>
            <p:ph idx="1"/>
          </p:nvPr>
        </p:nvSpPr>
        <p:spPr/>
        <p:txBody>
          <a:bodyPr/>
          <a:lstStyle/>
          <a:p>
            <a:r>
              <a:rPr lang="en-US" dirty="0" smtClean="0"/>
              <a:t>The </a:t>
            </a:r>
            <a:r>
              <a:rPr lang="en-US" dirty="0">
                <a:solidFill>
                  <a:srgbClr val="FF0000"/>
                </a:solidFill>
              </a:rPr>
              <a:t>accepts</a:t>
            </a:r>
            <a:r>
              <a:rPr lang="en-US" dirty="0"/>
              <a:t> attribute is useful for guiding the user to select an appropriate file </a:t>
            </a:r>
            <a:r>
              <a:rPr lang="en-US" dirty="0" smtClean="0"/>
              <a:t>type.</a:t>
            </a:r>
          </a:p>
          <a:p>
            <a:pPr lvl="1"/>
            <a:r>
              <a:rPr lang="en-US" dirty="0" smtClean="0"/>
              <a:t>However</a:t>
            </a:r>
            <a:r>
              <a:rPr lang="en-US" dirty="0"/>
              <a:t>, they can easily override this and select a different type of </a:t>
            </a:r>
            <a:r>
              <a:rPr lang="en-US" dirty="0" smtClean="0"/>
              <a:t>file.</a:t>
            </a:r>
          </a:p>
          <a:p>
            <a:pPr lvl="1"/>
            <a:r>
              <a:rPr lang="en-US" dirty="0" smtClean="0"/>
              <a:t>The </a:t>
            </a:r>
            <a:r>
              <a:rPr lang="en-US" dirty="0"/>
              <a:t>server-side code should always validate that the file is the correct type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256</a:t>
            </a:fld>
            <a:endParaRPr lang="en-US" dirty="0"/>
          </a:p>
        </p:txBody>
      </p:sp>
    </p:spTree>
    <p:extLst>
      <p:ext uri="{BB962C8B-B14F-4D97-AF65-F5344CB8AC3E}">
        <p14:creationId xmlns:p14="http://schemas.microsoft.com/office/powerpoint/2010/main" val="17862817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Range</a:t>
            </a:r>
          </a:p>
        </p:txBody>
      </p:sp>
      <p:sp>
        <p:nvSpPr>
          <p:cNvPr id="3" name="Content Placeholder 2"/>
          <p:cNvSpPr>
            <a:spLocks noGrp="1"/>
          </p:cNvSpPr>
          <p:nvPr>
            <p:ph idx="1"/>
          </p:nvPr>
        </p:nvSpPr>
        <p:spPr/>
        <p:txBody>
          <a:bodyPr/>
          <a:lstStyle/>
          <a:p>
            <a:r>
              <a:rPr lang="en-US" dirty="0" smtClean="0"/>
              <a:t>The </a:t>
            </a:r>
            <a:r>
              <a:rPr lang="en-US" dirty="0"/>
              <a:t>range input type is also known as the “</a:t>
            </a:r>
            <a:r>
              <a:rPr lang="en-US" dirty="0">
                <a:solidFill>
                  <a:srgbClr val="FF0000"/>
                </a:solidFill>
              </a:rPr>
              <a:t>imprecise number-input control</a:t>
            </a:r>
            <a:r>
              <a:rPr lang="en-US" dirty="0"/>
              <a:t>” in the </a:t>
            </a:r>
            <a:r>
              <a:rPr lang="en-US" dirty="0">
                <a:solidFill>
                  <a:srgbClr val="FF0000"/>
                </a:solidFill>
              </a:rPr>
              <a:t>W3C </a:t>
            </a:r>
            <a:r>
              <a:rPr lang="en-US" dirty="0" smtClean="0">
                <a:solidFill>
                  <a:srgbClr val="FF0000"/>
                </a:solidFill>
              </a:rPr>
              <a:t>specification</a:t>
            </a:r>
            <a:r>
              <a:rPr lang="en-US" dirty="0" smtClean="0"/>
              <a:t>.</a:t>
            </a:r>
          </a:p>
          <a:p>
            <a:pPr lvl="1"/>
            <a:r>
              <a:rPr lang="en-US" dirty="0" smtClean="0"/>
              <a:t>It </a:t>
            </a:r>
            <a:r>
              <a:rPr lang="en-US" dirty="0"/>
              <a:t>is generally used when the specific value is not as important as its </a:t>
            </a:r>
            <a:r>
              <a:rPr lang="en-US" dirty="0">
                <a:solidFill>
                  <a:srgbClr val="FF0000"/>
                </a:solidFill>
              </a:rPr>
              <a:t>relative value</a:t>
            </a:r>
            <a:r>
              <a:rPr lang="en-US" dirty="0"/>
              <a:t> along some sort of scale. </a:t>
            </a:r>
            <a:endParaRPr lang="en-US" dirty="0" smtClean="0"/>
          </a:p>
          <a:p>
            <a:pPr lvl="1"/>
            <a:r>
              <a:rPr lang="en-US" dirty="0" smtClean="0"/>
              <a:t>Ultimately </a:t>
            </a:r>
            <a:r>
              <a:rPr lang="en-US" dirty="0"/>
              <a:t>however, this input type will have a numeric </a:t>
            </a:r>
            <a:r>
              <a:rPr lang="en-US" dirty="0" smtClean="0"/>
              <a:t>value.</a:t>
            </a:r>
          </a:p>
          <a:p>
            <a:pPr lvl="1"/>
            <a:r>
              <a:rPr lang="en-US" dirty="0" smtClean="0"/>
              <a:t>The </a:t>
            </a:r>
            <a:r>
              <a:rPr lang="en-US" dirty="0"/>
              <a:t>UI is presented as a </a:t>
            </a:r>
            <a:r>
              <a:rPr lang="en-US" dirty="0">
                <a:solidFill>
                  <a:srgbClr val="FF0000"/>
                </a:solidFill>
              </a:rPr>
              <a:t>slider</a:t>
            </a:r>
            <a:r>
              <a:rPr lang="en-US" dirty="0"/>
              <a:t>, which the user can drag, and a value will be determined based on its position. </a:t>
            </a:r>
            <a:endParaRPr lang="en-US" dirty="0" smtClean="0"/>
          </a:p>
          <a:p>
            <a:pPr lvl="1"/>
            <a:r>
              <a:rPr lang="en-US" dirty="0" smtClean="0"/>
              <a:t>A </a:t>
            </a:r>
            <a:r>
              <a:rPr lang="en-US" dirty="0"/>
              <a:t>range input type has a </a:t>
            </a:r>
            <a:r>
              <a:rPr lang="en-US" dirty="0">
                <a:solidFill>
                  <a:srgbClr val="FF0000"/>
                </a:solidFill>
              </a:rPr>
              <a:t>min</a:t>
            </a:r>
            <a:r>
              <a:rPr lang="en-US" dirty="0"/>
              <a:t> and </a:t>
            </a:r>
            <a:r>
              <a:rPr lang="en-US" dirty="0">
                <a:solidFill>
                  <a:srgbClr val="FF0000"/>
                </a:solidFill>
              </a:rPr>
              <a:t>max</a:t>
            </a:r>
            <a:r>
              <a:rPr lang="en-US" dirty="0"/>
              <a:t> attribute that defines the value at the ends of the </a:t>
            </a:r>
            <a:r>
              <a:rPr lang="en-US" dirty="0" smtClean="0"/>
              <a:t>slider.</a:t>
            </a:r>
          </a:p>
          <a:p>
            <a:pPr lvl="1"/>
            <a:r>
              <a:rPr lang="en-US" dirty="0" smtClean="0"/>
              <a:t>When </a:t>
            </a:r>
            <a:r>
              <a:rPr lang="en-US" dirty="0"/>
              <a:t>at the left end of the scale (or bottom), it will have the value specified by the min </a:t>
            </a:r>
            <a:r>
              <a:rPr lang="en-US" dirty="0" smtClean="0"/>
              <a:t>attribute.</a:t>
            </a:r>
          </a:p>
          <a:p>
            <a:pPr lvl="1"/>
            <a:r>
              <a:rPr lang="en-US" dirty="0" smtClean="0"/>
              <a:t>The </a:t>
            </a:r>
            <a:r>
              <a:rPr lang="en-US" dirty="0"/>
              <a:t>max attribute must be greater than the min attribute, but either or both could be </a:t>
            </a:r>
            <a:r>
              <a:rPr lang="en-US" dirty="0" smtClean="0"/>
              <a:t>negative.</a:t>
            </a:r>
          </a:p>
          <a:p>
            <a:pPr lvl="1"/>
            <a:r>
              <a:rPr lang="en-US" dirty="0" smtClean="0"/>
              <a:t>You </a:t>
            </a:r>
            <a:r>
              <a:rPr lang="en-US" dirty="0"/>
              <a:t>can also specify the step attribute, which defines the stops along the </a:t>
            </a:r>
            <a:r>
              <a:rPr lang="en-US" dirty="0" smtClean="0"/>
              <a:t>slider.</a:t>
            </a:r>
          </a:p>
          <a:p>
            <a:pPr lvl="1"/>
            <a:r>
              <a:rPr lang="en-US" dirty="0" smtClean="0"/>
              <a:t>For </a:t>
            </a:r>
            <a:r>
              <a:rPr lang="en-US" dirty="0"/>
              <a:t>example, setting the step attribute to 10 will only allow you to stop at intervals of </a:t>
            </a:r>
            <a:r>
              <a:rPr lang="en-US" dirty="0" smtClean="0"/>
              <a:t>10.</a:t>
            </a:r>
          </a:p>
          <a:p>
            <a:pPr lvl="1"/>
            <a:r>
              <a:rPr lang="en-US" dirty="0" smtClean="0"/>
              <a:t>The </a:t>
            </a:r>
            <a:r>
              <a:rPr lang="en-US" dirty="0"/>
              <a:t>default value is 1, which will ensure the user can only select whole </a:t>
            </a:r>
            <a:r>
              <a:rPr lang="en-US" dirty="0" smtClean="0"/>
              <a:t>numbers.</a:t>
            </a:r>
          </a:p>
          <a:p>
            <a:pPr lvl="1"/>
            <a:r>
              <a:rPr lang="en-US" dirty="0" smtClean="0"/>
              <a:t>If </a:t>
            </a:r>
            <a:r>
              <a:rPr lang="en-US" dirty="0"/>
              <a:t>you set the value to any, there will be no preset stops and the user can stop anywhere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257</a:t>
            </a:fld>
            <a:endParaRPr lang="en-US" dirty="0"/>
          </a:p>
        </p:txBody>
      </p:sp>
    </p:spTree>
    <p:extLst>
      <p:ext uri="{BB962C8B-B14F-4D97-AF65-F5344CB8AC3E}">
        <p14:creationId xmlns:p14="http://schemas.microsoft.com/office/powerpoint/2010/main" val="3217099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Caution</a:t>
            </a:r>
          </a:p>
        </p:txBody>
      </p:sp>
      <p:sp>
        <p:nvSpPr>
          <p:cNvPr id="7" name="Content Placeholder 6"/>
          <p:cNvSpPr>
            <a:spLocks noGrp="1"/>
          </p:cNvSpPr>
          <p:nvPr>
            <p:ph idx="1"/>
          </p:nvPr>
        </p:nvSpPr>
        <p:spPr/>
        <p:txBody>
          <a:bodyPr/>
          <a:lstStyle/>
          <a:p>
            <a:r>
              <a:rPr lang="en-US" dirty="0" smtClean="0"/>
              <a:t>Be </a:t>
            </a:r>
            <a:r>
              <a:rPr lang="en-US" dirty="0"/>
              <a:t>careful when setting </a:t>
            </a:r>
            <a:r>
              <a:rPr lang="en-US" dirty="0">
                <a:solidFill>
                  <a:srgbClr val="FF0000"/>
                </a:solidFill>
              </a:rPr>
              <a:t>step="any"</a:t>
            </a:r>
            <a:r>
              <a:rPr lang="en-US" dirty="0"/>
              <a:t> because the value will be a floating-point number such as 44.9814126394052 (I just happened to get this value when testing</a:t>
            </a:r>
            <a:r>
              <a:rPr lang="en-US" dirty="0" smtClean="0"/>
              <a:t>).</a:t>
            </a:r>
          </a:p>
          <a:p>
            <a:pPr lvl="1"/>
            <a:r>
              <a:rPr lang="en-US" dirty="0" smtClean="0"/>
              <a:t>As </a:t>
            </a:r>
            <a:r>
              <a:rPr lang="en-US" dirty="0"/>
              <a:t>this is known as the “imprecise number-input control,” that is probably more detail than you </a:t>
            </a:r>
            <a:r>
              <a:rPr lang="en-US" dirty="0" smtClean="0"/>
              <a:t>want.</a:t>
            </a:r>
          </a:p>
          <a:p>
            <a:pPr lvl="1"/>
            <a:r>
              <a:rPr lang="en-US" dirty="0" smtClean="0"/>
              <a:t>If </a:t>
            </a:r>
            <a:r>
              <a:rPr lang="en-US" dirty="0"/>
              <a:t>you need finer granularity than 1, use can use decimal values, such as </a:t>
            </a:r>
            <a:r>
              <a:rPr lang="en-US" dirty="0">
                <a:solidFill>
                  <a:srgbClr val="FF0000"/>
                </a:solidFill>
              </a:rPr>
              <a:t>.1</a:t>
            </a:r>
            <a:r>
              <a:rPr lang="en-US" dirty="0"/>
              <a:t> for the </a:t>
            </a:r>
            <a:r>
              <a:rPr lang="en-US" dirty="0">
                <a:solidFill>
                  <a:srgbClr val="FF0000"/>
                </a:solidFill>
              </a:rPr>
              <a:t>step</a:t>
            </a:r>
            <a:r>
              <a:rPr lang="en-US" dirty="0"/>
              <a:t> attribute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258</a:t>
            </a:fld>
            <a:endParaRPr lang="en-US" dirty="0"/>
          </a:p>
        </p:txBody>
      </p:sp>
    </p:spTree>
    <p:extLst>
      <p:ext uri="{BB962C8B-B14F-4D97-AF65-F5344CB8AC3E}">
        <p14:creationId xmlns:p14="http://schemas.microsoft.com/office/powerpoint/2010/main" val="402195380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Hidden Input</a:t>
            </a:r>
          </a:p>
        </p:txBody>
      </p:sp>
      <p:sp>
        <p:nvSpPr>
          <p:cNvPr id="3" name="Content Placeholder 2"/>
          <p:cNvSpPr>
            <a:spLocks noGrp="1"/>
          </p:cNvSpPr>
          <p:nvPr>
            <p:ph idx="1"/>
          </p:nvPr>
        </p:nvSpPr>
        <p:spPr/>
        <p:txBody>
          <a:bodyPr/>
          <a:lstStyle/>
          <a:p>
            <a:r>
              <a:rPr lang="en-US" dirty="0" smtClean="0"/>
              <a:t>The </a:t>
            </a:r>
            <a:r>
              <a:rPr lang="en-US" dirty="0"/>
              <a:t>input element also supports the hidden type. This, as you might expect, has no UI; the user cannot see or modify its value. However, it is submitted along with the other elements when the form is submitted. This allows you to include some hard-coded content in the data that is submitted. Suppose, for example, that you had several forms that submit to the same server address. You could include which page was used in the hidden input field. To do this, simply set the value attribute in the markup. Another more probable application of this is to capture data collected in JavaScript. For example, you could use JavaScript to get the user’s location and include that in the form data. In this case, the value attribute is set through JavaScript.</a:t>
            </a:r>
          </a:p>
          <a:p>
            <a:endParaRPr lang="en-US" dirty="0"/>
          </a:p>
          <a:p>
            <a:r>
              <a:rPr lang="en-US" dirty="0"/>
              <a:t>(Page 148).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259</a:t>
            </a:fld>
            <a:endParaRPr lang="en-US" dirty="0"/>
          </a:p>
        </p:txBody>
      </p:sp>
    </p:spTree>
    <p:extLst>
      <p:ext uri="{BB962C8B-B14F-4D97-AF65-F5344CB8AC3E}">
        <p14:creationId xmlns:p14="http://schemas.microsoft.com/office/powerpoint/2010/main" val="111899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Caution</a:t>
            </a:r>
          </a:p>
        </p:txBody>
      </p:sp>
      <p:sp>
        <p:nvSpPr>
          <p:cNvPr id="7" name="Content Placeholder 6"/>
          <p:cNvSpPr>
            <a:spLocks noGrp="1"/>
          </p:cNvSpPr>
          <p:nvPr>
            <p:ph idx="1"/>
          </p:nvPr>
        </p:nvSpPr>
        <p:spPr/>
        <p:txBody>
          <a:bodyPr/>
          <a:lstStyle/>
          <a:p>
            <a:r>
              <a:rPr lang="en-US" dirty="0" smtClean="0"/>
              <a:t>You </a:t>
            </a:r>
            <a:r>
              <a:rPr lang="en-US" dirty="0"/>
              <a:t>should use the </a:t>
            </a:r>
            <a:r>
              <a:rPr lang="en-US" dirty="0">
                <a:solidFill>
                  <a:srgbClr val="FF0000"/>
                </a:solidFill>
              </a:rPr>
              <a:t>defer</a:t>
            </a:r>
            <a:r>
              <a:rPr lang="en-US" dirty="0"/>
              <a:t> attribute if the script has </a:t>
            </a:r>
            <a:r>
              <a:rPr lang="en-US" dirty="0">
                <a:solidFill>
                  <a:srgbClr val="FF0000"/>
                </a:solidFill>
              </a:rPr>
              <a:t>code</a:t>
            </a:r>
            <a:r>
              <a:rPr lang="en-US" dirty="0"/>
              <a:t> that </a:t>
            </a:r>
            <a:r>
              <a:rPr lang="en-US" dirty="0">
                <a:solidFill>
                  <a:srgbClr val="FF0000"/>
                </a:solidFill>
              </a:rPr>
              <a:t>executes immediately</a:t>
            </a:r>
            <a:r>
              <a:rPr lang="en-US" dirty="0"/>
              <a:t>, which </a:t>
            </a:r>
            <a:r>
              <a:rPr lang="en-US" dirty="0">
                <a:solidFill>
                  <a:srgbClr val="FF0000"/>
                </a:solidFill>
              </a:rPr>
              <a:t>references</a:t>
            </a:r>
            <a:r>
              <a:rPr lang="en-US" dirty="0"/>
              <a:t> any of the </a:t>
            </a:r>
            <a:r>
              <a:rPr lang="en-US" dirty="0">
                <a:solidFill>
                  <a:srgbClr val="FF0000"/>
                </a:solidFill>
              </a:rPr>
              <a:t>HTML </a:t>
            </a:r>
            <a:r>
              <a:rPr lang="en-US" dirty="0" smtClean="0">
                <a:solidFill>
                  <a:srgbClr val="FF0000"/>
                </a:solidFill>
              </a:rPr>
              <a:t>elements</a:t>
            </a:r>
            <a:r>
              <a:rPr lang="en-US" dirty="0" smtClean="0"/>
              <a:t>.</a:t>
            </a:r>
          </a:p>
          <a:p>
            <a:pPr lvl="1"/>
            <a:r>
              <a:rPr lang="en-US" dirty="0" smtClean="0"/>
              <a:t>If </a:t>
            </a:r>
            <a:r>
              <a:rPr lang="en-US" dirty="0"/>
              <a:t>it executes before the document is parsed, the script might fail because the elements are not yet available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a:t>
            </a:fld>
            <a:endParaRPr lang="en-US" dirty="0"/>
          </a:p>
        </p:txBody>
      </p:sp>
    </p:spTree>
    <p:extLst>
      <p:ext uri="{BB962C8B-B14F-4D97-AF65-F5344CB8AC3E}">
        <p14:creationId xmlns:p14="http://schemas.microsoft.com/office/powerpoint/2010/main" val="343762498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Date and Time Data</a:t>
            </a:r>
          </a:p>
        </p:txBody>
      </p:sp>
      <p:sp>
        <p:nvSpPr>
          <p:cNvPr id="3" name="Content Placeholder 2"/>
          <p:cNvSpPr>
            <a:spLocks noGrp="1"/>
          </p:cNvSpPr>
          <p:nvPr>
            <p:ph idx="1"/>
          </p:nvPr>
        </p:nvSpPr>
        <p:spPr/>
        <p:txBody>
          <a:bodyPr/>
          <a:lstStyle/>
          <a:p>
            <a:r>
              <a:rPr lang="en-US" dirty="0" smtClean="0"/>
              <a:t>The </a:t>
            </a:r>
            <a:r>
              <a:rPr lang="en-US" dirty="0"/>
              <a:t>HTML5 specification defines a number of input types related to date/time values. There are five that are supported by most major browsers, Firefox being the most significant exception. These are also not supported by IE but they do work in the Edge browser. If not supported, these input elements will be displayed as a simple text box. You should include the placeholder attribute to indicate the format that is expected. The placeholder is ignored in browsers that support the input type. The five types are: • date - a date without any time portion • datetime-local - a date and a time; the time being the local time (of the browser) - there is no support for universal time or time zones • time - a local time; again no time zone support • month - a single specific year and month • week - a single specific week, expressed as year and week number (1-53)</a:t>
            </a:r>
          </a:p>
          <a:p>
            <a:endParaRPr lang="en-US" dirty="0"/>
          </a:p>
          <a:p>
            <a:r>
              <a:rPr lang="en-US" dirty="0"/>
              <a:t>(Page 148).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260</a:t>
            </a:fld>
            <a:endParaRPr lang="en-US" dirty="0"/>
          </a:p>
        </p:txBody>
      </p:sp>
    </p:spTree>
    <p:extLst>
      <p:ext uri="{BB962C8B-B14F-4D97-AF65-F5344CB8AC3E}">
        <p14:creationId xmlns:p14="http://schemas.microsoft.com/office/powerpoint/2010/main" val="17368708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Note</a:t>
            </a:r>
          </a:p>
        </p:txBody>
      </p:sp>
      <p:sp>
        <p:nvSpPr>
          <p:cNvPr id="7" name="Content Placeholder 6"/>
          <p:cNvSpPr>
            <a:spLocks noGrp="1"/>
          </p:cNvSpPr>
          <p:nvPr>
            <p:ph idx="1"/>
          </p:nvPr>
        </p:nvSpPr>
        <p:spPr/>
        <p:txBody>
          <a:bodyPr/>
          <a:lstStyle/>
          <a:p>
            <a:r>
              <a:rPr lang="en-US" dirty="0" smtClean="0"/>
              <a:t>Yes</a:t>
            </a:r>
            <a:r>
              <a:rPr lang="en-US" dirty="0"/>
              <a:t>, there are only 52 weeks in a year, normally. However, 52 * 7 is only 364 days, so every year there is an extra day, and every four years, roughly, there will be two extra days. So every five or six years, we get a 53rd week.</a:t>
            </a:r>
          </a:p>
          <a:p>
            <a:endParaRPr lang="en-US" dirty="0"/>
          </a:p>
          <a:p>
            <a:r>
              <a:rPr lang="en-US" dirty="0"/>
              <a:t>(Page 148).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261</a:t>
            </a:fld>
            <a:endParaRPr lang="en-US" dirty="0"/>
          </a:p>
        </p:txBody>
      </p:sp>
    </p:spTree>
    <p:extLst>
      <p:ext uri="{BB962C8B-B14F-4D97-AF65-F5344CB8AC3E}">
        <p14:creationId xmlns:p14="http://schemas.microsoft.com/office/powerpoint/2010/main" val="28799689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Visual Elements</a:t>
            </a:r>
          </a:p>
        </p:txBody>
      </p:sp>
      <p:sp>
        <p:nvSpPr>
          <p:cNvPr id="3" name="Content Placeholder 2"/>
          <p:cNvSpPr>
            <a:spLocks noGrp="1"/>
          </p:cNvSpPr>
          <p:nvPr>
            <p:ph idx="1"/>
          </p:nvPr>
        </p:nvSpPr>
        <p:spPr/>
        <p:txBody>
          <a:bodyPr/>
          <a:lstStyle/>
          <a:p>
            <a:r>
              <a:rPr lang="en-US" dirty="0" smtClean="0"/>
              <a:t>There </a:t>
            </a:r>
            <a:r>
              <a:rPr lang="en-US" dirty="0"/>
              <a:t>are several elements that provide visual information to the form rather than accepting input from the </a:t>
            </a:r>
            <a:r>
              <a:rPr lang="en-US" dirty="0" smtClean="0"/>
              <a:t>user.</a:t>
            </a:r>
          </a:p>
          <a:p>
            <a:pPr lvl="1"/>
            <a:r>
              <a:rPr lang="en-US" dirty="0" smtClean="0"/>
              <a:t>You </a:t>
            </a:r>
            <a:r>
              <a:rPr lang="en-US" dirty="0"/>
              <a:t>have undoubtedly seen the label element as it is used on almost every </a:t>
            </a:r>
            <a:r>
              <a:rPr lang="en-US" dirty="0" smtClean="0"/>
              <a:t>form.</a:t>
            </a:r>
          </a:p>
          <a:p>
            <a:pPr lvl="1"/>
            <a:r>
              <a:rPr lang="en-US" dirty="0" smtClean="0"/>
              <a:t>The </a:t>
            </a:r>
            <a:r>
              <a:rPr lang="en-US" dirty="0"/>
              <a:t>others, output, meter, and progress have more specialized usages but can be quite helpful</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262</a:t>
            </a:fld>
            <a:endParaRPr lang="en-US" dirty="0"/>
          </a:p>
        </p:txBody>
      </p:sp>
    </p:spTree>
    <p:extLst>
      <p:ext uri="{BB962C8B-B14F-4D97-AF65-F5344CB8AC3E}">
        <p14:creationId xmlns:p14="http://schemas.microsoft.com/office/powerpoint/2010/main" val="330984109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Labels</a:t>
            </a:r>
          </a:p>
        </p:txBody>
      </p:sp>
      <p:sp>
        <p:nvSpPr>
          <p:cNvPr id="7" name="Content Placeholder 6"/>
          <p:cNvSpPr>
            <a:spLocks noGrp="1"/>
          </p:cNvSpPr>
          <p:nvPr>
            <p:ph idx="1"/>
          </p:nvPr>
        </p:nvSpPr>
        <p:spPr/>
        <p:txBody>
          <a:bodyPr/>
          <a:lstStyle/>
          <a:p>
            <a:r>
              <a:rPr lang="en-US" dirty="0" smtClean="0"/>
              <a:t>I </a:t>
            </a:r>
            <a:r>
              <a:rPr lang="en-US" dirty="0"/>
              <a:t>introduced the label element at the beginning of this chapter without saying much about it. You need to add captions to the fields in a form so the user will know what needs to be entered into each. However, as I’ve demonstrated through much of this chapter, you can include content within a form, without using the label element. Since HTML5 is all about semantics, content that is a caption (or label) should be called a label by placing it in a label element. The label element should be associated with the input element that it describes and there are two ways to do that. My personal preference is to simply embed the input element inside the label element. The other option is to use the for attribute of the label element. The for attribute specifies the id of the input type. Of course, this requires you to assign a unique id to the input element. Both of these techniques are shown here:</a:t>
            </a:r>
          </a:p>
          <a:p>
            <a:endParaRPr lang="en-US" dirty="0"/>
          </a:p>
          <a:p>
            <a:r>
              <a:rPr lang="en-US" dirty="0"/>
              <a:t>(Page 153).</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263</a:t>
            </a:fld>
            <a:endParaRPr lang="en-US" dirty="0"/>
          </a:p>
        </p:txBody>
      </p:sp>
    </p:spTree>
    <p:extLst>
      <p:ext uri="{BB962C8B-B14F-4D97-AF65-F5344CB8AC3E}">
        <p14:creationId xmlns:p14="http://schemas.microsoft.com/office/powerpoint/2010/main" val="15815294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Output Element</a:t>
            </a:r>
          </a:p>
        </p:txBody>
      </p:sp>
      <p:sp>
        <p:nvSpPr>
          <p:cNvPr id="3" name="Content Placeholder 2"/>
          <p:cNvSpPr>
            <a:spLocks noGrp="1"/>
          </p:cNvSpPr>
          <p:nvPr>
            <p:ph idx="1"/>
          </p:nvPr>
        </p:nvSpPr>
        <p:spPr/>
        <p:txBody>
          <a:bodyPr/>
          <a:lstStyle/>
          <a:p>
            <a:r>
              <a:rPr lang="en-US" dirty="0" smtClean="0"/>
              <a:t>If </a:t>
            </a:r>
            <a:r>
              <a:rPr lang="en-US" dirty="0"/>
              <a:t>forms have inputs then it seems reasonable that they can also have outputs, right? Well, prior to HTML5 that answer was no, but now we have the output element. This is used for calculated data that is generally based on the user’s input but is not entered directly. For example, after choosing all of the pizza options, you would want to display the total amount due. This is precisely what the output element is for. When the page is first loaded, you will probably not know the value of the output element. You can either use a default value like 0, or add the hidden attribute so it will not be displayed. Once the necessary inputs have been entered, you can perform the calculation on the client side and update the output element. In our pizza order example, however, you will probably need to submit the form to the server and the postback response will have set the contents of the output element.</a:t>
            </a:r>
          </a:p>
          <a:p>
            <a:endParaRPr lang="en-US" dirty="0"/>
          </a:p>
          <a:p>
            <a:r>
              <a:rPr lang="en-US" dirty="0"/>
              <a:t>(Page 153).</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264</a:t>
            </a:fld>
            <a:endParaRPr lang="en-US" dirty="0"/>
          </a:p>
        </p:txBody>
      </p:sp>
    </p:spTree>
    <p:extLst>
      <p:ext uri="{BB962C8B-B14F-4D97-AF65-F5344CB8AC3E}">
        <p14:creationId xmlns:p14="http://schemas.microsoft.com/office/powerpoint/2010/main" val="302636272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Meter Element</a:t>
            </a:r>
          </a:p>
        </p:txBody>
      </p:sp>
      <p:sp>
        <p:nvSpPr>
          <p:cNvPr id="3" name="Content Placeholder 2"/>
          <p:cNvSpPr>
            <a:spLocks noGrp="1"/>
          </p:cNvSpPr>
          <p:nvPr>
            <p:ph idx="1"/>
          </p:nvPr>
        </p:nvSpPr>
        <p:spPr/>
        <p:txBody>
          <a:bodyPr/>
          <a:lstStyle/>
          <a:p>
            <a:r>
              <a:rPr lang="en-US" dirty="0" smtClean="0"/>
              <a:t>The </a:t>
            </a:r>
            <a:r>
              <a:rPr lang="en-US" dirty="0"/>
              <a:t>meter element is similar to the range element that I described earlier in that is displays a value, not as a specific number, but by its location along a scale. The value of a meter element cannot be changed by the user, however. The meter element is analogous to the temperature gauge in a car. I don’t really care if the temperature is 205° or 210°, I just want to know that it’s OK. I was driving to work one day, and after driving for a while happened to notice that the temperature gauge was in the cool area. I thought that was interesting but was not too alarmed. Sometime later I saw that it was showing the engine was running hotter than normal; I thought that was even more interesting. Before long, it was off the scale and I knew I was in trouble. As you might have guessed, I had a stuck thermostat. At first it was stuck open and then it was stuck closed. The gauge told me everything I needed by presenting the value as simply cool, normal, hot, or pull over now! The meter element works the same way. You specify the min and max attributes, which define the scale, and the value attribute is then displayed somewhere along that continuum. Like the temperature gauge, you can define ranges within that scale to indicate where the optimal values are. The meter element supports the low, high, and optimum attributes that define these ranges. This can be a bit tricky to sort out, however, because the optimal range could be at the low or high end of the scale, or somewhere in the middle. How you set these attributes changes depending on each scenario. Figure 8-22 demonstrates each scenario and indicates how the attributes should be set for each</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265</a:t>
            </a:fld>
            <a:endParaRPr lang="en-US" dirty="0"/>
          </a:p>
        </p:txBody>
      </p:sp>
    </p:spTree>
    <p:extLst>
      <p:ext uri="{BB962C8B-B14F-4D97-AF65-F5344CB8AC3E}">
        <p14:creationId xmlns:p14="http://schemas.microsoft.com/office/powerpoint/2010/main" val="242424214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Progress Element</a:t>
            </a:r>
          </a:p>
        </p:txBody>
      </p:sp>
      <p:sp>
        <p:nvSpPr>
          <p:cNvPr id="3" name="Content Placeholder 2"/>
          <p:cNvSpPr>
            <a:spLocks noGrp="1"/>
          </p:cNvSpPr>
          <p:nvPr>
            <p:ph idx="1"/>
          </p:nvPr>
        </p:nvSpPr>
        <p:spPr/>
        <p:txBody>
          <a:bodyPr/>
          <a:lstStyle/>
          <a:p>
            <a:r>
              <a:rPr lang="en-US" dirty="0" smtClean="0"/>
              <a:t>The </a:t>
            </a:r>
            <a:r>
              <a:rPr lang="en-US" dirty="0"/>
              <a:t>progress element is similar to the meter element except you don’t have the low, high, and optimum attributes. It also has a very specific semantic purpose - to display progress. You might want to show progress on a single form, for example. Suppose there were seven input fields. You could add a progress element with a min attribute set to 0 and a max attribute set to 7. As each input field is entered, the client-side code could increment the value of the progress element by one. This gives the user a visual sense of how much work is left. Another example that is perhaps more useful, is when there are multiple forms that must be submitted. If you’re applying for a job, for example, there could be different forms to enter such as education, experience, contact details, etc. Providing a progress element on each form provides visual feedback on where they are in the overall process. A simple progress element is created like this. This is rendered in Firefox as shown in Figure 8-24.</a:t>
            </a:r>
          </a:p>
          <a:p>
            <a:endParaRPr lang="en-US" dirty="0"/>
          </a:p>
          <a:p>
            <a:r>
              <a:rPr lang="en-US" dirty="0"/>
              <a:t>(Page 156).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266</a:t>
            </a:fld>
            <a:endParaRPr lang="en-US" dirty="0"/>
          </a:p>
        </p:txBody>
      </p:sp>
    </p:spTree>
    <p:extLst>
      <p:ext uri="{BB962C8B-B14F-4D97-AF65-F5344CB8AC3E}">
        <p14:creationId xmlns:p14="http://schemas.microsoft.com/office/powerpoint/2010/main" val="423703449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Button Types</a:t>
            </a:r>
          </a:p>
        </p:txBody>
      </p:sp>
      <p:sp>
        <p:nvSpPr>
          <p:cNvPr id="3" name="Content Placeholder 2"/>
          <p:cNvSpPr>
            <a:spLocks noGrp="1"/>
          </p:cNvSpPr>
          <p:nvPr>
            <p:ph idx="1"/>
          </p:nvPr>
        </p:nvSpPr>
        <p:spPr/>
        <p:txBody>
          <a:bodyPr/>
          <a:lstStyle/>
          <a:p>
            <a:r>
              <a:rPr lang="en-US" dirty="0" smtClean="0"/>
              <a:t>In </a:t>
            </a:r>
            <a:r>
              <a:rPr lang="en-US" dirty="0"/>
              <a:t>a typical form you will have content that provides information to the user, input elements where users enter information, and buttons that initiate actions. I’ve already demonstrated a submit button using an input element with the type attribute set to submit. There are actually two ways to create form buttons; the first, as I’ve already demonstrated, is to use the input element with an appropriate type (there are four types that will generate a button). The second approach is to use the button element, which also supports the type attribute and there are three different types that are essentially equivalent to the input types.</a:t>
            </a:r>
          </a:p>
          <a:p>
            <a:endParaRPr lang="en-US" dirty="0"/>
          </a:p>
          <a:p>
            <a:r>
              <a:rPr lang="en-US" dirty="0"/>
              <a:t>(Page 156).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267</a:t>
            </a:fld>
            <a:endParaRPr lang="en-US" dirty="0"/>
          </a:p>
        </p:txBody>
      </p:sp>
    </p:spTree>
    <p:extLst>
      <p:ext uri="{BB962C8B-B14F-4D97-AF65-F5344CB8AC3E}">
        <p14:creationId xmlns:p14="http://schemas.microsoft.com/office/powerpoint/2010/main" val="40076985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Organizing a Form</a:t>
            </a:r>
          </a:p>
        </p:txBody>
      </p:sp>
      <p:sp>
        <p:nvSpPr>
          <p:cNvPr id="3" name="Content Placeholder 2"/>
          <p:cNvSpPr>
            <a:spLocks noGrp="1"/>
          </p:cNvSpPr>
          <p:nvPr>
            <p:ph idx="1"/>
          </p:nvPr>
        </p:nvSpPr>
        <p:spPr/>
        <p:txBody>
          <a:bodyPr/>
          <a:lstStyle/>
          <a:p>
            <a:r>
              <a:rPr lang="en-US" dirty="0" smtClean="0"/>
              <a:t>A </a:t>
            </a:r>
            <a:r>
              <a:rPr lang="en-US" dirty="0"/>
              <a:t>well laid-out form will have groups of related information organized into logical sections. In our pizza order, for example, the user will pick the crust, choose the toppings, select additional side dishes, enter the delivery details, etc. Grouping the various input elements along these lines will make the ordering process easier to follow. This is certainly true with checkboxes and especially radio buttons. In our crust example, there were three radio buttons, each selecting a different type of crust. By setting the name attribute to the same value on all of them, the browser can automatically deselect the others when one is selected. But the name attribute is not visible to the user, and there is no visual clue that these three input elements go together. The fieldset element is used to provide the visual grouping of these input elements. It will cause a box to be drawn around the input elements. You can also include a legend element inside the fieldset element to define the text that is displayed with the box. For example, the toppings and crust selections from our previous example, can use the fieldset and legend elements like this:</a:t>
            </a:r>
          </a:p>
          <a:p>
            <a:endParaRPr lang="en-US" dirty="0"/>
          </a:p>
          <a:p>
            <a:r>
              <a:rPr lang="en-US" dirty="0"/>
              <a:t>(Page 157).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268</a:t>
            </a:fld>
            <a:endParaRPr lang="en-US" dirty="0"/>
          </a:p>
        </p:txBody>
      </p:sp>
    </p:spTree>
    <p:extLst>
      <p:ext uri="{BB962C8B-B14F-4D97-AF65-F5344CB8AC3E}">
        <p14:creationId xmlns:p14="http://schemas.microsoft.com/office/powerpoint/2010/main" val="4505453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Validation</a:t>
            </a:r>
          </a:p>
        </p:txBody>
      </p:sp>
      <p:sp>
        <p:nvSpPr>
          <p:cNvPr id="3" name="Content Placeholder 2"/>
          <p:cNvSpPr>
            <a:spLocks noGrp="1"/>
          </p:cNvSpPr>
          <p:nvPr>
            <p:ph idx="1"/>
          </p:nvPr>
        </p:nvSpPr>
        <p:spPr/>
        <p:txBody>
          <a:bodyPr/>
          <a:lstStyle/>
          <a:p>
            <a:r>
              <a:rPr lang="en-US" dirty="0" smtClean="0"/>
              <a:t>You </a:t>
            </a:r>
            <a:r>
              <a:rPr lang="en-US" dirty="0"/>
              <a:t>should always provide server-side validation when a form is submitted and not rely on the client-side validation. However, that is outside the scope of this book. You should also provide as much client-side validation as practical. Finding validation errors on the client side will generally provide a better user experience. The first step is to use the most appropriate input type. You can use a standard textbox for every input field, but using a more specific one will often enable some built-in validation. For example, using a date picker is much better that having to verify a valid date string was entered. The next step is to define all applicable constraint validation. For example, you can set the maxlength attribute on all textual input types. If your database column only holds 30 characters, you should set the maxlength attribute on the input element to 30 to prevent truncation errors. Where applicable, use the pattern attribute to ensure the data is valid. If you have a field that should not have any spaces in it, set the pattern attribute to check that before the form is submitted. Provide hints in the placeholder attribute so the user knows what is expected. This will not ensure the data is entered this way, but it will help clarify the field format to the user and will likely minimize validation errors. Use the required attribute to specify which fields must be filled in. In addition to providing validation when submitted, you can also style these fields to make it clear to the user that they are required.</a:t>
            </a:r>
          </a:p>
          <a:p>
            <a:endParaRPr lang="en-US" dirty="0"/>
          </a:p>
          <a:p>
            <a:r>
              <a:rPr lang="en-US" dirty="0"/>
              <a:t>(Page 158).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269</a:t>
            </a:fld>
            <a:endParaRPr lang="en-US" dirty="0"/>
          </a:p>
        </p:txBody>
      </p:sp>
    </p:spTree>
    <p:extLst>
      <p:ext uri="{BB962C8B-B14F-4D97-AF65-F5344CB8AC3E}">
        <p14:creationId xmlns:p14="http://schemas.microsoft.com/office/powerpoint/2010/main" val="102392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Link Element</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link</a:t>
            </a:r>
            <a:r>
              <a:rPr lang="en-US" dirty="0"/>
              <a:t> element is used to </a:t>
            </a:r>
            <a:r>
              <a:rPr lang="en-US" dirty="0">
                <a:solidFill>
                  <a:srgbClr val="FF0000"/>
                </a:solidFill>
              </a:rPr>
              <a:t>reference additional external resources</a:t>
            </a:r>
            <a:r>
              <a:rPr lang="en-US" dirty="0"/>
              <a:t>, which can be grouped into two categories. </a:t>
            </a:r>
            <a:endParaRPr lang="en-US" dirty="0" smtClean="0"/>
          </a:p>
          <a:p>
            <a:pPr lvl="1"/>
            <a:r>
              <a:rPr lang="en-US" dirty="0" smtClean="0"/>
              <a:t>First</a:t>
            </a:r>
            <a:r>
              <a:rPr lang="en-US" dirty="0"/>
              <a:t>, links are used to </a:t>
            </a:r>
            <a:r>
              <a:rPr lang="en-US" dirty="0">
                <a:solidFill>
                  <a:srgbClr val="FF0000"/>
                </a:solidFill>
              </a:rPr>
              <a:t>load resources</a:t>
            </a:r>
            <a:r>
              <a:rPr lang="en-US" dirty="0"/>
              <a:t> that are used to </a:t>
            </a:r>
            <a:r>
              <a:rPr lang="en-US" dirty="0">
                <a:solidFill>
                  <a:srgbClr val="FF0000"/>
                </a:solidFill>
              </a:rPr>
              <a:t>render</a:t>
            </a:r>
            <a:r>
              <a:rPr lang="en-US" dirty="0"/>
              <a:t> the </a:t>
            </a:r>
            <a:r>
              <a:rPr lang="en-US" dirty="0">
                <a:solidFill>
                  <a:srgbClr val="FF0000"/>
                </a:solidFill>
              </a:rPr>
              <a:t>source document</a:t>
            </a:r>
            <a:r>
              <a:rPr lang="en-US" dirty="0"/>
              <a:t> – the most common of these being </a:t>
            </a:r>
            <a:r>
              <a:rPr lang="en-US" dirty="0">
                <a:solidFill>
                  <a:srgbClr val="FF0000"/>
                </a:solidFill>
              </a:rPr>
              <a:t>cascading style </a:t>
            </a:r>
            <a:r>
              <a:rPr lang="en-US" dirty="0" smtClean="0">
                <a:solidFill>
                  <a:srgbClr val="FF0000"/>
                </a:solidFill>
              </a:rPr>
              <a:t>sheets</a:t>
            </a:r>
            <a:r>
              <a:rPr lang="en-US" dirty="0" smtClean="0"/>
              <a:t>.</a:t>
            </a:r>
          </a:p>
          <a:p>
            <a:pPr lvl="1"/>
            <a:r>
              <a:rPr lang="en-US" dirty="0" smtClean="0"/>
              <a:t>The </a:t>
            </a:r>
            <a:r>
              <a:rPr lang="en-US" dirty="0"/>
              <a:t>second category is links to </a:t>
            </a:r>
            <a:r>
              <a:rPr lang="en-US" dirty="0">
                <a:solidFill>
                  <a:srgbClr val="FF0000"/>
                </a:solidFill>
              </a:rPr>
              <a:t>other related </a:t>
            </a:r>
            <a:r>
              <a:rPr lang="en-US" dirty="0" smtClean="0">
                <a:solidFill>
                  <a:srgbClr val="FF0000"/>
                </a:solidFill>
              </a:rPr>
              <a:t>documents</a:t>
            </a:r>
            <a:r>
              <a:rPr lang="en-US" dirty="0" smtClean="0"/>
              <a:t>.</a:t>
            </a:r>
          </a:p>
          <a:p>
            <a:pPr lvl="2"/>
            <a:r>
              <a:rPr lang="en-US" dirty="0" smtClean="0"/>
              <a:t>The </a:t>
            </a:r>
            <a:r>
              <a:rPr lang="en-US" dirty="0"/>
              <a:t>reader may choose to navigate to these documents but they are not needed to render the current </a:t>
            </a:r>
            <a:r>
              <a:rPr lang="en-US" dirty="0" smtClean="0"/>
              <a:t>page.</a:t>
            </a:r>
          </a:p>
          <a:p>
            <a:pPr lvl="1"/>
            <a:r>
              <a:rPr lang="en-US" dirty="0" smtClean="0"/>
              <a:t>The </a:t>
            </a:r>
            <a:r>
              <a:rPr lang="en-US" dirty="0">
                <a:solidFill>
                  <a:srgbClr val="FF0000"/>
                </a:solidFill>
              </a:rPr>
              <a:t>link</a:t>
            </a:r>
            <a:r>
              <a:rPr lang="en-US" dirty="0"/>
              <a:t> element uses a </a:t>
            </a:r>
            <a:r>
              <a:rPr lang="en-US" dirty="0">
                <a:solidFill>
                  <a:srgbClr val="FF0000"/>
                </a:solidFill>
              </a:rPr>
              <a:t>self-closing tag</a:t>
            </a:r>
            <a:r>
              <a:rPr lang="en-US" dirty="0"/>
              <a:t>, and the </a:t>
            </a:r>
            <a:r>
              <a:rPr lang="en-US" dirty="0">
                <a:solidFill>
                  <a:srgbClr val="FF0000"/>
                </a:solidFill>
              </a:rPr>
              <a:t>linked resource</a:t>
            </a:r>
            <a:r>
              <a:rPr lang="en-US" dirty="0"/>
              <a:t> is specified entirely through </a:t>
            </a:r>
            <a:r>
              <a:rPr lang="en-US" dirty="0" smtClean="0">
                <a:solidFill>
                  <a:srgbClr val="FF0000"/>
                </a:solidFill>
              </a:rPr>
              <a:t>attributes</a:t>
            </a:r>
            <a:r>
              <a:rPr lang="en-US" dirty="0" smtClean="0"/>
              <a:t>.</a:t>
            </a:r>
          </a:p>
          <a:p>
            <a:pPr lvl="2"/>
            <a:r>
              <a:rPr lang="en-US" dirty="0" smtClean="0"/>
              <a:t>This </a:t>
            </a:r>
            <a:r>
              <a:rPr lang="en-US" dirty="0"/>
              <a:t>is done through the </a:t>
            </a:r>
            <a:r>
              <a:rPr lang="en-US" dirty="0">
                <a:solidFill>
                  <a:srgbClr val="FF0000"/>
                </a:solidFill>
              </a:rPr>
              <a:t>href</a:t>
            </a:r>
            <a:r>
              <a:rPr lang="en-US" dirty="0"/>
              <a:t> attribute that defines the address of the resource and the </a:t>
            </a:r>
            <a:r>
              <a:rPr lang="en-US" dirty="0">
                <a:solidFill>
                  <a:srgbClr val="FF0000"/>
                </a:solidFill>
              </a:rPr>
              <a:t>rel</a:t>
            </a:r>
            <a:r>
              <a:rPr lang="en-US" dirty="0"/>
              <a:t> </a:t>
            </a:r>
            <a:r>
              <a:rPr lang="en-US" dirty="0" smtClean="0"/>
              <a:t>attribute.</a:t>
            </a:r>
          </a:p>
          <a:p>
            <a:pPr lvl="2"/>
            <a:r>
              <a:rPr lang="en-US" dirty="0" smtClean="0"/>
              <a:t>The </a:t>
            </a:r>
            <a:r>
              <a:rPr lang="en-US" dirty="0"/>
              <a:t>rel attribute, an abbreviation for relationship, indicates the relationship between the source document and the linked </a:t>
            </a:r>
            <a:r>
              <a:rPr lang="en-US" dirty="0" smtClean="0"/>
              <a:t>resource.</a:t>
            </a:r>
          </a:p>
          <a:p>
            <a:pPr lvl="1"/>
            <a:r>
              <a:rPr lang="en-US" dirty="0" smtClean="0"/>
              <a:t>Here </a:t>
            </a:r>
            <a:r>
              <a:rPr lang="en-US" dirty="0"/>
              <a:t>are some typical link elements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a:t>
            </a:fld>
            <a:endParaRPr lang="en-US" dirty="0"/>
          </a:p>
        </p:txBody>
      </p:sp>
      <p:pic>
        <p:nvPicPr>
          <p:cNvPr id="6" name="Picture 5"/>
          <p:cNvPicPr>
            <a:picLocks noChangeAspect="1"/>
          </p:cNvPicPr>
          <p:nvPr/>
        </p:nvPicPr>
        <p:blipFill>
          <a:blip r:embed="rId2"/>
          <a:stretch>
            <a:fillRect/>
          </a:stretch>
        </p:blipFill>
        <p:spPr>
          <a:xfrm>
            <a:off x="738230" y="4973021"/>
            <a:ext cx="7009789" cy="840156"/>
          </a:xfrm>
          <a:prstGeom prst="rect">
            <a:avLst/>
          </a:prstGeom>
          <a:ln>
            <a:solidFill>
              <a:schemeClr val="accent1"/>
            </a:solidFill>
          </a:ln>
        </p:spPr>
      </p:pic>
    </p:spTree>
    <p:extLst>
      <p:ext uri="{BB962C8B-B14F-4D97-AF65-F5344CB8AC3E}">
        <p14:creationId xmlns:p14="http://schemas.microsoft.com/office/powerpoint/2010/main" val="12678937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a:t>
            </a:r>
            <a:endParaRPr lang="en-US" dirty="0"/>
          </a:p>
        </p:txBody>
      </p:sp>
      <p:sp>
        <p:nvSpPr>
          <p:cNvPr id="3" name="Content Placeholder 2"/>
          <p:cNvSpPr>
            <a:spLocks noGrp="1"/>
          </p:cNvSpPr>
          <p:nvPr>
            <p:ph idx="1"/>
          </p:nvPr>
        </p:nvSpPr>
        <p:spPr/>
        <p:txBody>
          <a:bodyPr/>
          <a:lstStyle/>
          <a:p>
            <a:r>
              <a:rPr lang="en-US" dirty="0"/>
              <a:t>Once you have the HTML content created, you’ll use </a:t>
            </a:r>
            <a:r>
              <a:rPr lang="en-US" dirty="0">
                <a:solidFill>
                  <a:srgbClr val="FF0000"/>
                </a:solidFill>
              </a:rPr>
              <a:t>CSS</a:t>
            </a:r>
            <a:r>
              <a:rPr lang="en-US" dirty="0"/>
              <a:t> to define the </a:t>
            </a:r>
            <a:r>
              <a:rPr lang="en-US" dirty="0">
                <a:solidFill>
                  <a:srgbClr val="FF0000"/>
                </a:solidFill>
              </a:rPr>
              <a:t>style rules</a:t>
            </a:r>
            <a:r>
              <a:rPr lang="en-US" dirty="0"/>
              <a:t> used to format the content. </a:t>
            </a:r>
            <a:endParaRPr lang="en-US" dirty="0" smtClean="0"/>
          </a:p>
          <a:p>
            <a:pPr lvl="1"/>
            <a:r>
              <a:rPr lang="en-US" dirty="0" smtClean="0"/>
              <a:t>As </a:t>
            </a:r>
            <a:r>
              <a:rPr lang="en-US" dirty="0"/>
              <a:t>you’ll see, there is a lot that you can do with </a:t>
            </a:r>
            <a:r>
              <a:rPr lang="en-US" dirty="0" smtClean="0"/>
              <a:t>CSS.</a:t>
            </a:r>
          </a:p>
          <a:p>
            <a:pPr lvl="1"/>
            <a:r>
              <a:rPr lang="en-US" dirty="0" smtClean="0"/>
              <a:t>This </a:t>
            </a:r>
            <a:r>
              <a:rPr lang="en-US" dirty="0"/>
              <a:t>is actually the longest of the three sections because of the variety of features available to dramatically alter the </a:t>
            </a:r>
            <a:r>
              <a:rPr lang="en-US" dirty="0">
                <a:solidFill>
                  <a:srgbClr val="FF0000"/>
                </a:solidFill>
              </a:rPr>
              <a:t>presentation</a:t>
            </a:r>
            <a:r>
              <a:rPr lang="en-US" dirty="0"/>
              <a:t> of the </a:t>
            </a:r>
            <a:r>
              <a:rPr lang="en-US" dirty="0">
                <a:solidFill>
                  <a:srgbClr val="FF0000"/>
                </a:solidFill>
              </a:rPr>
              <a:t>HTML </a:t>
            </a:r>
            <a:r>
              <a:rPr lang="en-US" dirty="0" smtClean="0">
                <a:solidFill>
                  <a:srgbClr val="FF0000"/>
                </a:solidFill>
              </a:rPr>
              <a:t>document</a:t>
            </a:r>
            <a:r>
              <a:rPr lang="en-US" dirty="0" smtClean="0"/>
              <a:t>.</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270</a:t>
            </a:fld>
            <a:endParaRPr lang="en-US" dirty="0"/>
          </a:p>
        </p:txBody>
      </p:sp>
    </p:spTree>
    <p:extLst>
      <p:ext uri="{BB962C8B-B14F-4D97-AF65-F5344CB8AC3E}">
        <p14:creationId xmlns:p14="http://schemas.microsoft.com/office/powerpoint/2010/main" val="8990544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This </a:t>
            </a:r>
            <a:r>
              <a:rPr lang="en-US" dirty="0"/>
              <a:t>section contains the following </a:t>
            </a:r>
            <a:r>
              <a:rPr lang="en-US" dirty="0" smtClean="0"/>
              <a:t>chapters:</a:t>
            </a:r>
          </a:p>
          <a:p>
            <a:pPr lvl="1"/>
            <a:r>
              <a:rPr lang="en-US" dirty="0" smtClean="0"/>
              <a:t>Selectors </a:t>
            </a:r>
            <a:r>
              <a:rPr lang="en-US" dirty="0"/>
              <a:t>– each CSS rule includes a selector that determines which elements it should be applied to; this chapter describes the capabilities that exist to build these </a:t>
            </a:r>
            <a:r>
              <a:rPr lang="en-US" dirty="0" smtClean="0"/>
              <a:t>selectors.</a:t>
            </a:r>
          </a:p>
          <a:p>
            <a:pPr lvl="1"/>
            <a:r>
              <a:rPr lang="en-US" dirty="0" smtClean="0"/>
              <a:t>Layout </a:t>
            </a:r>
            <a:r>
              <a:rPr lang="en-US" dirty="0"/>
              <a:t>and positioning – this chapter explains how elements are positioned relative to the other elements and the various methods available for controlling their </a:t>
            </a:r>
            <a:r>
              <a:rPr lang="en-US" dirty="0" smtClean="0"/>
              <a:t>arrangement.</a:t>
            </a:r>
          </a:p>
          <a:p>
            <a:pPr lvl="1"/>
            <a:r>
              <a:rPr lang="en-US" dirty="0" smtClean="0"/>
              <a:t>Text </a:t>
            </a:r>
            <a:r>
              <a:rPr lang="en-US" dirty="0"/>
              <a:t>– this chapter demonstrates how to select the font and the font characteristics, text alignment, and spacing, as well as numerous special effects, including shadows and </a:t>
            </a:r>
            <a:r>
              <a:rPr lang="en-US" dirty="0" smtClean="0"/>
              <a:t>decorations.</a:t>
            </a:r>
          </a:p>
          <a:p>
            <a:pPr lvl="1"/>
            <a:r>
              <a:rPr lang="en-US" dirty="0" smtClean="0"/>
              <a:t>Borders </a:t>
            </a:r>
            <a:r>
              <a:rPr lang="en-US" dirty="0"/>
              <a:t>and background – this chapter shows you how colors, images, gradients, and various styles can be used to configure the background and borders of </a:t>
            </a:r>
            <a:r>
              <a:rPr lang="en-US" dirty="0" smtClean="0"/>
              <a:t>elements.</a:t>
            </a:r>
          </a:p>
          <a:p>
            <a:pPr lvl="1"/>
            <a:r>
              <a:rPr lang="en-US" dirty="0" smtClean="0"/>
              <a:t>Tables </a:t>
            </a:r>
            <a:r>
              <a:rPr lang="en-US" dirty="0"/>
              <a:t>– this chapter covers both styling tabular data as well as using table constructs to arrange non-tabular </a:t>
            </a:r>
            <a:r>
              <a:rPr lang="en-US" dirty="0" smtClean="0"/>
              <a:t>elements.</a:t>
            </a:r>
          </a:p>
          <a:p>
            <a:pPr lvl="1"/>
            <a:r>
              <a:rPr lang="en-US" dirty="0" smtClean="0"/>
              <a:t>Flex </a:t>
            </a:r>
            <a:r>
              <a:rPr lang="en-US" dirty="0"/>
              <a:t>– this chapter demonstrates how the flexbox model is used to define dynamic page </a:t>
            </a:r>
            <a:r>
              <a:rPr lang="en-US" dirty="0" smtClean="0"/>
              <a:t>layouts.</a:t>
            </a:r>
          </a:p>
          <a:p>
            <a:pPr lvl="1"/>
            <a:r>
              <a:rPr lang="en-US" dirty="0" smtClean="0"/>
              <a:t>Animation </a:t>
            </a:r>
            <a:r>
              <a:rPr lang="en-US" dirty="0"/>
              <a:t>– this chapter explains how you can create animations using CSS as well as transformation and transitions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271</a:t>
            </a:fld>
            <a:endParaRPr lang="en-US" dirty="0"/>
          </a:p>
        </p:txBody>
      </p:sp>
    </p:spTree>
    <p:extLst>
      <p:ext uri="{BB962C8B-B14F-4D97-AF65-F5344CB8AC3E}">
        <p14:creationId xmlns:p14="http://schemas.microsoft.com/office/powerpoint/2010/main" val="23701706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CSS Selectors</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272</a:t>
            </a:fld>
            <a:endParaRPr lang="en-US" dirty="0"/>
          </a:p>
        </p:txBody>
      </p:sp>
      <p:sp>
        <p:nvSpPr>
          <p:cNvPr id="6" name="Text Placeholder 5"/>
          <p:cNvSpPr>
            <a:spLocks noGrp="1"/>
          </p:cNvSpPr>
          <p:nvPr>
            <p:ph type="body" sz="quarter" idx="16"/>
          </p:nvPr>
        </p:nvSpPr>
        <p:spPr/>
        <p:txBody>
          <a:bodyPr/>
          <a:lstStyle/>
          <a:p>
            <a:r>
              <a:rPr lang="en-US" dirty="0" smtClean="0"/>
              <a:t>9</a:t>
            </a:r>
            <a:endParaRPr lang="en-US" dirty="0"/>
          </a:p>
        </p:txBody>
      </p:sp>
      <p:pic>
        <p:nvPicPr>
          <p:cNvPr id="4" name="Picture 3"/>
          <p:cNvPicPr>
            <a:picLocks noChangeAspect="1"/>
          </p:cNvPicPr>
          <p:nvPr/>
        </p:nvPicPr>
        <p:blipFill>
          <a:blip r:embed="rId2"/>
          <a:stretch>
            <a:fillRect/>
          </a:stretch>
        </p:blipFill>
        <p:spPr>
          <a:xfrm>
            <a:off x="9744075" y="5326646"/>
            <a:ext cx="2114550" cy="1181100"/>
          </a:xfrm>
          <a:prstGeom prst="rect">
            <a:avLst/>
          </a:prstGeom>
          <a:ln>
            <a:solidFill>
              <a:schemeClr val="accent1"/>
            </a:solidFill>
          </a:ln>
        </p:spPr>
      </p:pic>
    </p:spTree>
    <p:extLst>
      <p:ext uri="{BB962C8B-B14F-4D97-AF65-F5344CB8AC3E}">
        <p14:creationId xmlns:p14="http://schemas.microsoft.com/office/powerpoint/2010/main" val="902779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In Chapter 2 I presented an overview of how HTML is styled using cascading style </a:t>
            </a:r>
            <a:r>
              <a:rPr lang="en-US" dirty="0" smtClean="0"/>
              <a:t>sheets.</a:t>
            </a:r>
          </a:p>
          <a:p>
            <a:pPr lvl="1"/>
            <a:r>
              <a:rPr lang="en-US" dirty="0" smtClean="0"/>
              <a:t>A </a:t>
            </a:r>
            <a:r>
              <a:rPr lang="en-US" dirty="0"/>
              <a:t>style sheet is a set of </a:t>
            </a:r>
            <a:r>
              <a:rPr lang="en-US" dirty="0">
                <a:solidFill>
                  <a:srgbClr val="FF0000"/>
                </a:solidFill>
              </a:rPr>
              <a:t>styling rules</a:t>
            </a:r>
            <a:r>
              <a:rPr lang="en-US" dirty="0"/>
              <a:t>, and each rule consists </a:t>
            </a:r>
            <a:r>
              <a:rPr lang="en-US" dirty="0" smtClean="0"/>
              <a:t>of</a:t>
            </a:r>
          </a:p>
          <a:p>
            <a:pPr lvl="2"/>
            <a:r>
              <a:rPr lang="en-US" dirty="0" smtClean="0"/>
              <a:t>a </a:t>
            </a:r>
            <a:r>
              <a:rPr lang="en-US" dirty="0"/>
              <a:t>selector </a:t>
            </a:r>
            <a:r>
              <a:rPr lang="en-US" dirty="0" smtClean="0"/>
              <a:t>and</a:t>
            </a:r>
          </a:p>
          <a:p>
            <a:pPr lvl="2"/>
            <a:r>
              <a:rPr lang="en-US" dirty="0" smtClean="0"/>
              <a:t>one </a:t>
            </a:r>
            <a:r>
              <a:rPr lang="en-US" dirty="0"/>
              <a:t>or more </a:t>
            </a:r>
            <a:r>
              <a:rPr lang="en-US" dirty="0" smtClean="0"/>
              <a:t>declarations</a:t>
            </a:r>
          </a:p>
          <a:p>
            <a:pPr lvl="1"/>
            <a:r>
              <a:rPr lang="en-US" dirty="0" smtClean="0"/>
              <a:t>A </a:t>
            </a:r>
            <a:r>
              <a:rPr lang="en-US" dirty="0"/>
              <a:t>selector determines what elements the rule should apply to; the declaration specifies a style attribute that is being </a:t>
            </a:r>
            <a:r>
              <a:rPr lang="en-US" dirty="0" smtClean="0"/>
              <a:t>set.</a:t>
            </a:r>
          </a:p>
          <a:p>
            <a:pPr lvl="1"/>
            <a:r>
              <a:rPr lang="en-US" dirty="0" smtClean="0"/>
              <a:t>In </a:t>
            </a:r>
            <a:r>
              <a:rPr lang="en-US" dirty="0"/>
              <a:t>this chapter I will demonstrate the capabilities that are available when constructing the </a:t>
            </a:r>
            <a:r>
              <a:rPr lang="en-US" dirty="0" smtClean="0"/>
              <a:t>selectors.</a:t>
            </a:r>
          </a:p>
          <a:p>
            <a:pPr lvl="1"/>
            <a:r>
              <a:rPr lang="en-US" dirty="0" smtClean="0"/>
              <a:t>The </a:t>
            </a:r>
            <a:r>
              <a:rPr lang="en-US" dirty="0"/>
              <a:t>remaining chapters in this section will explain all the wonderful things you can do with CSS once you’ve selected the appropriate </a:t>
            </a:r>
            <a:r>
              <a:rPr lang="en-US" dirty="0" smtClean="0"/>
              <a:t>elements.</a:t>
            </a:r>
          </a:p>
          <a:p>
            <a:pPr lvl="1"/>
            <a:r>
              <a:rPr lang="en-US" dirty="0" smtClean="0"/>
              <a:t>For </a:t>
            </a:r>
            <a:r>
              <a:rPr lang="en-US" dirty="0"/>
              <a:t>a quick review, if you wanted all the paragraph elements to use a green 12px font, the style rule would look like this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smtClean="0"/>
          </a:p>
          <a:p>
            <a:pPr lvl="1"/>
            <a:r>
              <a:rPr lang="en-US" dirty="0"/>
              <a:t>The first part, p, is the selector. This simply selects all paragraph (p) elements. There are two declarations inside the curly braces: one sets the color attribute, the other sets the font-size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273</a:t>
            </a:fld>
            <a:endParaRPr lang="en-US" dirty="0"/>
          </a:p>
        </p:txBody>
      </p:sp>
      <p:pic>
        <p:nvPicPr>
          <p:cNvPr id="5" name="Picture 4"/>
          <p:cNvPicPr>
            <a:picLocks noChangeAspect="1"/>
          </p:cNvPicPr>
          <p:nvPr/>
        </p:nvPicPr>
        <p:blipFill>
          <a:blip r:embed="rId2"/>
          <a:stretch>
            <a:fillRect/>
          </a:stretch>
        </p:blipFill>
        <p:spPr>
          <a:xfrm>
            <a:off x="2203098" y="4637315"/>
            <a:ext cx="2001509" cy="1063302"/>
          </a:xfrm>
          <a:prstGeom prst="rect">
            <a:avLst/>
          </a:prstGeom>
          <a:ln>
            <a:solidFill>
              <a:schemeClr val="accent1"/>
            </a:solidFill>
          </a:ln>
        </p:spPr>
      </p:pic>
    </p:spTree>
    <p:extLst>
      <p:ext uri="{BB962C8B-B14F-4D97-AF65-F5344CB8AC3E}">
        <p14:creationId xmlns:p14="http://schemas.microsoft.com/office/powerpoint/2010/main" val="37933496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Selector Overview</a:t>
            </a:r>
          </a:p>
        </p:txBody>
      </p:sp>
      <p:sp>
        <p:nvSpPr>
          <p:cNvPr id="3" name="Content Placeholder 2"/>
          <p:cNvSpPr>
            <a:spLocks noGrp="1"/>
          </p:cNvSpPr>
          <p:nvPr>
            <p:ph idx="1"/>
          </p:nvPr>
        </p:nvSpPr>
        <p:spPr/>
        <p:txBody>
          <a:bodyPr/>
          <a:lstStyle/>
          <a:p>
            <a:r>
              <a:rPr lang="en-US" dirty="0" smtClean="0"/>
              <a:t>A </a:t>
            </a:r>
            <a:r>
              <a:rPr lang="en-US" dirty="0"/>
              <a:t>selector will choose zero or more elements from the HTML document based on some aspect of the </a:t>
            </a:r>
            <a:r>
              <a:rPr lang="en-US" dirty="0" smtClean="0"/>
              <a:t>elements.</a:t>
            </a:r>
          </a:p>
          <a:p>
            <a:pPr lvl="1"/>
            <a:r>
              <a:rPr lang="en-US" dirty="0" smtClean="0"/>
              <a:t>There </a:t>
            </a:r>
            <a:r>
              <a:rPr lang="en-US" dirty="0"/>
              <a:t>are six types of selectors, each one using different information in the element to make the selection. </a:t>
            </a:r>
            <a:endParaRPr lang="en-US" dirty="0" smtClean="0"/>
          </a:p>
          <a:p>
            <a:pPr lvl="1"/>
            <a:r>
              <a:rPr lang="en-US" dirty="0" smtClean="0"/>
              <a:t>These </a:t>
            </a:r>
            <a:r>
              <a:rPr lang="en-US" dirty="0"/>
              <a:t>selector types are: </a:t>
            </a:r>
          </a:p>
          <a:p>
            <a:pPr lvl="2"/>
            <a:r>
              <a:rPr lang="en-US" dirty="0" smtClean="0"/>
              <a:t>Element </a:t>
            </a:r>
            <a:r>
              <a:rPr lang="en-US" dirty="0"/>
              <a:t>selectors (sometimes called type </a:t>
            </a:r>
            <a:r>
              <a:rPr lang="en-US" dirty="0" smtClean="0"/>
              <a:t>selectors)</a:t>
            </a:r>
          </a:p>
          <a:p>
            <a:pPr lvl="2"/>
            <a:r>
              <a:rPr lang="en-US" dirty="0" smtClean="0"/>
              <a:t>Class selectors</a:t>
            </a:r>
          </a:p>
          <a:p>
            <a:pPr lvl="2"/>
            <a:r>
              <a:rPr lang="en-US" dirty="0" smtClean="0"/>
              <a:t>ID selectors</a:t>
            </a:r>
          </a:p>
          <a:p>
            <a:pPr lvl="2"/>
            <a:r>
              <a:rPr lang="en-US" dirty="0" smtClean="0"/>
              <a:t>Attribute selectors</a:t>
            </a:r>
          </a:p>
          <a:p>
            <a:pPr lvl="2"/>
            <a:r>
              <a:rPr lang="en-US" dirty="0" smtClean="0"/>
              <a:t>Pseudo-class selectors</a:t>
            </a:r>
          </a:p>
          <a:p>
            <a:pPr lvl="2"/>
            <a:r>
              <a:rPr lang="en-US" dirty="0" smtClean="0"/>
              <a:t>Pseudo-elements</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274</a:t>
            </a:fld>
            <a:endParaRPr lang="en-US" dirty="0"/>
          </a:p>
        </p:txBody>
      </p:sp>
    </p:spTree>
    <p:extLst>
      <p:ext uri="{BB962C8B-B14F-4D97-AF65-F5344CB8AC3E}">
        <p14:creationId xmlns:p14="http://schemas.microsoft.com/office/powerpoint/2010/main" val="5763600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Element Selectors</a:t>
            </a:r>
          </a:p>
        </p:txBody>
      </p:sp>
      <p:sp>
        <p:nvSpPr>
          <p:cNvPr id="7" name="Content Placeholder 6"/>
          <p:cNvSpPr>
            <a:spLocks noGrp="1"/>
          </p:cNvSpPr>
          <p:nvPr>
            <p:ph idx="1"/>
          </p:nvPr>
        </p:nvSpPr>
        <p:spPr/>
        <p:txBody>
          <a:bodyPr/>
          <a:lstStyle/>
          <a:p>
            <a:r>
              <a:rPr lang="en-US" dirty="0" smtClean="0"/>
              <a:t>The </a:t>
            </a:r>
            <a:r>
              <a:rPr lang="en-US" dirty="0"/>
              <a:t>first one that I just showed you is an element selector, which is also known as a type selector. To use this, simply specify the element type such as p, h1, input, </a:t>
            </a:r>
            <a:r>
              <a:rPr lang="en-US" dirty="0" err="1"/>
              <a:t>ol</a:t>
            </a:r>
            <a:r>
              <a:rPr lang="en-US" dirty="0"/>
              <a:t>, div, and so on. In the previous section of this book, I demonstrated all of the available HTML elements. As I stressed numerous times, choosing the appropriate element provides rich semantic information. If you have been careful to choose the elements correctly and consistently, you will have a great advantage when applying styles. These context-specific elements communicate their purpose more clearly and therefore make it more likely that consistent formatting will be applied to all content.</a:t>
            </a:r>
          </a:p>
          <a:p>
            <a:endParaRPr lang="en-US" dirty="0"/>
          </a:p>
          <a:p>
            <a:r>
              <a:rPr lang="en-US" dirty="0"/>
              <a:t>(Page 164).</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275</a:t>
            </a:fld>
            <a:endParaRPr lang="en-US" dirty="0"/>
          </a:p>
        </p:txBody>
      </p:sp>
    </p:spTree>
    <p:extLst>
      <p:ext uri="{BB962C8B-B14F-4D97-AF65-F5344CB8AC3E}">
        <p14:creationId xmlns:p14="http://schemas.microsoft.com/office/powerpoint/2010/main" val="36407205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Selectors</a:t>
            </a:r>
          </a:p>
        </p:txBody>
      </p:sp>
      <p:sp>
        <p:nvSpPr>
          <p:cNvPr id="3" name="Content Placeholder 2"/>
          <p:cNvSpPr>
            <a:spLocks noGrp="1"/>
          </p:cNvSpPr>
          <p:nvPr>
            <p:ph idx="1"/>
          </p:nvPr>
        </p:nvSpPr>
        <p:spPr/>
        <p:txBody>
          <a:bodyPr/>
          <a:lstStyle/>
          <a:p>
            <a:r>
              <a:rPr lang="en-US" dirty="0" smtClean="0"/>
              <a:t>Of </a:t>
            </a:r>
            <a:r>
              <a:rPr lang="en-US" dirty="0"/>
              <a:t>course, it would be naïve to think that all styling could be done through element selectors alone. You will likely have content that needs to have unique styles applied. This is where the class selector comes in. All HTML elements support the class attribute; it’s one of the global attributes. The class attribute can contain a space-separated list of classes. For example:</a:t>
            </a:r>
          </a:p>
          <a:p>
            <a:endParaRPr lang="en-US" dirty="0"/>
          </a:p>
          <a:p>
            <a:r>
              <a:rPr lang="en-US" dirty="0"/>
              <a:t>(Page 164).</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276</a:t>
            </a:fld>
            <a:endParaRPr lang="en-US" dirty="0"/>
          </a:p>
        </p:txBody>
      </p:sp>
    </p:spTree>
    <p:extLst>
      <p:ext uri="{BB962C8B-B14F-4D97-AF65-F5344CB8AC3E}">
        <p14:creationId xmlns:p14="http://schemas.microsoft.com/office/powerpoint/2010/main" val="414543787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 Selectors</a:t>
            </a:r>
          </a:p>
        </p:txBody>
      </p:sp>
      <p:sp>
        <p:nvSpPr>
          <p:cNvPr id="3" name="Content Placeholder 2"/>
          <p:cNvSpPr>
            <a:spLocks noGrp="1"/>
          </p:cNvSpPr>
          <p:nvPr>
            <p:ph idx="1"/>
          </p:nvPr>
        </p:nvSpPr>
        <p:spPr/>
        <p:txBody>
          <a:bodyPr/>
          <a:lstStyle/>
          <a:p>
            <a:r>
              <a:rPr lang="en-US" dirty="0" smtClean="0"/>
              <a:t>An </a:t>
            </a:r>
            <a:r>
              <a:rPr lang="en-US" dirty="0"/>
              <a:t>ID selector works just like a class selector except that it uses the id attribute instead of class and you prefix it with a hash symbol (#) like this:</a:t>
            </a:r>
          </a:p>
          <a:p>
            <a:endParaRPr lang="en-US" dirty="0"/>
          </a:p>
          <a:p>
            <a:r>
              <a:rPr lang="en-US" dirty="0"/>
              <a:t>(Page 164).</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277</a:t>
            </a:fld>
            <a:endParaRPr lang="en-US" dirty="0"/>
          </a:p>
        </p:txBody>
      </p:sp>
    </p:spTree>
    <p:extLst>
      <p:ext uri="{BB962C8B-B14F-4D97-AF65-F5344CB8AC3E}">
        <p14:creationId xmlns:p14="http://schemas.microsoft.com/office/powerpoint/2010/main" val="26217120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Attribute selectors</a:t>
            </a:r>
          </a:p>
        </p:txBody>
      </p:sp>
      <p:sp>
        <p:nvSpPr>
          <p:cNvPr id="3" name="Content Placeholder 2"/>
          <p:cNvSpPr>
            <a:spLocks noGrp="1"/>
          </p:cNvSpPr>
          <p:nvPr>
            <p:ph idx="1"/>
          </p:nvPr>
        </p:nvSpPr>
        <p:spPr/>
        <p:txBody>
          <a:bodyPr/>
          <a:lstStyle/>
          <a:p>
            <a:r>
              <a:rPr lang="en-US" dirty="0" smtClean="0"/>
              <a:t>Attribute selectors give </a:t>
            </a:r>
            <a:r>
              <a:rPr lang="en-US" dirty="0"/>
              <a:t>you a great deal of flexibility, allowing you to select elements based on any of the element’s attributes. These are specified as [attribute=value] like this:</a:t>
            </a:r>
          </a:p>
          <a:p>
            <a:endParaRPr lang="en-US" dirty="0"/>
          </a:p>
          <a:p>
            <a:r>
              <a:rPr lang="en-US" dirty="0"/>
              <a:t>(Page 164).</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278</a:t>
            </a:fld>
            <a:endParaRPr lang="en-US" dirty="0"/>
          </a:p>
        </p:txBody>
      </p:sp>
    </p:spTree>
    <p:extLst>
      <p:ext uri="{BB962C8B-B14F-4D97-AF65-F5344CB8AC3E}">
        <p14:creationId xmlns:p14="http://schemas.microsoft.com/office/powerpoint/2010/main" val="40431911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Pseudo-Class Selectors</a:t>
            </a:r>
          </a:p>
        </p:txBody>
      </p:sp>
      <p:sp>
        <p:nvSpPr>
          <p:cNvPr id="3" name="Content Placeholder 2"/>
          <p:cNvSpPr>
            <a:spLocks noGrp="1"/>
          </p:cNvSpPr>
          <p:nvPr>
            <p:ph idx="1"/>
          </p:nvPr>
        </p:nvSpPr>
        <p:spPr/>
        <p:txBody>
          <a:bodyPr/>
          <a:lstStyle/>
          <a:p>
            <a:r>
              <a:rPr lang="en-US" dirty="0" smtClean="0"/>
              <a:t>Pseudo-classes </a:t>
            </a:r>
            <a:r>
              <a:rPr lang="en-US" dirty="0"/>
              <a:t>are like regular class attributes except they are added automatically by the browser instead of set in the HTML markup. Pseudo-classes are prefixed with a colon (:). Many of these are dynamically applied depending on the state of the elements. Consider a hyperlink, for example. If the link has already been navigated, the link is usually displayed with a different color. This is achieved using a CSS rule like this, which will change the color of all elements that have the :visited pseudo-class.</a:t>
            </a:r>
          </a:p>
          <a:p>
            <a:endParaRPr lang="en-US" dirty="0"/>
          </a:p>
          <a:p>
            <a:r>
              <a:rPr lang="en-US" dirty="0"/>
              <a:t>(Page 165).</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279</a:t>
            </a:fld>
            <a:endParaRPr lang="en-US" dirty="0"/>
          </a:p>
        </p:txBody>
      </p:sp>
    </p:spTree>
    <p:extLst>
      <p:ext uri="{BB962C8B-B14F-4D97-AF65-F5344CB8AC3E}">
        <p14:creationId xmlns:p14="http://schemas.microsoft.com/office/powerpoint/2010/main" val="3260258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a:t>
            </a:r>
            <a:r>
              <a:rPr lang="en-US" dirty="0" smtClean="0"/>
              <a:t>Element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This loads a CSS file named </a:t>
            </a:r>
            <a:r>
              <a:rPr lang="en-US" dirty="0">
                <a:solidFill>
                  <a:srgbClr val="FF0000"/>
                </a:solidFill>
              </a:rPr>
              <a:t>Sample.css</a:t>
            </a:r>
            <a:r>
              <a:rPr lang="en-US" dirty="0"/>
              <a:t> and an icon file named </a:t>
            </a:r>
            <a:r>
              <a:rPr lang="en-US" dirty="0" smtClean="0">
                <a:solidFill>
                  <a:srgbClr val="FF0000"/>
                </a:solidFill>
              </a:rPr>
              <a:t>HTMLBadge.ico</a:t>
            </a:r>
            <a:r>
              <a:rPr lang="en-US" dirty="0" smtClean="0"/>
              <a:t>.</a:t>
            </a:r>
          </a:p>
          <a:p>
            <a:pPr lvl="1"/>
            <a:r>
              <a:rPr lang="en-US" dirty="0" smtClean="0"/>
              <a:t>Notice </a:t>
            </a:r>
            <a:r>
              <a:rPr lang="en-US" dirty="0"/>
              <a:t>the type attribute indicates the format of the </a:t>
            </a:r>
            <a:r>
              <a:rPr lang="en-US" dirty="0" smtClean="0"/>
              <a:t>file.</a:t>
            </a:r>
          </a:p>
          <a:p>
            <a:pPr lvl="2"/>
            <a:r>
              <a:rPr lang="en-US" dirty="0" smtClean="0"/>
              <a:t>For </a:t>
            </a:r>
            <a:r>
              <a:rPr lang="en-US" dirty="0"/>
              <a:t>style sheets, this is optional since </a:t>
            </a:r>
            <a:r>
              <a:rPr lang="en-US" dirty="0">
                <a:solidFill>
                  <a:srgbClr val="FF0000"/>
                </a:solidFill>
              </a:rPr>
              <a:t>text/css</a:t>
            </a:r>
            <a:r>
              <a:rPr lang="en-US" dirty="0"/>
              <a:t> is the assumed </a:t>
            </a:r>
            <a:r>
              <a:rPr lang="en-US" dirty="0" smtClean="0"/>
              <a:t>type.</a:t>
            </a:r>
          </a:p>
          <a:p>
            <a:pPr lvl="2"/>
            <a:r>
              <a:rPr lang="en-US" dirty="0" smtClean="0"/>
              <a:t>For </a:t>
            </a:r>
            <a:r>
              <a:rPr lang="en-US" dirty="0"/>
              <a:t>others, such as the icon file, this is needed since a </a:t>
            </a:r>
            <a:r>
              <a:rPr lang="en-US" dirty="0">
                <a:solidFill>
                  <a:srgbClr val="FF0000"/>
                </a:solidFill>
              </a:rPr>
              <a:t>.png</a:t>
            </a:r>
            <a:r>
              <a:rPr lang="en-US" dirty="0"/>
              <a:t> or .bmp file could be used as </a:t>
            </a:r>
            <a:r>
              <a:rPr lang="en-US" dirty="0" smtClean="0"/>
              <a:t>well.</a:t>
            </a:r>
          </a:p>
          <a:p>
            <a:pPr lvl="2"/>
            <a:r>
              <a:rPr lang="en-US" dirty="0" smtClean="0"/>
              <a:t>The </a:t>
            </a:r>
            <a:r>
              <a:rPr lang="en-US" dirty="0"/>
              <a:t>last link references a </a:t>
            </a:r>
            <a:r>
              <a:rPr lang="en-US" dirty="0">
                <a:solidFill>
                  <a:srgbClr val="FF0000"/>
                </a:solidFill>
              </a:rPr>
              <a:t>text-only</a:t>
            </a:r>
            <a:r>
              <a:rPr lang="en-US" dirty="0"/>
              <a:t> version of the </a:t>
            </a:r>
            <a:r>
              <a:rPr lang="en-US" dirty="0" smtClean="0"/>
              <a:t>page.</a:t>
            </a:r>
          </a:p>
          <a:p>
            <a:pPr lvl="1"/>
            <a:r>
              <a:rPr lang="en-US" dirty="0" smtClean="0"/>
              <a:t>I </a:t>
            </a:r>
            <a:r>
              <a:rPr lang="en-US" dirty="0"/>
              <a:t>will explain style sheets in the next </a:t>
            </a:r>
            <a:r>
              <a:rPr lang="en-US" dirty="0" smtClean="0"/>
              <a:t>chapter.</a:t>
            </a:r>
          </a:p>
          <a:p>
            <a:pPr lvl="1"/>
            <a:r>
              <a:rPr lang="en-US" dirty="0" smtClean="0"/>
              <a:t>The </a:t>
            </a:r>
            <a:r>
              <a:rPr lang="en-US" dirty="0"/>
              <a:t>icon file is displayed in the browser tab as shown in </a:t>
            </a:r>
            <a:r>
              <a:rPr lang="en-US" dirty="0">
                <a:solidFill>
                  <a:srgbClr val="FF0000"/>
                </a:solidFill>
              </a:rPr>
              <a:t>Figure </a:t>
            </a:r>
            <a:r>
              <a:rPr lang="en-US" dirty="0" smtClean="0">
                <a:solidFill>
                  <a:srgbClr val="FF0000"/>
                </a:solidFill>
              </a:rPr>
              <a:t>1-3</a:t>
            </a:r>
            <a:r>
              <a:rPr lang="en-US" dirty="0" smtClean="0"/>
              <a:t>.</a:t>
            </a:r>
          </a:p>
          <a:p>
            <a:pPr lvl="1"/>
            <a:r>
              <a:rPr lang="en-US" dirty="0" smtClean="0"/>
              <a:t>It </a:t>
            </a:r>
            <a:r>
              <a:rPr lang="en-US" dirty="0"/>
              <a:t>will also be used in other places such as bookmarks or favorites and also the history list</a:t>
            </a:r>
            <a:r>
              <a:rPr lang="en-US" dirty="0" smtClean="0"/>
              <a:t>.</a:t>
            </a:r>
          </a:p>
          <a:p>
            <a:pPr lvl="1"/>
            <a:r>
              <a:rPr lang="en-US" dirty="0">
                <a:solidFill>
                  <a:srgbClr val="FF0000"/>
                </a:solidFill>
              </a:rPr>
              <a:t>Tables 1-1 </a:t>
            </a:r>
            <a:r>
              <a:rPr lang="en-US" dirty="0">
                <a:solidFill>
                  <a:srgbClr val="0070C0"/>
                </a:solidFill>
              </a:rPr>
              <a:t>and</a:t>
            </a:r>
            <a:r>
              <a:rPr lang="en-US" dirty="0">
                <a:solidFill>
                  <a:srgbClr val="FF0000"/>
                </a:solidFill>
              </a:rPr>
              <a:t> 1-2</a:t>
            </a:r>
            <a:r>
              <a:rPr lang="en-US" dirty="0"/>
              <a:t> list the current rel values that are generally supported in the link </a:t>
            </a:r>
            <a:r>
              <a:rPr lang="en-US" dirty="0" smtClean="0"/>
              <a:t>element.</a:t>
            </a:r>
          </a:p>
          <a:p>
            <a:pPr lvl="2"/>
            <a:r>
              <a:rPr lang="en-US" dirty="0" smtClean="0"/>
              <a:t>There </a:t>
            </a:r>
            <a:r>
              <a:rPr lang="en-US" dirty="0"/>
              <a:t>are other values that have been </a:t>
            </a:r>
            <a:r>
              <a:rPr lang="en-US" dirty="0">
                <a:solidFill>
                  <a:srgbClr val="FF0000"/>
                </a:solidFill>
              </a:rPr>
              <a:t>deprecated</a:t>
            </a:r>
            <a:r>
              <a:rPr lang="en-US" dirty="0"/>
              <a:t> but may still be supported for some </a:t>
            </a:r>
            <a:r>
              <a:rPr lang="en-US" dirty="0" smtClean="0"/>
              <a:t>time.</a:t>
            </a:r>
          </a:p>
          <a:p>
            <a:pPr lvl="2"/>
            <a:r>
              <a:rPr lang="en-US" dirty="0" smtClean="0"/>
              <a:t>In </a:t>
            </a:r>
            <a:r>
              <a:rPr lang="en-US" dirty="0"/>
              <a:t>addition, there are some that have been proposed but have </a:t>
            </a:r>
            <a:r>
              <a:rPr lang="en-US" dirty="0">
                <a:solidFill>
                  <a:srgbClr val="FF0000"/>
                </a:solidFill>
              </a:rPr>
              <a:t>not</a:t>
            </a:r>
            <a:r>
              <a:rPr lang="en-US" dirty="0"/>
              <a:t> been </a:t>
            </a:r>
            <a:r>
              <a:rPr lang="en-US" dirty="0">
                <a:solidFill>
                  <a:srgbClr val="FF0000"/>
                </a:solidFill>
              </a:rPr>
              <a:t>adopted yet</a:t>
            </a:r>
            <a:r>
              <a:rPr lang="en-US" dirty="0"/>
              <a:t>, as of this </a:t>
            </a:r>
            <a:r>
              <a:rPr lang="en-US" dirty="0" smtClean="0"/>
              <a:t>writing.</a:t>
            </a:r>
          </a:p>
          <a:p>
            <a:pPr lvl="2"/>
            <a:r>
              <a:rPr lang="en-US" dirty="0" smtClean="0"/>
              <a:t>The </a:t>
            </a:r>
            <a:r>
              <a:rPr lang="en-US" dirty="0"/>
              <a:t>values listed here are the ones you should be using for new </a:t>
            </a:r>
            <a:r>
              <a:rPr lang="en-US" dirty="0" smtClean="0"/>
              <a:t>documents.</a:t>
            </a:r>
          </a:p>
          <a:p>
            <a:pPr lvl="2"/>
            <a:r>
              <a:rPr lang="en-US" dirty="0" smtClean="0"/>
              <a:t>The </a:t>
            </a:r>
            <a:r>
              <a:rPr lang="en-US" dirty="0">
                <a:solidFill>
                  <a:srgbClr val="FF0000"/>
                </a:solidFill>
              </a:rPr>
              <a:t>official specification</a:t>
            </a:r>
            <a:r>
              <a:rPr lang="en-US" dirty="0"/>
              <a:t> for these can be found at </a:t>
            </a:r>
            <a:r>
              <a:rPr lang="en-US" dirty="0">
                <a:hlinkClick r:id="rId2"/>
              </a:rPr>
              <a:t>https://</a:t>
            </a:r>
            <a:r>
              <a:rPr lang="en-US" dirty="0" smtClean="0">
                <a:hlinkClick r:id="rId2"/>
              </a:rPr>
              <a:t>www.w3.org/TR/html5/links.html#linkTypes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a:t>
            </a:fld>
            <a:endParaRPr lang="en-US" dirty="0"/>
          </a:p>
        </p:txBody>
      </p:sp>
    </p:spTree>
    <p:extLst>
      <p:ext uri="{BB962C8B-B14F-4D97-AF65-F5344CB8AC3E}">
        <p14:creationId xmlns:p14="http://schemas.microsoft.com/office/powerpoint/2010/main" val="23843159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Pseudo-Elements</a:t>
            </a:r>
          </a:p>
        </p:txBody>
      </p:sp>
      <p:sp>
        <p:nvSpPr>
          <p:cNvPr id="3" name="Content Placeholder 2"/>
          <p:cNvSpPr>
            <a:spLocks noGrp="1"/>
          </p:cNvSpPr>
          <p:nvPr>
            <p:ph idx="1"/>
          </p:nvPr>
        </p:nvSpPr>
        <p:spPr/>
        <p:txBody>
          <a:bodyPr/>
          <a:lstStyle/>
          <a:p>
            <a:r>
              <a:rPr lang="en-US" dirty="0" smtClean="0"/>
              <a:t>While </a:t>
            </a:r>
            <a:r>
              <a:rPr lang="en-US" dirty="0"/>
              <a:t>pseudo-classes provide a mechanism for selecting elements, pseudo-elements actually return new, virtual elements that you can style without actually being part of the DOM. These are either empty elements or a portion of an existing element. Pseudo-elements start with a double colon (::) to distinguish them from pseudo-classes. These are the pseudo-elements that are available: • ::after - this creates an empty element just after the selected elements. • ::before - this creates an empty element just before the selected elements. • ::first-letter: Selects the first character of every selected element. • ::first-line: Selects the first line of every selected element. The first line is the portion of text up to the point where the text wraps to the next line. • ::selection : Returns the portion of an element that is selected by the user.</a:t>
            </a:r>
          </a:p>
          <a:p>
            <a:endParaRPr lang="en-US" dirty="0"/>
          </a:p>
          <a:p>
            <a:r>
              <a:rPr lang="en-US" dirty="0"/>
              <a:t>(Page 167).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280</a:t>
            </a:fld>
            <a:endParaRPr lang="en-US" dirty="0"/>
          </a:p>
        </p:txBody>
      </p:sp>
    </p:spTree>
    <p:extLst>
      <p:ext uri="{BB962C8B-B14F-4D97-AF65-F5344CB8AC3E}">
        <p14:creationId xmlns:p14="http://schemas.microsoft.com/office/powerpoint/2010/main" val="39867985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Combinators</a:t>
            </a:r>
          </a:p>
        </p:txBody>
      </p:sp>
      <p:sp>
        <p:nvSpPr>
          <p:cNvPr id="3" name="Content Placeholder 2"/>
          <p:cNvSpPr>
            <a:spLocks noGrp="1"/>
          </p:cNvSpPr>
          <p:nvPr>
            <p:ph idx="1"/>
          </p:nvPr>
        </p:nvSpPr>
        <p:spPr/>
        <p:txBody>
          <a:bodyPr/>
          <a:lstStyle/>
          <a:p>
            <a:r>
              <a:rPr lang="en-US" dirty="0" smtClean="0"/>
              <a:t>The </a:t>
            </a:r>
            <a:r>
              <a:rPr lang="en-US" dirty="0"/>
              <a:t>different types of selectors that I just described can also be combined to perform more complex selections.</a:t>
            </a:r>
          </a:p>
          <a:p>
            <a:endParaRPr lang="en-US" dirty="0"/>
          </a:p>
          <a:p>
            <a:r>
              <a:rPr lang="en-US" dirty="0"/>
              <a:t>(Page 168).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281</a:t>
            </a:fld>
            <a:endParaRPr lang="en-US" dirty="0"/>
          </a:p>
        </p:txBody>
      </p:sp>
    </p:spTree>
    <p:extLst>
      <p:ext uri="{BB962C8B-B14F-4D97-AF65-F5344CB8AC3E}">
        <p14:creationId xmlns:p14="http://schemas.microsoft.com/office/powerpoint/2010/main" val="21854899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Combining Element and Class Selectors</a:t>
            </a:r>
          </a:p>
        </p:txBody>
      </p:sp>
      <p:sp>
        <p:nvSpPr>
          <p:cNvPr id="3" name="Content Placeholder 2"/>
          <p:cNvSpPr>
            <a:spLocks noGrp="1"/>
          </p:cNvSpPr>
          <p:nvPr>
            <p:ph idx="1"/>
          </p:nvPr>
        </p:nvSpPr>
        <p:spPr/>
        <p:txBody>
          <a:bodyPr/>
          <a:lstStyle/>
          <a:p>
            <a:r>
              <a:rPr lang="en-US" dirty="0" smtClean="0"/>
              <a:t>You </a:t>
            </a:r>
            <a:r>
              <a:rPr lang="en-US" dirty="0"/>
              <a:t>can combine element and class selectors by simply appending the class selectors. For example, this will select all paragraph elements that have the featured class:</a:t>
            </a:r>
          </a:p>
          <a:p>
            <a:endParaRPr lang="en-US" dirty="0"/>
          </a:p>
          <a:p>
            <a:r>
              <a:rPr lang="en-US" dirty="0"/>
              <a:t>(Page 168).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282</a:t>
            </a:fld>
            <a:endParaRPr lang="en-US" dirty="0"/>
          </a:p>
        </p:txBody>
      </p:sp>
    </p:spTree>
    <p:extLst>
      <p:ext uri="{BB962C8B-B14F-4D97-AF65-F5344CB8AC3E}">
        <p14:creationId xmlns:p14="http://schemas.microsoft.com/office/powerpoint/2010/main" val="3826478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Pseudo-Selectors</a:t>
            </a:r>
          </a:p>
        </p:txBody>
      </p:sp>
      <p:sp>
        <p:nvSpPr>
          <p:cNvPr id="3" name="Content Placeholder 2"/>
          <p:cNvSpPr>
            <a:spLocks noGrp="1"/>
          </p:cNvSpPr>
          <p:nvPr>
            <p:ph idx="1"/>
          </p:nvPr>
        </p:nvSpPr>
        <p:spPr/>
        <p:txBody>
          <a:bodyPr/>
          <a:lstStyle/>
          <a:p>
            <a:r>
              <a:rPr lang="en-US" dirty="0" smtClean="0"/>
              <a:t>Pseudo-class </a:t>
            </a:r>
            <a:r>
              <a:rPr lang="en-US" dirty="0"/>
              <a:t>selectors are often combined with an element selector, for example:</a:t>
            </a:r>
          </a:p>
          <a:p>
            <a:endParaRPr lang="en-US" dirty="0"/>
          </a:p>
          <a:p>
            <a:r>
              <a:rPr lang="en-US" dirty="0"/>
              <a:t>(Page 169).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283</a:t>
            </a:fld>
            <a:endParaRPr lang="en-US" dirty="0"/>
          </a:p>
        </p:txBody>
      </p:sp>
    </p:spTree>
    <p:extLst>
      <p:ext uri="{BB962C8B-B14F-4D97-AF65-F5344CB8AC3E}">
        <p14:creationId xmlns:p14="http://schemas.microsoft.com/office/powerpoint/2010/main" val="17949459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 Operators</a:t>
            </a:r>
          </a:p>
        </p:txBody>
      </p:sp>
      <p:sp>
        <p:nvSpPr>
          <p:cNvPr id="3" name="Content Placeholder 2"/>
          <p:cNvSpPr>
            <a:spLocks noGrp="1"/>
          </p:cNvSpPr>
          <p:nvPr>
            <p:ph idx="1"/>
          </p:nvPr>
        </p:nvSpPr>
        <p:spPr/>
        <p:txBody>
          <a:bodyPr/>
          <a:lstStyle/>
          <a:p>
            <a:r>
              <a:rPr lang="en-US" dirty="0" smtClean="0"/>
              <a:t>You </a:t>
            </a:r>
            <a:r>
              <a:rPr lang="en-US" dirty="0"/>
              <a:t>can combine selectors to specify certain element hierarchies. By combining elements with one of the following combinators, you can create a more complex selector:</a:t>
            </a:r>
          </a:p>
          <a:p>
            <a:endParaRPr lang="en-US" dirty="0"/>
          </a:p>
          <a:p>
            <a:r>
              <a:rPr lang="en-US" dirty="0"/>
              <a:t>(Page 169).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284</a:t>
            </a:fld>
            <a:endParaRPr lang="en-US" dirty="0"/>
          </a:p>
        </p:txBody>
      </p:sp>
    </p:spTree>
    <p:extLst>
      <p:ext uri="{BB962C8B-B14F-4D97-AF65-F5344CB8AC3E}">
        <p14:creationId xmlns:p14="http://schemas.microsoft.com/office/powerpoint/2010/main" val="37642188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Not Selector</a:t>
            </a:r>
          </a:p>
        </p:txBody>
      </p:sp>
      <p:sp>
        <p:nvSpPr>
          <p:cNvPr id="3" name="Content Placeholder 2"/>
          <p:cNvSpPr>
            <a:spLocks noGrp="1"/>
          </p:cNvSpPr>
          <p:nvPr>
            <p:ph idx="1"/>
          </p:nvPr>
        </p:nvSpPr>
        <p:spPr/>
        <p:txBody>
          <a:bodyPr/>
          <a:lstStyle/>
          <a:p>
            <a:r>
              <a:rPr lang="en-US" dirty="0" smtClean="0"/>
              <a:t>You </a:t>
            </a:r>
            <a:r>
              <a:rPr lang="en-US" dirty="0"/>
              <a:t>can also prefix any selector with :not to return all the elements not selected. However, the selector cannot start with :not; you must start with another selector. For example, this selects all elements in the body except header elements:</a:t>
            </a:r>
          </a:p>
          <a:p>
            <a:endParaRPr lang="en-US" dirty="0"/>
          </a:p>
          <a:p>
            <a:r>
              <a:rPr lang="en-US" dirty="0"/>
              <a:t>(Page 170).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285</a:t>
            </a:fld>
            <a:endParaRPr lang="en-US" dirty="0"/>
          </a:p>
        </p:txBody>
      </p:sp>
    </p:spTree>
    <p:extLst>
      <p:ext uri="{BB962C8B-B14F-4D97-AF65-F5344CB8AC3E}">
        <p14:creationId xmlns:p14="http://schemas.microsoft.com/office/powerpoint/2010/main" val="41644283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Group Operator</a:t>
            </a:r>
          </a:p>
        </p:txBody>
      </p:sp>
      <p:sp>
        <p:nvSpPr>
          <p:cNvPr id="3" name="Content Placeholder 2"/>
          <p:cNvSpPr>
            <a:spLocks noGrp="1"/>
          </p:cNvSpPr>
          <p:nvPr>
            <p:ph idx="1"/>
          </p:nvPr>
        </p:nvSpPr>
        <p:spPr/>
        <p:txBody>
          <a:bodyPr/>
          <a:lstStyle/>
          <a:p>
            <a:r>
              <a:rPr lang="en-US" dirty="0" smtClean="0"/>
              <a:t>If </a:t>
            </a:r>
            <a:r>
              <a:rPr lang="en-US" dirty="0"/>
              <a:t>you want to apply the same declarations to more than one element type, you can group them like this:</a:t>
            </a:r>
          </a:p>
          <a:p>
            <a:endParaRPr lang="en-US" dirty="0"/>
          </a:p>
          <a:p>
            <a:r>
              <a:rPr lang="en-US" dirty="0"/>
              <a:t>(Page 170).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286</a:t>
            </a:fld>
            <a:endParaRPr lang="en-US" dirty="0"/>
          </a:p>
        </p:txBody>
      </p:sp>
    </p:spTree>
    <p:extLst>
      <p:ext uri="{BB962C8B-B14F-4D97-AF65-F5344CB8AC3E}">
        <p14:creationId xmlns:p14="http://schemas.microsoft.com/office/powerpoint/2010/main" val="162822788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Resolving Conflicts</a:t>
            </a:r>
          </a:p>
        </p:txBody>
      </p:sp>
      <p:sp>
        <p:nvSpPr>
          <p:cNvPr id="3" name="Content Placeholder 2"/>
          <p:cNvSpPr>
            <a:spLocks noGrp="1"/>
          </p:cNvSpPr>
          <p:nvPr>
            <p:ph idx="1"/>
          </p:nvPr>
        </p:nvSpPr>
        <p:spPr/>
        <p:txBody>
          <a:bodyPr/>
          <a:lstStyle/>
          <a:p>
            <a:r>
              <a:rPr lang="en-US" dirty="0" smtClean="0"/>
              <a:t>With </a:t>
            </a:r>
            <a:r>
              <a:rPr lang="en-US" dirty="0"/>
              <a:t>all of this ability to write complex selectors, it is inevitable that two or more rules will specify conflicting styles. Having a well-organized HTML document with appropriate element usage will certainly help. Along the same lines, applying consistent and well-named class attributes will also minimize conflicts. To troubleshoot issues that do arise, you’ll need to understand how the CSS rules are applied. The order that styles are applied is based on where they are defined. The rule specificity is also a significant factor. I covered both of these topics in Chapter 2.</a:t>
            </a:r>
          </a:p>
          <a:p>
            <a:endParaRPr lang="en-US" dirty="0"/>
          </a:p>
          <a:p>
            <a:r>
              <a:rPr lang="en-US" dirty="0"/>
              <a:t>(Page 171).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287</a:t>
            </a:fld>
            <a:endParaRPr lang="en-US" dirty="0"/>
          </a:p>
        </p:txBody>
      </p:sp>
    </p:spTree>
    <p:extLst>
      <p:ext uri="{BB962C8B-B14F-4D97-AF65-F5344CB8AC3E}">
        <p14:creationId xmlns:p14="http://schemas.microsoft.com/office/powerpoint/2010/main" val="26797676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 Queries</a:t>
            </a:r>
          </a:p>
        </p:txBody>
      </p:sp>
      <p:sp>
        <p:nvSpPr>
          <p:cNvPr id="3" name="Content Placeholder 2"/>
          <p:cNvSpPr>
            <a:spLocks noGrp="1"/>
          </p:cNvSpPr>
          <p:nvPr>
            <p:ph idx="1"/>
          </p:nvPr>
        </p:nvSpPr>
        <p:spPr/>
        <p:txBody>
          <a:bodyPr/>
          <a:lstStyle/>
          <a:p>
            <a:r>
              <a:rPr lang="en-US" dirty="0" smtClean="0"/>
              <a:t>CSS </a:t>
            </a:r>
            <a:r>
              <a:rPr lang="en-US" dirty="0"/>
              <a:t>2.1 introduced the </a:t>
            </a:r>
            <a:r>
              <a:rPr lang="en-US" dirty="0">
                <a:solidFill>
                  <a:srgbClr val="FF0000"/>
                </a:solidFill>
              </a:rPr>
              <a:t>media</a:t>
            </a:r>
            <a:r>
              <a:rPr lang="en-US" dirty="0"/>
              <a:t> keyword, allowing you to define a </a:t>
            </a:r>
            <a:r>
              <a:rPr lang="en-US" dirty="0">
                <a:solidFill>
                  <a:srgbClr val="FF0000"/>
                </a:solidFill>
              </a:rPr>
              <a:t>printer-friendly</a:t>
            </a:r>
            <a:r>
              <a:rPr lang="en-US" dirty="0"/>
              <a:t> </a:t>
            </a:r>
            <a:r>
              <a:rPr lang="en-US" dirty="0">
                <a:solidFill>
                  <a:srgbClr val="FF0000"/>
                </a:solidFill>
              </a:rPr>
              <a:t>style sheet</a:t>
            </a:r>
            <a:r>
              <a:rPr lang="en-US" dirty="0"/>
              <a:t>. For example, you can use something like this:</a:t>
            </a:r>
          </a:p>
          <a:p>
            <a:endParaRPr lang="en-US" dirty="0"/>
          </a:p>
          <a:p>
            <a:r>
              <a:rPr lang="en-US" dirty="0"/>
              <a:t>(Page 171).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288</a:t>
            </a:fld>
            <a:endParaRPr lang="en-US" dirty="0"/>
          </a:p>
        </p:txBody>
      </p:sp>
    </p:spTree>
    <p:extLst>
      <p:ext uri="{BB962C8B-B14F-4D97-AF65-F5344CB8AC3E}">
        <p14:creationId xmlns:p14="http://schemas.microsoft.com/office/powerpoint/2010/main" val="19990974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 Attributes</a:t>
            </a:r>
          </a:p>
        </p:txBody>
      </p:sp>
      <p:sp>
        <p:nvSpPr>
          <p:cNvPr id="3" name="Content Placeholder 2"/>
          <p:cNvSpPr>
            <a:spLocks noGrp="1"/>
          </p:cNvSpPr>
          <p:nvPr>
            <p:ph idx="1"/>
          </p:nvPr>
        </p:nvSpPr>
        <p:spPr/>
        <p:txBody>
          <a:bodyPr/>
          <a:lstStyle/>
          <a:p>
            <a:r>
              <a:rPr lang="en-US" dirty="0" smtClean="0"/>
              <a:t>With </a:t>
            </a:r>
            <a:r>
              <a:rPr lang="en-US" dirty="0"/>
              <a:t>CSS3, this has been enhanced significantly to allow you to query various attributes to determine the appropriate styles. For example, you can apply a style when the width of the window is 600px or smaller like this:</a:t>
            </a:r>
          </a:p>
          <a:p>
            <a:endParaRPr lang="en-US" dirty="0"/>
          </a:p>
          <a:p>
            <a:r>
              <a:rPr lang="en-US" dirty="0"/>
              <a:t>(Page 171).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289</a:t>
            </a:fld>
            <a:endParaRPr lang="en-US" dirty="0"/>
          </a:p>
        </p:txBody>
      </p:sp>
    </p:spTree>
    <p:extLst>
      <p:ext uri="{BB962C8B-B14F-4D97-AF65-F5344CB8AC3E}">
        <p14:creationId xmlns:p14="http://schemas.microsoft.com/office/powerpoint/2010/main" val="701416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1-3</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a:t>
            </a:fld>
            <a:endParaRPr lang="en-US" dirty="0"/>
          </a:p>
        </p:txBody>
      </p:sp>
      <p:pic>
        <p:nvPicPr>
          <p:cNvPr id="8" name="Picture 7"/>
          <p:cNvPicPr>
            <a:picLocks noChangeAspect="1"/>
          </p:cNvPicPr>
          <p:nvPr/>
        </p:nvPicPr>
        <p:blipFill>
          <a:blip r:embed="rId2"/>
          <a:stretch>
            <a:fillRect/>
          </a:stretch>
        </p:blipFill>
        <p:spPr>
          <a:xfrm>
            <a:off x="152400" y="1261144"/>
            <a:ext cx="5155672" cy="2211897"/>
          </a:xfrm>
          <a:prstGeom prst="rect">
            <a:avLst/>
          </a:prstGeom>
          <a:ln>
            <a:solidFill>
              <a:schemeClr val="accent1"/>
            </a:solidFill>
          </a:ln>
        </p:spPr>
      </p:pic>
    </p:spTree>
    <p:extLst>
      <p:ext uri="{BB962C8B-B14F-4D97-AF65-F5344CB8AC3E}">
        <p14:creationId xmlns:p14="http://schemas.microsoft.com/office/powerpoint/2010/main" val="372647036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Media Queries</a:t>
            </a:r>
          </a:p>
        </p:txBody>
      </p:sp>
      <p:sp>
        <p:nvSpPr>
          <p:cNvPr id="3" name="Content Placeholder 2"/>
          <p:cNvSpPr>
            <a:spLocks noGrp="1"/>
          </p:cNvSpPr>
          <p:nvPr>
            <p:ph idx="1"/>
          </p:nvPr>
        </p:nvSpPr>
        <p:spPr/>
        <p:txBody>
          <a:bodyPr/>
          <a:lstStyle/>
          <a:p>
            <a:r>
              <a:rPr lang="en-US" dirty="0" smtClean="0"/>
              <a:t>There </a:t>
            </a:r>
            <a:r>
              <a:rPr lang="en-US" dirty="0"/>
              <a:t>is a lot that you can do with media queries to dynamically style your web page. For example, you could use the color and monochrome features to apply more appropriate styles when displayed on a monochrome device. The color feature returns the number of colors supported, so (min-color: 2) will select all color devices. You can also use (orientation: portrait) and (orientation: landscape) to arrange the elements based on the device’s orientation. One of the most common use of media queries is to determine the width of the window. As the width of the window shrinks, the styles will gradually adjust to accommodate the size while retaining as much of the original layout as possible. This is known as a responsive web design. A typical approach is to plan for three different styles: large, medium, and small. The large style is probably how the site is initially designed for desktop users. There may be sidebars and multiple columns of content. The medium style will keep the same basic layout but start to shrink areas as needed. A useful technique is to use relative sizing so as the window shrinks, each element gradually shrinks as well. The small style will be used for handheld devices, and you’ll generally keep the layout to a single column. Since the page will tend to be longer now, links to bookmarks on the page become more important.</a:t>
            </a:r>
          </a:p>
          <a:p>
            <a:endParaRPr lang="en-US" dirty="0"/>
          </a:p>
          <a:p>
            <a:r>
              <a:rPr lang="en-US" dirty="0"/>
              <a:t>(Page 172).</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290</a:t>
            </a:fld>
            <a:endParaRPr lang="en-US" dirty="0"/>
          </a:p>
        </p:txBody>
      </p:sp>
    </p:spTree>
    <p:extLst>
      <p:ext uri="{BB962C8B-B14F-4D97-AF65-F5344CB8AC3E}">
        <p14:creationId xmlns:p14="http://schemas.microsoft.com/office/powerpoint/2010/main" val="20413189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291</a:t>
            </a:fld>
            <a:endParaRPr lang="en-US" dirty="0"/>
          </a:p>
        </p:txBody>
      </p:sp>
      <p:sp>
        <p:nvSpPr>
          <p:cNvPr id="6" name="Text Placeholder 5"/>
          <p:cNvSpPr>
            <a:spLocks noGrp="1"/>
          </p:cNvSpPr>
          <p:nvPr>
            <p:ph type="body" sz="quarter" idx="16"/>
          </p:nvPr>
        </p:nvSpPr>
        <p:spPr/>
        <p:txBody>
          <a:bodyPr/>
          <a:lstStyle/>
          <a:p>
            <a:r>
              <a:rPr lang="en-US" smtClean="0"/>
              <a:t>10</a:t>
            </a:r>
            <a:endParaRPr lang="en-US" dirty="0"/>
          </a:p>
        </p:txBody>
      </p:sp>
      <p:pic>
        <p:nvPicPr>
          <p:cNvPr id="4" name="Picture 3"/>
          <p:cNvPicPr>
            <a:picLocks noChangeAspect="1"/>
          </p:cNvPicPr>
          <p:nvPr/>
        </p:nvPicPr>
        <p:blipFill>
          <a:blip r:embed="rId2"/>
          <a:stretch>
            <a:fillRect/>
          </a:stretch>
        </p:blipFill>
        <p:spPr>
          <a:xfrm>
            <a:off x="9353550" y="4155071"/>
            <a:ext cx="2505075" cy="2352675"/>
          </a:xfrm>
          <a:prstGeom prst="rect">
            <a:avLst/>
          </a:prstGeom>
          <a:ln>
            <a:solidFill>
              <a:schemeClr val="accent1"/>
            </a:solidFill>
          </a:ln>
        </p:spPr>
      </p:pic>
    </p:spTree>
    <p:extLst>
      <p:ext uri="{BB962C8B-B14F-4D97-AF65-F5344CB8AC3E}">
        <p14:creationId xmlns:p14="http://schemas.microsoft.com/office/powerpoint/2010/main" val="12149022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In Chapter 2 I explained the basic box model, and in this chapter I’ll demonstrate how each “box” is positioned relative to the other content on the </a:t>
            </a:r>
            <a:r>
              <a:rPr lang="en-US" dirty="0" smtClean="0"/>
              <a:t>page.</a:t>
            </a:r>
          </a:p>
          <a:p>
            <a:pPr lvl="1"/>
            <a:r>
              <a:rPr lang="en-US" dirty="0" smtClean="0"/>
              <a:t>Each </a:t>
            </a:r>
            <a:r>
              <a:rPr lang="en-US" dirty="0"/>
              <a:t>HTML element takes up a certain amount of space, which is defined as a rectangle; it has a height and a </a:t>
            </a:r>
            <a:r>
              <a:rPr lang="en-US" dirty="0" smtClean="0"/>
              <a:t>width.</a:t>
            </a:r>
          </a:p>
          <a:p>
            <a:pPr lvl="1"/>
            <a:r>
              <a:rPr lang="en-US" dirty="0" smtClean="0"/>
              <a:t>In </a:t>
            </a:r>
            <a:r>
              <a:rPr lang="en-US" dirty="0"/>
              <a:t>addition, the padding, border, and margin contributes to the space that must be </a:t>
            </a:r>
            <a:r>
              <a:rPr lang="en-US" dirty="0" smtClean="0"/>
              <a:t>allocated.</a:t>
            </a:r>
          </a:p>
          <a:p>
            <a:pPr lvl="1"/>
            <a:r>
              <a:rPr lang="en-US" dirty="0" smtClean="0"/>
              <a:t>So </a:t>
            </a:r>
            <a:r>
              <a:rPr lang="en-US" dirty="0"/>
              <a:t>an HTML document can be thought of a series of </a:t>
            </a:r>
            <a:r>
              <a:rPr lang="en-US" dirty="0" smtClean="0"/>
              <a:t>boxes.</a:t>
            </a:r>
          </a:p>
          <a:p>
            <a:pPr lvl="1"/>
            <a:r>
              <a:rPr lang="en-US" dirty="0" smtClean="0"/>
              <a:t>In </a:t>
            </a:r>
            <a:r>
              <a:rPr lang="en-US" dirty="0"/>
              <a:t>Chapter 4 I explained the structural elements that define the larger boxes, such as the header, section, and article </a:t>
            </a:r>
            <a:r>
              <a:rPr lang="en-US" dirty="0" smtClean="0"/>
              <a:t>elements.</a:t>
            </a:r>
          </a:p>
          <a:p>
            <a:pPr lvl="1"/>
            <a:r>
              <a:rPr lang="en-US" dirty="0" smtClean="0"/>
              <a:t>These </a:t>
            </a:r>
            <a:r>
              <a:rPr lang="en-US" dirty="0"/>
              <a:t>define the structure of your document. Within these you’ll place smaller elements such as paragraph and image elements. And within the paragraph elements you include lots of small boxes using the phrasing elements I described in Chapter 5, such as strong, emphasis, and span elements. In the previous chapters I told you not to worry about how all of this content would be arranged. The focus of the HTML document is to organize the content in a logical fashion, in a - this belongs to that - line of reasoning. Now it’s time to worry! There are several concepts that you need to understand to effectively lay out the content of an HTML document, which I will explain in this chapter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292</a:t>
            </a:fld>
            <a:endParaRPr lang="en-US" dirty="0"/>
          </a:p>
        </p:txBody>
      </p:sp>
    </p:spTree>
    <p:extLst>
      <p:ext uri="{BB962C8B-B14F-4D97-AF65-F5344CB8AC3E}">
        <p14:creationId xmlns:p14="http://schemas.microsoft.com/office/powerpoint/2010/main" val="87955105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Display</a:t>
            </a:r>
          </a:p>
        </p:txBody>
      </p:sp>
      <p:sp>
        <p:nvSpPr>
          <p:cNvPr id="3" name="Content Placeholder 2"/>
          <p:cNvSpPr>
            <a:spLocks noGrp="1"/>
          </p:cNvSpPr>
          <p:nvPr>
            <p:ph idx="1"/>
          </p:nvPr>
        </p:nvSpPr>
        <p:spPr/>
        <p:txBody>
          <a:bodyPr/>
          <a:lstStyle/>
          <a:p>
            <a:r>
              <a:rPr lang="en-US" dirty="0" smtClean="0"/>
              <a:t>The </a:t>
            </a:r>
            <a:r>
              <a:rPr lang="en-US" dirty="0"/>
              <a:t>most fundamental attribute regarding layout in CSS is the display attribute. There are two basic options: block and inline. There are other supported values, which I’ll explain later. But for now, I’ll focus on these two (and the none option). • block - the element uses the entire width of its parent element. Additional blocked elements are then stacked vertically, just below the previous element. • inline - the element is arranged horizontally. Each inline element is placed to the right of the previous elements (assuming left-to-right direction is used). If there is not enough room for the element, some or all of the element content is wrapped to the next row. • none - the element is not rendered at all. Not only is the content hidden, but it doesn’t take up any space on the screen. Browsers do a great job defaulting CSS properties so elements are rendered in a reasonable fashion without needing to add any CSS rules. Each element has a default value for the display attribute, for example. The structural elements such as section, article, and div are all block elements (by default). Phrasing content such as strong and emphasis are inline elements. The paragraph element, being the notable exception, is a blocked element because a paragraph normally takes up the entire width of a page or section.</a:t>
            </a:r>
          </a:p>
          <a:p>
            <a:endParaRPr lang="en-US" dirty="0"/>
          </a:p>
          <a:p>
            <a:r>
              <a:rPr lang="en-US" dirty="0"/>
              <a:t>(Page 175).</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293</a:t>
            </a:fld>
            <a:endParaRPr lang="en-US" dirty="0"/>
          </a:p>
        </p:txBody>
      </p:sp>
    </p:spTree>
    <p:extLst>
      <p:ext uri="{BB962C8B-B14F-4D97-AF65-F5344CB8AC3E}">
        <p14:creationId xmlns:p14="http://schemas.microsoft.com/office/powerpoint/2010/main" val="12559276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Sizes</a:t>
            </a:r>
          </a:p>
        </p:txBody>
      </p:sp>
      <p:sp>
        <p:nvSpPr>
          <p:cNvPr id="3" name="Content Placeholder 2"/>
          <p:cNvSpPr>
            <a:spLocks noGrp="1"/>
          </p:cNvSpPr>
          <p:nvPr>
            <p:ph idx="1"/>
          </p:nvPr>
        </p:nvSpPr>
        <p:spPr/>
        <p:txBody>
          <a:bodyPr/>
          <a:lstStyle/>
          <a:p>
            <a:r>
              <a:rPr lang="en-US" dirty="0" smtClean="0"/>
              <a:t>There </a:t>
            </a:r>
            <a:r>
              <a:rPr lang="en-US" dirty="0"/>
              <a:t>are numerous ways to define the size of an element and there are consequences with each of these methods.</a:t>
            </a:r>
          </a:p>
          <a:p>
            <a:endParaRPr lang="en-US" dirty="0"/>
          </a:p>
          <a:p>
            <a:r>
              <a:rPr lang="en-US" dirty="0"/>
              <a:t>(Page 177).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294</a:t>
            </a:fld>
            <a:endParaRPr lang="en-US" dirty="0"/>
          </a:p>
        </p:txBody>
      </p:sp>
    </p:spTree>
    <p:extLst>
      <p:ext uri="{BB962C8B-B14F-4D97-AF65-F5344CB8AC3E}">
        <p14:creationId xmlns:p14="http://schemas.microsoft.com/office/powerpoint/2010/main" val="8168661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Absolute Size</a:t>
            </a:r>
          </a:p>
        </p:txBody>
      </p:sp>
      <p:sp>
        <p:nvSpPr>
          <p:cNvPr id="7" name="Content Placeholder 6"/>
          <p:cNvSpPr>
            <a:spLocks noGrp="1"/>
          </p:cNvSpPr>
          <p:nvPr>
            <p:ph idx="1"/>
          </p:nvPr>
        </p:nvSpPr>
        <p:spPr/>
        <p:txBody>
          <a:bodyPr/>
          <a:lstStyle/>
          <a:p>
            <a:r>
              <a:rPr lang="en-US" dirty="0" smtClean="0"/>
              <a:t>In </a:t>
            </a:r>
            <a:r>
              <a:rPr lang="en-US" dirty="0"/>
              <a:t>the previous example, I set the width attribute, giving it an absolute width of 150 pixels. You can also set the height attribute as well. This will force that much space to be allocated whether it is needed or not, and whether it is available or not – the latter being somewhat more problematic.</a:t>
            </a:r>
          </a:p>
          <a:p>
            <a:endParaRPr lang="en-US" dirty="0"/>
          </a:p>
          <a:p>
            <a:r>
              <a:rPr lang="en-US" dirty="0"/>
              <a:t>(Page 177).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295</a:t>
            </a:fld>
            <a:endParaRPr lang="en-US" dirty="0"/>
          </a:p>
        </p:txBody>
      </p:sp>
    </p:spTree>
    <p:extLst>
      <p:ext uri="{BB962C8B-B14F-4D97-AF65-F5344CB8AC3E}">
        <p14:creationId xmlns:p14="http://schemas.microsoft.com/office/powerpoint/2010/main" val="3737560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Size</a:t>
            </a:r>
          </a:p>
        </p:txBody>
      </p:sp>
      <p:sp>
        <p:nvSpPr>
          <p:cNvPr id="3" name="Content Placeholder 2"/>
          <p:cNvSpPr>
            <a:spLocks noGrp="1"/>
          </p:cNvSpPr>
          <p:nvPr>
            <p:ph idx="1"/>
          </p:nvPr>
        </p:nvSpPr>
        <p:spPr/>
        <p:txBody>
          <a:bodyPr/>
          <a:lstStyle/>
          <a:p>
            <a:r>
              <a:rPr lang="en-US" dirty="0" smtClean="0"/>
              <a:t>I </a:t>
            </a:r>
            <a:r>
              <a:rPr lang="en-US" dirty="0"/>
              <a:t>mentioned briefly in Chapter 2 that distance units can also be expressed as a percentage. Instead of specifying the width as a fixed size, say 300px, you can specify it as a percentage. This will be a percentage of the element’s immediate parent:</a:t>
            </a:r>
          </a:p>
          <a:p>
            <a:endParaRPr lang="en-US" dirty="0"/>
          </a:p>
          <a:p>
            <a:r>
              <a:rPr lang="en-US" dirty="0"/>
              <a:t>(Page 179).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296</a:t>
            </a:fld>
            <a:endParaRPr lang="en-US" dirty="0"/>
          </a:p>
        </p:txBody>
      </p:sp>
    </p:spTree>
    <p:extLst>
      <p:ext uri="{BB962C8B-B14F-4D97-AF65-F5344CB8AC3E}">
        <p14:creationId xmlns:p14="http://schemas.microsoft.com/office/powerpoint/2010/main" val="128759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Maximum Values</a:t>
            </a:r>
          </a:p>
        </p:txBody>
      </p:sp>
      <p:sp>
        <p:nvSpPr>
          <p:cNvPr id="3" name="Content Placeholder 2"/>
          <p:cNvSpPr>
            <a:spLocks noGrp="1"/>
          </p:cNvSpPr>
          <p:nvPr>
            <p:ph idx="1"/>
          </p:nvPr>
        </p:nvSpPr>
        <p:spPr/>
        <p:txBody>
          <a:bodyPr/>
          <a:lstStyle/>
          <a:p>
            <a:r>
              <a:rPr lang="en-US" dirty="0" smtClean="0"/>
              <a:t>If </a:t>
            </a:r>
            <a:r>
              <a:rPr lang="en-US" dirty="0"/>
              <a:t>you’re primarily dealing with text, defining the width of a container is useful to constrain the area that will contain the text. The text will be wrapped as needed to fit within the specified area. However, if the available space is less than that, the content will overrun this area as I illustrated previously. A simple improvement to deal with this is to use the max-width attribute instead of width. Replace both declarations in the CSS rule with max-width:</a:t>
            </a:r>
          </a:p>
          <a:p>
            <a:endParaRPr lang="en-US" dirty="0"/>
          </a:p>
          <a:p>
            <a:r>
              <a:rPr lang="en-US" dirty="0"/>
              <a:t>(Page 179).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297</a:t>
            </a:fld>
            <a:endParaRPr lang="en-US" dirty="0"/>
          </a:p>
        </p:txBody>
      </p:sp>
    </p:spTree>
    <p:extLst>
      <p:ext uri="{BB962C8B-B14F-4D97-AF65-F5344CB8AC3E}">
        <p14:creationId xmlns:p14="http://schemas.microsoft.com/office/powerpoint/2010/main" val="2491467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Content-Based</a:t>
            </a:r>
          </a:p>
        </p:txBody>
      </p:sp>
      <p:sp>
        <p:nvSpPr>
          <p:cNvPr id="3" name="Content Placeholder 2"/>
          <p:cNvSpPr>
            <a:spLocks noGrp="1"/>
          </p:cNvSpPr>
          <p:nvPr>
            <p:ph idx="1"/>
          </p:nvPr>
        </p:nvSpPr>
        <p:spPr/>
        <p:txBody>
          <a:bodyPr/>
          <a:lstStyle/>
          <a:p>
            <a:r>
              <a:rPr lang="en-US" dirty="0" smtClean="0"/>
              <a:t>There </a:t>
            </a:r>
            <a:r>
              <a:rPr lang="en-US" dirty="0"/>
              <a:t>are two settings that you can use to define the width of an element based on its contents: • min-content - uses the smallest possible area that will fit the content after taking advantage of all of the wrapping opportunities. • max-content - uses the smallest space needed without wrapping any content. To demonstrate this, set the height and width attributes using max-content. This will be rendered in most browsers as shown in Figure 10-6. The width of the container will be based on the width of the widest element inside it. The height is based on the total size of all child elements.</a:t>
            </a:r>
          </a:p>
          <a:p>
            <a:endParaRPr lang="en-US" dirty="0"/>
          </a:p>
          <a:p>
            <a:r>
              <a:rPr lang="en-US" dirty="0"/>
              <a:t>(Page 180).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298</a:t>
            </a:fld>
            <a:endParaRPr lang="en-US" dirty="0"/>
          </a:p>
        </p:txBody>
      </p:sp>
    </p:spTree>
    <p:extLst>
      <p:ext uri="{BB962C8B-B14F-4D97-AF65-F5344CB8AC3E}">
        <p14:creationId xmlns:p14="http://schemas.microsoft.com/office/powerpoint/2010/main" val="22289689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IE Work Around</a:t>
            </a:r>
          </a:p>
        </p:txBody>
      </p:sp>
      <p:sp>
        <p:nvSpPr>
          <p:cNvPr id="3" name="Content Placeholder 2"/>
          <p:cNvSpPr>
            <a:spLocks noGrp="1"/>
          </p:cNvSpPr>
          <p:nvPr>
            <p:ph idx="1"/>
          </p:nvPr>
        </p:nvSpPr>
        <p:spPr/>
        <p:txBody>
          <a:bodyPr/>
          <a:lstStyle/>
          <a:p>
            <a:r>
              <a:rPr lang="en-US" dirty="0" smtClean="0"/>
              <a:t>Neither </a:t>
            </a:r>
            <a:r>
              <a:rPr lang="en-US" dirty="0"/>
              <a:t>IE nor Edge support the min-content and max-content attributes, as of this writing. However, there is a workaround using the custom -ms-grid attribute. You have to first place the container inside another parent element (grandparent, actually) and then apply the properties to the grandparent. So the HTML will look like this:</a:t>
            </a:r>
          </a:p>
          <a:p>
            <a:endParaRPr lang="en-US" dirty="0"/>
          </a:p>
          <a:p>
            <a:r>
              <a:rPr lang="en-US" dirty="0"/>
              <a:t>(Page 182).</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299</a:t>
            </a:fld>
            <a:endParaRPr lang="en-US" dirty="0"/>
          </a:p>
        </p:txBody>
      </p:sp>
    </p:spTree>
    <p:extLst>
      <p:ext uri="{BB962C8B-B14F-4D97-AF65-F5344CB8AC3E}">
        <p14:creationId xmlns:p14="http://schemas.microsoft.com/office/powerpoint/2010/main" val="3176405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Technologies</a:t>
            </a:r>
            <a:endParaRPr lang="en-US" dirty="0"/>
          </a:p>
        </p:txBody>
      </p:sp>
      <p:sp>
        <p:nvSpPr>
          <p:cNvPr id="3" name="Content Placeholder 2"/>
          <p:cNvSpPr>
            <a:spLocks noGrp="1"/>
          </p:cNvSpPr>
          <p:nvPr>
            <p:ph idx="1"/>
          </p:nvPr>
        </p:nvSpPr>
        <p:spPr/>
        <p:txBody>
          <a:bodyPr/>
          <a:lstStyle/>
          <a:p>
            <a:r>
              <a:rPr lang="en-US" dirty="0"/>
              <a:t>The term </a:t>
            </a:r>
            <a:r>
              <a:rPr lang="en-US" dirty="0" smtClean="0">
                <a:solidFill>
                  <a:srgbClr val="FF0000"/>
                </a:solidFill>
              </a:rPr>
              <a:t>HTML5 </a:t>
            </a:r>
            <a:r>
              <a:rPr lang="en-US" dirty="0">
                <a:solidFill>
                  <a:srgbClr val="0070C0"/>
                </a:solidFill>
              </a:rPr>
              <a:t>encompasses</a:t>
            </a:r>
            <a:r>
              <a:rPr lang="en-US" dirty="0"/>
              <a:t> a broad </a:t>
            </a:r>
            <a:r>
              <a:rPr lang="en-US" dirty="0">
                <a:solidFill>
                  <a:srgbClr val="0070C0"/>
                </a:solidFill>
              </a:rPr>
              <a:t>spectrum of technologies</a:t>
            </a:r>
            <a:r>
              <a:rPr lang="en-US" dirty="0"/>
              <a:t> that together provide a compelling </a:t>
            </a:r>
            <a:r>
              <a:rPr lang="en-US" dirty="0">
                <a:solidFill>
                  <a:srgbClr val="FF0000"/>
                </a:solidFill>
              </a:rPr>
              <a:t>platform</a:t>
            </a:r>
            <a:r>
              <a:rPr lang="en-US" dirty="0"/>
              <a:t> for building great </a:t>
            </a:r>
            <a:r>
              <a:rPr lang="en-US" dirty="0">
                <a:solidFill>
                  <a:srgbClr val="FF0000"/>
                </a:solidFill>
              </a:rPr>
              <a:t>web applications</a:t>
            </a:r>
            <a:r>
              <a:rPr lang="en-US" dirty="0"/>
              <a:t>. </a:t>
            </a:r>
            <a:endParaRPr lang="en-US" dirty="0" smtClean="0"/>
          </a:p>
          <a:p>
            <a:pPr lvl="1"/>
            <a:r>
              <a:rPr lang="en-US" dirty="0" smtClean="0"/>
              <a:t>These </a:t>
            </a:r>
            <a:r>
              <a:rPr lang="en-US" dirty="0"/>
              <a:t>can be organized into </a:t>
            </a:r>
            <a:r>
              <a:rPr lang="en-US" dirty="0">
                <a:solidFill>
                  <a:srgbClr val="FF0000"/>
                </a:solidFill>
              </a:rPr>
              <a:t>three areas</a:t>
            </a:r>
            <a:r>
              <a:rPr lang="en-US" dirty="0"/>
              <a:t>: </a:t>
            </a:r>
          </a:p>
          <a:p>
            <a:pPr lvl="2"/>
            <a:r>
              <a:rPr lang="en-US" dirty="0" smtClean="0"/>
              <a:t>HTML </a:t>
            </a:r>
            <a:r>
              <a:rPr lang="en-US" dirty="0"/>
              <a:t>– the web content, including markup </a:t>
            </a:r>
            <a:r>
              <a:rPr lang="en-US" dirty="0" smtClean="0"/>
              <a:t>instructions.</a:t>
            </a:r>
          </a:p>
          <a:p>
            <a:pPr lvl="2"/>
            <a:r>
              <a:rPr lang="en-US" dirty="0" smtClean="0"/>
              <a:t>CSS </a:t>
            </a:r>
            <a:r>
              <a:rPr lang="en-US" dirty="0"/>
              <a:t>– the styling rules that define how the content is </a:t>
            </a:r>
            <a:r>
              <a:rPr lang="en-US" dirty="0" smtClean="0"/>
              <a:t>presented.</a:t>
            </a:r>
          </a:p>
          <a:p>
            <a:pPr lvl="2"/>
            <a:r>
              <a:rPr lang="en-US" dirty="0" smtClean="0"/>
              <a:t>JavaScript </a:t>
            </a:r>
            <a:r>
              <a:rPr lang="en-US" dirty="0"/>
              <a:t>– provides client-side scripting and advanced </a:t>
            </a:r>
            <a:r>
              <a:rPr lang="en-US" dirty="0" smtClean="0"/>
              <a:t>capabilities.</a:t>
            </a:r>
          </a:p>
          <a:p>
            <a:pPr lvl="1"/>
            <a:r>
              <a:rPr lang="en-US" dirty="0" smtClean="0">
                <a:solidFill>
                  <a:srgbClr val="FF0000"/>
                </a:solidFill>
              </a:rPr>
              <a:t>Part </a:t>
            </a:r>
            <a:r>
              <a:rPr lang="en-US" dirty="0">
                <a:solidFill>
                  <a:srgbClr val="FF0000"/>
                </a:solidFill>
              </a:rPr>
              <a:t>1</a:t>
            </a:r>
            <a:r>
              <a:rPr lang="en-US" dirty="0"/>
              <a:t> contains a chapter for each of these </a:t>
            </a:r>
            <a:r>
              <a:rPr lang="en-US" dirty="0">
                <a:solidFill>
                  <a:srgbClr val="FF0000"/>
                </a:solidFill>
              </a:rPr>
              <a:t>areas</a:t>
            </a:r>
            <a:r>
              <a:rPr lang="en-US" dirty="0"/>
              <a:t> that introduces the fundamental concepts that you will need to understand in order to apply the material in the rest of the </a:t>
            </a:r>
            <a:r>
              <a:rPr lang="en-US" dirty="0" smtClean="0"/>
              <a:t>book.</a:t>
            </a:r>
          </a:p>
          <a:p>
            <a:pPr lvl="1"/>
            <a:r>
              <a:rPr lang="en-US" dirty="0" smtClean="0"/>
              <a:t>This </a:t>
            </a:r>
            <a:r>
              <a:rPr lang="en-US" dirty="0"/>
              <a:t>section is a </a:t>
            </a:r>
            <a:r>
              <a:rPr lang="en-US" dirty="0">
                <a:solidFill>
                  <a:srgbClr val="FF0000"/>
                </a:solidFill>
              </a:rPr>
              <a:t>must-read</a:t>
            </a:r>
            <a:r>
              <a:rPr lang="en-US" dirty="0"/>
              <a:t> for anyone relatively new to web </a:t>
            </a:r>
            <a:r>
              <a:rPr lang="en-US" dirty="0" smtClean="0"/>
              <a:t>development.</a:t>
            </a:r>
          </a:p>
          <a:p>
            <a:pPr lvl="1"/>
            <a:r>
              <a:rPr lang="en-US" dirty="0" smtClean="0"/>
              <a:t>Each </a:t>
            </a:r>
            <a:r>
              <a:rPr lang="en-US" dirty="0"/>
              <a:t>chapter also provides a broad coverage of the technology so, even if you are fairly experienced, you will likely find some </a:t>
            </a:r>
            <a:r>
              <a:rPr lang="en-US" dirty="0">
                <a:solidFill>
                  <a:srgbClr val="FF0000"/>
                </a:solidFill>
              </a:rPr>
              <a:t>tidbits</a:t>
            </a:r>
            <a:r>
              <a:rPr lang="en-US" dirty="0"/>
              <a:t> that you weren’t aware of or may have </a:t>
            </a:r>
            <a:r>
              <a:rPr lang="en-US" dirty="0" smtClean="0"/>
              <a:t>forgotten.</a:t>
            </a:r>
          </a:p>
          <a:p>
            <a:pPr lvl="1"/>
            <a:r>
              <a:rPr lang="en-US" dirty="0" smtClean="0"/>
              <a:t>I </a:t>
            </a:r>
            <a:r>
              <a:rPr lang="en-US" dirty="0"/>
              <a:t>suggest every reader at least skim through these </a:t>
            </a:r>
            <a:r>
              <a:rPr lang="en-US" dirty="0" smtClean="0"/>
              <a:t>chapters.</a:t>
            </a:r>
          </a:p>
          <a:p>
            <a:pPr lvl="1"/>
            <a:r>
              <a:rPr lang="en-US" dirty="0" smtClean="0"/>
              <a:t>You </a:t>
            </a:r>
            <a:r>
              <a:rPr lang="en-US" dirty="0"/>
              <a:t>may need to come back to review these chapters as you work through some of the more advanced chapters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3</a:t>
            </a:fld>
            <a:endParaRPr lang="en-US" dirty="0"/>
          </a:p>
        </p:txBody>
      </p:sp>
    </p:spTree>
    <p:extLst>
      <p:ext uri="{BB962C8B-B14F-4D97-AF65-F5344CB8AC3E}">
        <p14:creationId xmlns:p14="http://schemas.microsoft.com/office/powerpoint/2010/main" val="3133374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1-1</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a:t>
            </a:fld>
            <a:endParaRPr lang="en-US" dirty="0"/>
          </a:p>
        </p:txBody>
      </p:sp>
      <p:pic>
        <p:nvPicPr>
          <p:cNvPr id="2" name="Picture 1"/>
          <p:cNvPicPr>
            <a:picLocks noChangeAspect="1"/>
          </p:cNvPicPr>
          <p:nvPr/>
        </p:nvPicPr>
        <p:blipFill>
          <a:blip r:embed="rId2"/>
          <a:stretch>
            <a:fillRect/>
          </a:stretch>
        </p:blipFill>
        <p:spPr>
          <a:xfrm>
            <a:off x="152399" y="1271203"/>
            <a:ext cx="8863523" cy="3300797"/>
          </a:xfrm>
          <a:prstGeom prst="rect">
            <a:avLst/>
          </a:prstGeom>
          <a:ln>
            <a:solidFill>
              <a:schemeClr val="accent1"/>
            </a:solidFill>
          </a:ln>
        </p:spPr>
      </p:pic>
    </p:spTree>
    <p:extLst>
      <p:ext uri="{BB962C8B-B14F-4D97-AF65-F5344CB8AC3E}">
        <p14:creationId xmlns:p14="http://schemas.microsoft.com/office/powerpoint/2010/main" val="312834877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Min-Content Example</a:t>
            </a:r>
          </a:p>
        </p:txBody>
      </p:sp>
      <p:sp>
        <p:nvSpPr>
          <p:cNvPr id="3" name="Content Placeholder 2"/>
          <p:cNvSpPr>
            <a:spLocks noGrp="1"/>
          </p:cNvSpPr>
          <p:nvPr>
            <p:ph idx="1"/>
          </p:nvPr>
        </p:nvSpPr>
        <p:spPr/>
        <p:txBody>
          <a:bodyPr/>
          <a:lstStyle/>
          <a:p>
            <a:r>
              <a:rPr lang="en-US" dirty="0" smtClean="0"/>
              <a:t>The </a:t>
            </a:r>
            <a:r>
              <a:rPr lang="en-US" dirty="0"/>
              <a:t>previous example is somewhat contrived to demonstrate how min-content and max-content work. The min-content attribute is most useful when you have a mixture of content such as images and text. Text can be wrapped to fit almost any size container but images cannot. To demonstrate a more useful example, I’ll use a figure element with a rather long caption. Here is the markup:</a:t>
            </a:r>
          </a:p>
          <a:p>
            <a:endParaRPr lang="en-US" dirty="0"/>
          </a:p>
          <a:p>
            <a:r>
              <a:rPr lang="en-US" dirty="0"/>
              <a:t>(Page 182).</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300</a:t>
            </a:fld>
            <a:endParaRPr lang="en-US" dirty="0"/>
          </a:p>
        </p:txBody>
      </p:sp>
    </p:spTree>
    <p:extLst>
      <p:ext uri="{BB962C8B-B14F-4D97-AF65-F5344CB8AC3E}">
        <p14:creationId xmlns:p14="http://schemas.microsoft.com/office/powerpoint/2010/main" val="190343068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Box Sizing</a:t>
            </a:r>
          </a:p>
        </p:txBody>
      </p:sp>
      <p:sp>
        <p:nvSpPr>
          <p:cNvPr id="3" name="Content Placeholder 2"/>
          <p:cNvSpPr>
            <a:spLocks noGrp="1"/>
          </p:cNvSpPr>
          <p:nvPr>
            <p:ph idx="1"/>
          </p:nvPr>
        </p:nvSpPr>
        <p:spPr/>
        <p:txBody>
          <a:bodyPr/>
          <a:lstStyle/>
          <a:p>
            <a:r>
              <a:rPr lang="en-US" dirty="0" smtClean="0"/>
              <a:t>As </a:t>
            </a:r>
            <a:r>
              <a:rPr lang="en-US" dirty="0"/>
              <a:t>I explained in Chapter 2, the space allocated to an element also includes the padding, border, and margin in addition to the actual element content. It’s important to remember that the size settings that I’ve explained so far apply only to the actual content. The actual space used can be more than that, sometimes significantly more, depending on these other settings. This can lead to problems when you’re trying to align elements that have different attributes. To demonstrate this, consider the following markup:</a:t>
            </a:r>
          </a:p>
          <a:p>
            <a:endParaRPr lang="en-US" dirty="0"/>
          </a:p>
          <a:p>
            <a:r>
              <a:rPr lang="en-US" dirty="0"/>
              <a:t>(Page 183).</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301</a:t>
            </a:fld>
            <a:endParaRPr lang="en-US" dirty="0"/>
          </a:p>
        </p:txBody>
      </p:sp>
    </p:spTree>
    <p:extLst>
      <p:ext uri="{BB962C8B-B14F-4D97-AF65-F5344CB8AC3E}">
        <p14:creationId xmlns:p14="http://schemas.microsoft.com/office/powerpoint/2010/main" val="35754055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Float</a:t>
            </a:r>
          </a:p>
        </p:txBody>
      </p:sp>
      <p:sp>
        <p:nvSpPr>
          <p:cNvPr id="3" name="Content Placeholder 2"/>
          <p:cNvSpPr>
            <a:spLocks noGrp="1"/>
          </p:cNvSpPr>
          <p:nvPr>
            <p:ph idx="1"/>
          </p:nvPr>
        </p:nvSpPr>
        <p:spPr/>
        <p:txBody>
          <a:bodyPr/>
          <a:lstStyle/>
          <a:p>
            <a:r>
              <a:rPr lang="en-US" dirty="0" smtClean="0"/>
              <a:t>The </a:t>
            </a:r>
            <a:r>
              <a:rPr lang="en-US" dirty="0"/>
              <a:t>float attribute is used to cause block content to be aligned to either the left or right edges of its containing element. For example, adding float: left; to an element will cause it to be left-aligned. Subsequent content in the container is then wrapped around the floating content. For example, this markup has a div element followed by a paragraph of text content.</a:t>
            </a:r>
          </a:p>
          <a:p>
            <a:endParaRPr lang="en-US" dirty="0"/>
          </a:p>
          <a:p>
            <a:r>
              <a:rPr lang="en-US" dirty="0"/>
              <a:t>(Page 185).</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302</a:t>
            </a:fld>
            <a:endParaRPr lang="en-US" dirty="0"/>
          </a:p>
        </p:txBody>
      </p:sp>
    </p:spTree>
    <p:extLst>
      <p:ext uri="{BB962C8B-B14F-4D97-AF65-F5344CB8AC3E}">
        <p14:creationId xmlns:p14="http://schemas.microsoft.com/office/powerpoint/2010/main" val="232401227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Clearing Floats</a:t>
            </a:r>
          </a:p>
        </p:txBody>
      </p:sp>
      <p:sp>
        <p:nvSpPr>
          <p:cNvPr id="3" name="Content Placeholder 2"/>
          <p:cNvSpPr>
            <a:spLocks noGrp="1"/>
          </p:cNvSpPr>
          <p:nvPr>
            <p:ph idx="1"/>
          </p:nvPr>
        </p:nvSpPr>
        <p:spPr/>
        <p:txBody>
          <a:bodyPr/>
          <a:lstStyle/>
          <a:p>
            <a:r>
              <a:rPr lang="en-US" dirty="0" smtClean="0"/>
              <a:t>The </a:t>
            </a:r>
            <a:r>
              <a:rPr lang="en-US" dirty="0"/>
              <a:t>float attribute also affects how subsequent content is positioned. The floated element is aligned to the left or right, but also, subsequent content can continue inline instead of starting a new row like normal blocked content. To illustrate that, the following markup creates four div elements and using inline styling to explicitly set the float attribute.</a:t>
            </a:r>
          </a:p>
          <a:p>
            <a:endParaRPr lang="en-US" dirty="0"/>
          </a:p>
          <a:p>
            <a:r>
              <a:rPr lang="en-US" dirty="0"/>
              <a:t>(Page 187).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303</a:t>
            </a:fld>
            <a:endParaRPr lang="en-US" dirty="0"/>
          </a:p>
        </p:txBody>
      </p:sp>
    </p:spTree>
    <p:extLst>
      <p:ext uri="{BB962C8B-B14F-4D97-AF65-F5344CB8AC3E}">
        <p14:creationId xmlns:p14="http://schemas.microsoft.com/office/powerpoint/2010/main" val="55804360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Containing Floats</a:t>
            </a:r>
          </a:p>
        </p:txBody>
      </p:sp>
      <p:sp>
        <p:nvSpPr>
          <p:cNvPr id="3" name="Content Placeholder 2"/>
          <p:cNvSpPr>
            <a:spLocks noGrp="1"/>
          </p:cNvSpPr>
          <p:nvPr>
            <p:ph idx="1"/>
          </p:nvPr>
        </p:nvSpPr>
        <p:spPr/>
        <p:txBody>
          <a:bodyPr/>
          <a:lstStyle/>
          <a:p>
            <a:r>
              <a:rPr lang="en-US" dirty="0" smtClean="0"/>
              <a:t>Figure </a:t>
            </a:r>
            <a:r>
              <a:rPr lang="en-US" dirty="0"/>
              <a:t>10-15 demonstrates a common problem with floats. Basically, the floated content is not considered when calculating the height of a container. To see this more clearly, I’ll remove the text using the following CSS rule, which sets the display attribute to none.</a:t>
            </a:r>
          </a:p>
          <a:p>
            <a:endParaRPr lang="en-US" dirty="0"/>
          </a:p>
          <a:p>
            <a:r>
              <a:rPr lang="en-US" dirty="0"/>
              <a:t>(Page 189).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304</a:t>
            </a:fld>
            <a:endParaRPr lang="en-US" dirty="0"/>
          </a:p>
        </p:txBody>
      </p:sp>
    </p:spTree>
    <p:extLst>
      <p:ext uri="{BB962C8B-B14F-4D97-AF65-F5344CB8AC3E}">
        <p14:creationId xmlns:p14="http://schemas.microsoft.com/office/powerpoint/2010/main" val="23859321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Inline Block</a:t>
            </a:r>
          </a:p>
        </p:txBody>
      </p:sp>
      <p:sp>
        <p:nvSpPr>
          <p:cNvPr id="3" name="Content Placeholder 2"/>
          <p:cNvSpPr>
            <a:spLocks noGrp="1"/>
          </p:cNvSpPr>
          <p:nvPr>
            <p:ph idx="1"/>
          </p:nvPr>
        </p:nvSpPr>
        <p:spPr/>
        <p:txBody>
          <a:bodyPr/>
          <a:lstStyle/>
          <a:p>
            <a:r>
              <a:rPr lang="en-US" dirty="0" smtClean="0"/>
              <a:t>In </a:t>
            </a:r>
            <a:r>
              <a:rPr lang="en-US" dirty="0"/>
              <a:t>the beginning of the chapter I told you that there were two basic values for the display attribute: block and inline, and I demonstrated how these work. There are actually quite a few available values for the display attribute. Most of these are related to tables, which I’ll cover in Chapter 13. But I’ll explain the inline-block value here. So block elements, as I’ve explained, use the entire width of their parent element and each block element creates a new row. In contrast, inline elements use only the horizontal space needed and subsequent elements continue on the existing row, wrapping to the next when necessary. There are some limitations when using inline elements, such as not being able to set the height and width attributes. In some of the previous examples, where there was a row of boxes, these had to be created as block content and use the float attribute to allow them to flow horizontally. The following markup creates six div elements inside a navigation element:</a:t>
            </a:r>
          </a:p>
          <a:p>
            <a:endParaRPr lang="en-US" dirty="0"/>
          </a:p>
          <a:p>
            <a:r>
              <a:rPr lang="en-US" dirty="0"/>
              <a:t>(Page 191).</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305</a:t>
            </a:fld>
            <a:endParaRPr lang="en-US" dirty="0"/>
          </a:p>
        </p:txBody>
      </p:sp>
    </p:spTree>
    <p:extLst>
      <p:ext uri="{BB962C8B-B14F-4D97-AF65-F5344CB8AC3E}">
        <p14:creationId xmlns:p14="http://schemas.microsoft.com/office/powerpoint/2010/main" val="27258895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Position</a:t>
            </a:r>
          </a:p>
        </p:txBody>
      </p:sp>
      <p:sp>
        <p:nvSpPr>
          <p:cNvPr id="3" name="Content Placeholder 2"/>
          <p:cNvSpPr>
            <a:spLocks noGrp="1"/>
          </p:cNvSpPr>
          <p:nvPr>
            <p:ph idx="1"/>
          </p:nvPr>
        </p:nvSpPr>
        <p:spPr/>
        <p:txBody>
          <a:bodyPr/>
          <a:lstStyle/>
          <a:p>
            <a:r>
              <a:rPr lang="en-US" dirty="0" smtClean="0"/>
              <a:t>So </a:t>
            </a:r>
            <a:r>
              <a:rPr lang="en-US" dirty="0"/>
              <a:t>far, all of the elements we have worked with in this chapter have been positioned statically. This is the default behavior where elements flow from one to the next using either block or inline layout. This is defined by setting position: static; but since this is the default value it’s not necessary to actually add this to your CSS. There are several values for the position attribute and I’ll explain each of these: • static - this is the default value; the content is positioned based on its location in the document and the flow properties that are assigned. • relative - the element position is offset from where its normal flow position would be. • absolute - the element is positioned at a specific location; no space is allocated for it. • fixed - the element is positioned relative to the viewport; its position on the screen does not change when the document is scrolled.</a:t>
            </a:r>
          </a:p>
          <a:p>
            <a:endParaRPr lang="en-US" dirty="0"/>
          </a:p>
          <a:p>
            <a:r>
              <a:rPr lang="en-US" dirty="0"/>
              <a:t>(Page 192).</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306</a:t>
            </a:fld>
            <a:endParaRPr lang="en-US" dirty="0"/>
          </a:p>
        </p:txBody>
      </p:sp>
    </p:spTree>
    <p:extLst>
      <p:ext uri="{BB962C8B-B14F-4D97-AF65-F5344CB8AC3E}">
        <p14:creationId xmlns:p14="http://schemas.microsoft.com/office/powerpoint/2010/main" val="286634545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Positioning</a:t>
            </a:r>
          </a:p>
        </p:txBody>
      </p:sp>
      <p:sp>
        <p:nvSpPr>
          <p:cNvPr id="3" name="Content Placeholder 2"/>
          <p:cNvSpPr>
            <a:spLocks noGrp="1"/>
          </p:cNvSpPr>
          <p:nvPr>
            <p:ph idx="1"/>
          </p:nvPr>
        </p:nvSpPr>
        <p:spPr/>
        <p:txBody>
          <a:bodyPr/>
          <a:lstStyle/>
          <a:p>
            <a:r>
              <a:rPr lang="en-US" dirty="0" smtClean="0"/>
              <a:t>With </a:t>
            </a:r>
            <a:r>
              <a:rPr lang="en-US" dirty="0"/>
              <a:t>relative positioning, the content is positioned just like with static positioning except it is then offset from its original, calculated position. The shifting of the element does not affect the position of other elements. The space assigned to the element based on its original position is still honored. This will usually lead to some overlapping content as well as blank spaces. After setting the position attribute to relative, you can then specify the offset using the top, bottom, left, or right attributes. If you want the element shifted down, set the top attribute to the distance that it should be adjusted. Similarly, to shift the position up, use the bottom attribute. To shift the element to the right, use the left attribute. This may seem backward at first, but it is similar to increasing the left margin, which will push the element to the right.</a:t>
            </a:r>
          </a:p>
          <a:p>
            <a:endParaRPr lang="en-US" dirty="0"/>
          </a:p>
          <a:p>
            <a:r>
              <a:rPr lang="en-US" dirty="0"/>
              <a:t>(Page 193).</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307</a:t>
            </a:fld>
            <a:endParaRPr lang="en-US" dirty="0"/>
          </a:p>
        </p:txBody>
      </p:sp>
    </p:spTree>
    <p:extLst>
      <p:ext uri="{BB962C8B-B14F-4D97-AF65-F5344CB8AC3E}">
        <p14:creationId xmlns:p14="http://schemas.microsoft.com/office/powerpoint/2010/main" val="144926067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Absolute Positioning</a:t>
            </a:r>
          </a:p>
        </p:txBody>
      </p:sp>
      <p:sp>
        <p:nvSpPr>
          <p:cNvPr id="3" name="Content Placeholder 2"/>
          <p:cNvSpPr>
            <a:spLocks noGrp="1"/>
          </p:cNvSpPr>
          <p:nvPr>
            <p:ph idx="1"/>
          </p:nvPr>
        </p:nvSpPr>
        <p:spPr/>
        <p:txBody>
          <a:bodyPr/>
          <a:lstStyle/>
          <a:p>
            <a:r>
              <a:rPr lang="en-US" dirty="0" smtClean="0"/>
              <a:t>Absolute </a:t>
            </a:r>
            <a:r>
              <a:rPr lang="en-US" dirty="0"/>
              <a:t>positioning is similar to relative positioning except the element is completely removed from the content flow. The original position is not honored; it’s like the element was never there. It uses the same top, bottom, left, and right attributes to specify the position. However, the tricky part of using absolute positioning is determining the positioning context. To be clear, both the relative or absolute values for position attribute will position the element relative to something. With both, you specify an offset using the top, bottom, left, or right attributes. Setting position: relative; will position the element relative to its original position. Using position: absolute; will position the element relative to its positioning context. A positioning context is created whenever relative or absolute positioning is used. When absolute positioning is used, the browser will look through the element’s ancestry to find the nearest ancestor that has the position attribute set to either absolute or relative. If none is found, the document is used as the default positioning context. To demonstrate this, I’ll add the following CSS rule:</a:t>
            </a:r>
          </a:p>
          <a:p>
            <a:endParaRPr lang="en-US" dirty="0"/>
          </a:p>
          <a:p>
            <a:r>
              <a:rPr lang="en-US" dirty="0"/>
              <a:t>(Page 195).</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308</a:t>
            </a:fld>
            <a:endParaRPr lang="en-US" dirty="0"/>
          </a:p>
        </p:txBody>
      </p:sp>
    </p:spTree>
    <p:extLst>
      <p:ext uri="{BB962C8B-B14F-4D97-AF65-F5344CB8AC3E}">
        <p14:creationId xmlns:p14="http://schemas.microsoft.com/office/powerpoint/2010/main" val="21760051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Fixed Positioning</a:t>
            </a:r>
          </a:p>
        </p:txBody>
      </p:sp>
      <p:sp>
        <p:nvSpPr>
          <p:cNvPr id="3" name="Content Placeholder 2"/>
          <p:cNvSpPr>
            <a:spLocks noGrp="1"/>
          </p:cNvSpPr>
          <p:nvPr>
            <p:ph idx="1"/>
          </p:nvPr>
        </p:nvSpPr>
        <p:spPr/>
        <p:txBody>
          <a:bodyPr/>
          <a:lstStyle/>
          <a:p>
            <a:r>
              <a:rPr lang="en-US" dirty="0" smtClean="0"/>
              <a:t>Fixed </a:t>
            </a:r>
            <a:r>
              <a:rPr lang="en-US" dirty="0"/>
              <a:t>positioning is identical to absolute positioning except that the positioning context is always the viewport. The content will always stay in the same place on the screen regardless of how the document is scrolled – horizontally or vertically. To demonstrate this, I’ll change the position of the blue div by replacing the previous CSS rule with this:</a:t>
            </a:r>
          </a:p>
          <a:p>
            <a:endParaRPr lang="en-US" dirty="0"/>
          </a:p>
          <a:p>
            <a:r>
              <a:rPr lang="en-US" dirty="0"/>
              <a:t>(Page 196).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309</a:t>
            </a:fld>
            <a:endParaRPr lang="en-US" dirty="0"/>
          </a:p>
        </p:txBody>
      </p:sp>
    </p:spTree>
    <p:extLst>
      <p:ext uri="{BB962C8B-B14F-4D97-AF65-F5344CB8AC3E}">
        <p14:creationId xmlns:p14="http://schemas.microsoft.com/office/powerpoint/2010/main" val="3313806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Table 1-2</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a:t>
            </a:fld>
            <a:endParaRPr lang="en-US" dirty="0"/>
          </a:p>
        </p:txBody>
      </p:sp>
      <p:pic>
        <p:nvPicPr>
          <p:cNvPr id="3" name="Picture 2"/>
          <p:cNvPicPr>
            <a:picLocks noChangeAspect="1"/>
          </p:cNvPicPr>
          <p:nvPr/>
        </p:nvPicPr>
        <p:blipFill>
          <a:blip r:embed="rId2"/>
          <a:stretch>
            <a:fillRect/>
          </a:stretch>
        </p:blipFill>
        <p:spPr>
          <a:xfrm>
            <a:off x="152400" y="1278099"/>
            <a:ext cx="8824519" cy="4794655"/>
          </a:xfrm>
          <a:prstGeom prst="rect">
            <a:avLst/>
          </a:prstGeom>
          <a:ln>
            <a:solidFill>
              <a:schemeClr val="accent1"/>
            </a:solidFill>
          </a:ln>
        </p:spPr>
      </p:pic>
    </p:spTree>
    <p:extLst>
      <p:ext uri="{BB962C8B-B14F-4D97-AF65-F5344CB8AC3E}">
        <p14:creationId xmlns:p14="http://schemas.microsoft.com/office/powerpoint/2010/main" val="26881784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Z-Index</a:t>
            </a:r>
          </a:p>
        </p:txBody>
      </p:sp>
      <p:sp>
        <p:nvSpPr>
          <p:cNvPr id="3" name="Content Placeholder 2"/>
          <p:cNvSpPr>
            <a:spLocks noGrp="1"/>
          </p:cNvSpPr>
          <p:nvPr>
            <p:ph idx="1"/>
          </p:nvPr>
        </p:nvSpPr>
        <p:spPr/>
        <p:txBody>
          <a:bodyPr/>
          <a:lstStyle/>
          <a:p>
            <a:r>
              <a:rPr lang="en-US" dirty="0" smtClean="0"/>
              <a:t>The </a:t>
            </a:r>
            <a:r>
              <a:rPr lang="en-US" dirty="0"/>
              <a:t>x-axis refers to the horizontal direction on a page and the y-axis is the vertical </a:t>
            </a:r>
            <a:r>
              <a:rPr lang="en-US" dirty="0" smtClean="0"/>
              <a:t>direction.</a:t>
            </a:r>
          </a:p>
          <a:p>
            <a:pPr lvl="1"/>
            <a:r>
              <a:rPr lang="en-US" dirty="0" smtClean="0"/>
              <a:t>As </a:t>
            </a:r>
            <a:r>
              <a:rPr lang="en-US" dirty="0"/>
              <a:t>web pages are 2-dimensional, there is not really z-axis, although this is used to describe how overlapping content is stacked on top of other content. The z-index property then, defines the stacking order, in a manner of speaking. The content with the highest z-index will be on top.</a:t>
            </a:r>
          </a:p>
          <a:p>
            <a:endParaRPr lang="en-US" dirty="0"/>
          </a:p>
          <a:p>
            <a:r>
              <a:rPr lang="en-US" dirty="0"/>
              <a:t>(Page 196).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310</a:t>
            </a:fld>
            <a:endParaRPr lang="en-US" dirty="0"/>
          </a:p>
        </p:txBody>
      </p:sp>
    </p:spTree>
    <p:extLst>
      <p:ext uri="{BB962C8B-B14F-4D97-AF65-F5344CB8AC3E}">
        <p14:creationId xmlns:p14="http://schemas.microsoft.com/office/powerpoint/2010/main" val="12149566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Centering Content</a:t>
            </a:r>
          </a:p>
        </p:txBody>
      </p:sp>
      <p:sp>
        <p:nvSpPr>
          <p:cNvPr id="3" name="Content Placeholder 2"/>
          <p:cNvSpPr>
            <a:spLocks noGrp="1"/>
          </p:cNvSpPr>
          <p:nvPr>
            <p:ph idx="1"/>
          </p:nvPr>
        </p:nvSpPr>
        <p:spPr/>
        <p:txBody>
          <a:bodyPr/>
          <a:lstStyle/>
          <a:p>
            <a:r>
              <a:rPr lang="en-US" dirty="0" smtClean="0"/>
              <a:t>Before </a:t>
            </a:r>
            <a:r>
              <a:rPr lang="en-US" dirty="0"/>
              <a:t>we leave this chapter on positioning, I need to explain a simple trick for centering content. The margin attribute defines the space between an element and the elements next to it. If this is set to auto, the left and right margins will be calculated to center the content within its parent elements. To try this out, I’ll create a single div element with the class attribute set to center:</a:t>
            </a:r>
          </a:p>
          <a:p>
            <a:endParaRPr lang="en-US" dirty="0"/>
          </a:p>
          <a:p>
            <a:r>
              <a:rPr lang="en-US" dirty="0"/>
              <a:t>(Page 198).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311</a:t>
            </a:fld>
            <a:endParaRPr lang="en-US" dirty="0"/>
          </a:p>
        </p:txBody>
      </p:sp>
    </p:spTree>
    <p:extLst>
      <p:ext uri="{BB962C8B-B14F-4D97-AF65-F5344CB8AC3E}">
        <p14:creationId xmlns:p14="http://schemas.microsoft.com/office/powerpoint/2010/main" val="372497808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312</a:t>
            </a:fld>
            <a:endParaRPr lang="en-US" dirty="0"/>
          </a:p>
        </p:txBody>
      </p:sp>
      <p:sp>
        <p:nvSpPr>
          <p:cNvPr id="5" name="Text Placeholder 4"/>
          <p:cNvSpPr>
            <a:spLocks noGrp="1"/>
          </p:cNvSpPr>
          <p:nvPr>
            <p:ph type="body" sz="quarter" idx="16"/>
          </p:nvPr>
        </p:nvSpPr>
        <p:spPr/>
        <p:txBody>
          <a:bodyPr/>
          <a:lstStyle/>
          <a:p>
            <a:r>
              <a:rPr lang="en-US" dirty="0" smtClean="0"/>
              <a:t>11</a:t>
            </a:r>
            <a:endParaRPr lang="en-US" dirty="0"/>
          </a:p>
        </p:txBody>
      </p:sp>
      <p:pic>
        <p:nvPicPr>
          <p:cNvPr id="6" name="Picture 5"/>
          <p:cNvPicPr>
            <a:picLocks noChangeAspect="1"/>
          </p:cNvPicPr>
          <p:nvPr/>
        </p:nvPicPr>
        <p:blipFill>
          <a:blip r:embed="rId2"/>
          <a:stretch>
            <a:fillRect/>
          </a:stretch>
        </p:blipFill>
        <p:spPr>
          <a:xfrm>
            <a:off x="9667875" y="4717046"/>
            <a:ext cx="2190750" cy="1790700"/>
          </a:xfrm>
          <a:prstGeom prst="rect">
            <a:avLst/>
          </a:prstGeom>
          <a:ln>
            <a:solidFill>
              <a:schemeClr val="accent1"/>
            </a:solidFill>
          </a:ln>
        </p:spPr>
      </p:pic>
    </p:spTree>
    <p:extLst>
      <p:ext uri="{BB962C8B-B14F-4D97-AF65-F5344CB8AC3E}">
        <p14:creationId xmlns:p14="http://schemas.microsoft.com/office/powerpoint/2010/main" val="358846577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313</a:t>
            </a:fld>
            <a:endParaRPr lang="en-US" dirty="0"/>
          </a:p>
        </p:txBody>
      </p:sp>
      <p:sp>
        <p:nvSpPr>
          <p:cNvPr id="5" name="Text Placeholder 4"/>
          <p:cNvSpPr>
            <a:spLocks noGrp="1"/>
          </p:cNvSpPr>
          <p:nvPr>
            <p:ph type="body" sz="quarter" idx="16"/>
          </p:nvPr>
        </p:nvSpPr>
        <p:spPr/>
        <p:txBody>
          <a:bodyPr/>
          <a:lstStyle/>
          <a:p>
            <a:r>
              <a:rPr lang="en-US" dirty="0" smtClean="0"/>
              <a:t>12</a:t>
            </a:r>
            <a:endParaRPr lang="en-US" dirty="0"/>
          </a:p>
        </p:txBody>
      </p:sp>
      <p:pic>
        <p:nvPicPr>
          <p:cNvPr id="6" name="Picture 5"/>
          <p:cNvPicPr>
            <a:picLocks noChangeAspect="1"/>
          </p:cNvPicPr>
          <p:nvPr/>
        </p:nvPicPr>
        <p:blipFill>
          <a:blip r:embed="rId2"/>
          <a:stretch>
            <a:fillRect/>
          </a:stretch>
        </p:blipFill>
        <p:spPr>
          <a:xfrm>
            <a:off x="9020175" y="5040896"/>
            <a:ext cx="2838450" cy="1466850"/>
          </a:xfrm>
          <a:prstGeom prst="rect">
            <a:avLst/>
          </a:prstGeom>
          <a:ln>
            <a:solidFill>
              <a:schemeClr val="accent1"/>
            </a:solidFill>
          </a:ln>
        </p:spPr>
      </p:pic>
    </p:spTree>
    <p:extLst>
      <p:ext uri="{BB962C8B-B14F-4D97-AF65-F5344CB8AC3E}">
        <p14:creationId xmlns:p14="http://schemas.microsoft.com/office/powerpoint/2010/main" val="18701661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314</a:t>
            </a:fld>
            <a:endParaRPr lang="en-US" dirty="0"/>
          </a:p>
        </p:txBody>
      </p:sp>
      <p:sp>
        <p:nvSpPr>
          <p:cNvPr id="5" name="Text Placeholder 4"/>
          <p:cNvSpPr>
            <a:spLocks noGrp="1"/>
          </p:cNvSpPr>
          <p:nvPr>
            <p:ph type="body" sz="quarter" idx="16"/>
          </p:nvPr>
        </p:nvSpPr>
        <p:spPr/>
        <p:txBody>
          <a:bodyPr/>
          <a:lstStyle/>
          <a:p>
            <a:r>
              <a:rPr lang="en-US" dirty="0" smtClean="0"/>
              <a:t>13</a:t>
            </a:r>
            <a:endParaRPr lang="en-US" dirty="0"/>
          </a:p>
        </p:txBody>
      </p:sp>
      <p:pic>
        <p:nvPicPr>
          <p:cNvPr id="6" name="Picture 5"/>
          <p:cNvPicPr>
            <a:picLocks noChangeAspect="1"/>
          </p:cNvPicPr>
          <p:nvPr/>
        </p:nvPicPr>
        <p:blipFill>
          <a:blip r:embed="rId2"/>
          <a:stretch>
            <a:fillRect/>
          </a:stretch>
        </p:blipFill>
        <p:spPr>
          <a:xfrm>
            <a:off x="9648825" y="5355221"/>
            <a:ext cx="2209800" cy="1152525"/>
          </a:xfrm>
          <a:prstGeom prst="rect">
            <a:avLst/>
          </a:prstGeom>
          <a:ln>
            <a:solidFill>
              <a:schemeClr val="accent1"/>
            </a:solidFill>
          </a:ln>
        </p:spPr>
      </p:pic>
    </p:spTree>
    <p:extLst>
      <p:ext uri="{BB962C8B-B14F-4D97-AF65-F5344CB8AC3E}">
        <p14:creationId xmlns:p14="http://schemas.microsoft.com/office/powerpoint/2010/main" val="29157665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315</a:t>
            </a:fld>
            <a:endParaRPr lang="en-US" dirty="0"/>
          </a:p>
        </p:txBody>
      </p:sp>
      <p:sp>
        <p:nvSpPr>
          <p:cNvPr id="5" name="Text Placeholder 4"/>
          <p:cNvSpPr>
            <a:spLocks noGrp="1"/>
          </p:cNvSpPr>
          <p:nvPr>
            <p:ph type="body" sz="quarter" idx="16"/>
          </p:nvPr>
        </p:nvSpPr>
        <p:spPr/>
        <p:txBody>
          <a:bodyPr/>
          <a:lstStyle/>
          <a:p>
            <a:r>
              <a:rPr lang="en-US" dirty="0" smtClean="0"/>
              <a:t>14</a:t>
            </a:r>
            <a:endParaRPr lang="en-US" dirty="0"/>
          </a:p>
        </p:txBody>
      </p:sp>
      <p:pic>
        <p:nvPicPr>
          <p:cNvPr id="6" name="Picture 5"/>
          <p:cNvPicPr>
            <a:picLocks noChangeAspect="1"/>
          </p:cNvPicPr>
          <p:nvPr/>
        </p:nvPicPr>
        <p:blipFill>
          <a:blip r:embed="rId2"/>
          <a:stretch>
            <a:fillRect/>
          </a:stretch>
        </p:blipFill>
        <p:spPr>
          <a:xfrm>
            <a:off x="9686925" y="5383796"/>
            <a:ext cx="2171700" cy="1123950"/>
          </a:xfrm>
          <a:prstGeom prst="rect">
            <a:avLst/>
          </a:prstGeom>
          <a:ln>
            <a:solidFill>
              <a:schemeClr val="accent1"/>
            </a:solidFill>
          </a:ln>
        </p:spPr>
      </p:pic>
    </p:spTree>
    <p:extLst>
      <p:ext uri="{BB962C8B-B14F-4D97-AF65-F5344CB8AC3E}">
        <p14:creationId xmlns:p14="http://schemas.microsoft.com/office/powerpoint/2010/main" val="20100865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316</a:t>
            </a:fld>
            <a:endParaRPr lang="en-US" dirty="0"/>
          </a:p>
        </p:txBody>
      </p:sp>
      <p:sp>
        <p:nvSpPr>
          <p:cNvPr id="5" name="Text Placeholder 4"/>
          <p:cNvSpPr>
            <a:spLocks noGrp="1"/>
          </p:cNvSpPr>
          <p:nvPr>
            <p:ph type="body" sz="quarter" idx="16"/>
          </p:nvPr>
        </p:nvSpPr>
        <p:spPr/>
        <p:txBody>
          <a:bodyPr/>
          <a:lstStyle/>
          <a:p>
            <a:r>
              <a:rPr lang="en-US" dirty="0" smtClean="0"/>
              <a:t>15</a:t>
            </a:r>
            <a:endParaRPr lang="en-US" dirty="0"/>
          </a:p>
        </p:txBody>
      </p:sp>
      <p:pic>
        <p:nvPicPr>
          <p:cNvPr id="6" name="Picture 5"/>
          <p:cNvPicPr>
            <a:picLocks noChangeAspect="1"/>
          </p:cNvPicPr>
          <p:nvPr/>
        </p:nvPicPr>
        <p:blipFill>
          <a:blip r:embed="rId2"/>
          <a:stretch>
            <a:fillRect/>
          </a:stretch>
        </p:blipFill>
        <p:spPr>
          <a:xfrm>
            <a:off x="8963025" y="5364746"/>
            <a:ext cx="2895600" cy="1143000"/>
          </a:xfrm>
          <a:prstGeom prst="rect">
            <a:avLst/>
          </a:prstGeom>
          <a:ln>
            <a:solidFill>
              <a:schemeClr val="accent1"/>
            </a:solidFill>
          </a:ln>
        </p:spPr>
      </p:pic>
    </p:spTree>
    <p:extLst>
      <p:ext uri="{BB962C8B-B14F-4D97-AF65-F5344CB8AC3E}">
        <p14:creationId xmlns:p14="http://schemas.microsoft.com/office/powerpoint/2010/main" val="125471208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Animation</a:t>
            </a:r>
          </a:p>
        </p:txBody>
      </p:sp>
      <p:sp>
        <p:nvSpPr>
          <p:cNvPr id="7" name="Content Placeholder 6"/>
          <p:cNvSpPr>
            <a:spLocks noGrp="1"/>
          </p:cNvSpPr>
          <p:nvPr>
            <p:ph idx="1"/>
          </p:nvPr>
        </p:nvSpPr>
        <p:spPr/>
        <p:txBody>
          <a:bodyPr/>
          <a:lstStyle/>
          <a:p>
            <a:r>
              <a:rPr lang="en-US" dirty="0" smtClean="0"/>
              <a:t>Animation </a:t>
            </a:r>
            <a:r>
              <a:rPr lang="en-US" dirty="0"/>
              <a:t>looks really impressive but is actually quite trivial to implement. An animation is simply modifying one or more attributes over time. This used to require writing JavaScript to set up a timer and then manipulate the attributes with each timer event. Now you can accomplish that with only CSS.</a:t>
            </a:r>
          </a:p>
          <a:p>
            <a:endParaRPr lang="en-US" dirty="0"/>
          </a:p>
          <a:p>
            <a:r>
              <a:rPr lang="en-US" dirty="0"/>
              <a:t>(Page 287).</a:t>
            </a:r>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317</a:t>
            </a:fld>
            <a:endParaRPr lang="en-US" dirty="0"/>
          </a:p>
        </p:txBody>
      </p:sp>
    </p:spTree>
    <p:extLst>
      <p:ext uri="{BB962C8B-B14F-4D97-AF65-F5344CB8AC3E}">
        <p14:creationId xmlns:p14="http://schemas.microsoft.com/office/powerpoint/2010/main" val="62484220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Keyframes</a:t>
            </a:r>
          </a:p>
        </p:txBody>
      </p:sp>
      <p:sp>
        <p:nvSpPr>
          <p:cNvPr id="7" name="Content Placeholder 6"/>
          <p:cNvSpPr>
            <a:spLocks noGrp="1"/>
          </p:cNvSpPr>
          <p:nvPr>
            <p:ph idx="1"/>
          </p:nvPr>
        </p:nvSpPr>
        <p:spPr/>
        <p:txBody>
          <a:bodyPr/>
          <a:lstStyle/>
          <a:p>
            <a:r>
              <a:rPr lang="en-US" dirty="0" smtClean="0"/>
              <a:t>In </a:t>
            </a:r>
            <a:r>
              <a:rPr lang="en-US" dirty="0"/>
              <a:t>CSS, the first step in creating animation is to define the </a:t>
            </a:r>
            <a:r>
              <a:rPr lang="en-US" dirty="0" err="1"/>
              <a:t>keyframes</a:t>
            </a:r>
            <a:r>
              <a:rPr lang="en-US" dirty="0"/>
              <a:t>. Each </a:t>
            </a:r>
            <a:r>
              <a:rPr lang="en-US" dirty="0" err="1"/>
              <a:t>keyframe</a:t>
            </a:r>
            <a:r>
              <a:rPr lang="en-US" dirty="0"/>
              <a:t> specifies a set of CSS attributes at a specific point in time. This is roughly analogous to an animated movie that is a set pictures, called frames, which are displayed in rapid succession, giving the impression that the pictures are moving. Fortunately, we don’t have to supply 30 or 60 frames per second like most videos. Using </a:t>
            </a:r>
            <a:r>
              <a:rPr lang="en-US" dirty="0" err="1"/>
              <a:t>keyframes</a:t>
            </a:r>
            <a:r>
              <a:rPr lang="en-US" dirty="0"/>
              <a:t> is similar to defining a gradient, which I explained in Chapter 12. You need to define at least the beginning and ending frames, and the browser will provide a gradual transition between them. However, you can define additional frames to control the progress of the animation. An animation has a specified duration and each </a:t>
            </a:r>
            <a:r>
              <a:rPr lang="en-US" dirty="0" err="1"/>
              <a:t>keyframe</a:t>
            </a:r>
            <a:r>
              <a:rPr lang="en-US" dirty="0"/>
              <a:t> is assigned to a specific point along that duration, which is expressed as a percentage. The initial frame is at 0% and the final frame is at 100%. Keyframes are sometimes referred to as at-rules. They resemble normal CSS rules except a percentage is used as the selector. Inside each frame, you can specify any number of CSS attributes. A simple </a:t>
            </a:r>
            <a:r>
              <a:rPr lang="en-US" dirty="0" err="1"/>
              <a:t>keyframe</a:t>
            </a:r>
            <a:r>
              <a:rPr lang="en-US" dirty="0"/>
              <a:t> might look like this:</a:t>
            </a:r>
          </a:p>
          <a:p>
            <a:endParaRPr lang="en-US" dirty="0"/>
          </a:p>
          <a:p>
            <a:r>
              <a:rPr lang="en-US" dirty="0"/>
              <a:t>(Page 287).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318</a:t>
            </a:fld>
            <a:endParaRPr lang="en-US" dirty="0"/>
          </a:p>
        </p:txBody>
      </p:sp>
    </p:spTree>
    <p:extLst>
      <p:ext uri="{BB962C8B-B14F-4D97-AF65-F5344CB8AC3E}">
        <p14:creationId xmlns:p14="http://schemas.microsoft.com/office/powerpoint/2010/main" val="2964106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Animations</a:t>
            </a:r>
          </a:p>
        </p:txBody>
      </p:sp>
      <p:sp>
        <p:nvSpPr>
          <p:cNvPr id="3" name="Content Placeholder 2"/>
          <p:cNvSpPr>
            <a:spLocks noGrp="1"/>
          </p:cNvSpPr>
          <p:nvPr>
            <p:ph idx="1"/>
          </p:nvPr>
        </p:nvSpPr>
        <p:spPr/>
        <p:txBody>
          <a:bodyPr/>
          <a:lstStyle/>
          <a:p>
            <a:r>
              <a:rPr lang="en-US" dirty="0" smtClean="0"/>
              <a:t>An </a:t>
            </a:r>
            <a:r>
              <a:rPr lang="en-US" dirty="0"/>
              <a:t>animation is applied to one or more elements. For example, the previous </a:t>
            </a:r>
            <a:r>
              <a:rPr lang="en-US" dirty="0" err="1"/>
              <a:t>keyframes</a:t>
            </a:r>
            <a:r>
              <a:rPr lang="en-US" dirty="0"/>
              <a:t> modifies the background-color attribute. This needs to be applied to an element, and then its background color will be changed by the animation. To provide a simple demo, I’ll use an empty div element:</a:t>
            </a:r>
          </a:p>
          <a:p>
            <a:endParaRPr lang="en-US" dirty="0"/>
          </a:p>
          <a:p>
            <a:r>
              <a:rPr lang="en-US" dirty="0"/>
              <a:t>(Page 288).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319</a:t>
            </a:fld>
            <a:endParaRPr lang="en-US" dirty="0"/>
          </a:p>
        </p:txBody>
      </p:sp>
    </p:spTree>
    <p:extLst>
      <p:ext uri="{BB962C8B-B14F-4D97-AF65-F5344CB8AC3E}">
        <p14:creationId xmlns:p14="http://schemas.microsoft.com/office/powerpoint/2010/main" val="389267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Note</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link</a:t>
            </a:r>
            <a:r>
              <a:rPr lang="en-US" dirty="0"/>
              <a:t> element can be used to </a:t>
            </a:r>
            <a:r>
              <a:rPr lang="en-US" dirty="0">
                <a:solidFill>
                  <a:srgbClr val="FF0000"/>
                </a:solidFill>
              </a:rPr>
              <a:t>reference</a:t>
            </a:r>
            <a:r>
              <a:rPr lang="en-US" dirty="0"/>
              <a:t> many different types of </a:t>
            </a:r>
            <a:r>
              <a:rPr lang="en-US" dirty="0">
                <a:solidFill>
                  <a:srgbClr val="FF0000"/>
                </a:solidFill>
              </a:rPr>
              <a:t>resources</a:t>
            </a:r>
            <a:r>
              <a:rPr lang="en-US" dirty="0"/>
              <a:t> for a lot of different reasons. </a:t>
            </a:r>
            <a:endParaRPr lang="en-US" dirty="0" smtClean="0"/>
          </a:p>
          <a:p>
            <a:pPr lvl="2"/>
            <a:r>
              <a:rPr lang="en-US" dirty="0" smtClean="0"/>
              <a:t>Unfortunately</a:t>
            </a:r>
            <a:r>
              <a:rPr lang="en-US" dirty="0"/>
              <a:t>, the term relationship does not always convey the best meaning of this </a:t>
            </a:r>
            <a:r>
              <a:rPr lang="en-US" dirty="0" smtClean="0"/>
              <a:t>attribute.</a:t>
            </a:r>
          </a:p>
          <a:p>
            <a:pPr lvl="2"/>
            <a:r>
              <a:rPr lang="en-US" dirty="0" smtClean="0"/>
              <a:t>For </a:t>
            </a:r>
            <a:r>
              <a:rPr lang="en-US" dirty="0"/>
              <a:t>some of the most common values such as </a:t>
            </a:r>
            <a:r>
              <a:rPr lang="en-US" dirty="0">
                <a:solidFill>
                  <a:srgbClr val="FF0000"/>
                </a:solidFill>
              </a:rPr>
              <a:t>stylesheet</a:t>
            </a:r>
            <a:r>
              <a:rPr lang="en-US" dirty="0"/>
              <a:t> and </a:t>
            </a:r>
            <a:r>
              <a:rPr lang="en-US" dirty="0">
                <a:solidFill>
                  <a:srgbClr val="FF0000"/>
                </a:solidFill>
              </a:rPr>
              <a:t>icon</a:t>
            </a:r>
            <a:r>
              <a:rPr lang="en-US" dirty="0"/>
              <a:t>, this may be better </a:t>
            </a:r>
            <a:r>
              <a:rPr lang="en-US" dirty="0">
                <a:solidFill>
                  <a:srgbClr val="FF0000"/>
                </a:solidFill>
              </a:rPr>
              <a:t>interpreted</a:t>
            </a:r>
            <a:r>
              <a:rPr lang="en-US" dirty="0"/>
              <a:t> as the </a:t>
            </a:r>
            <a:r>
              <a:rPr lang="en-US" dirty="0">
                <a:solidFill>
                  <a:srgbClr val="FF0000"/>
                </a:solidFill>
              </a:rPr>
              <a:t>type</a:t>
            </a:r>
            <a:r>
              <a:rPr lang="en-US" dirty="0"/>
              <a:t> of resource rather than a </a:t>
            </a:r>
            <a:r>
              <a:rPr lang="en-US" dirty="0" smtClean="0"/>
              <a:t>relationship.</a:t>
            </a:r>
          </a:p>
          <a:p>
            <a:pPr lvl="2"/>
            <a:r>
              <a:rPr lang="en-US" dirty="0" smtClean="0"/>
              <a:t>For </a:t>
            </a:r>
            <a:r>
              <a:rPr lang="en-US" dirty="0"/>
              <a:t>some, such </a:t>
            </a:r>
            <a:r>
              <a:rPr lang="en-US" dirty="0" smtClean="0"/>
              <a:t>as</a:t>
            </a:r>
          </a:p>
          <a:p>
            <a:pPr lvl="3"/>
            <a:r>
              <a:rPr lang="en-US" dirty="0" smtClean="0"/>
              <a:t>first</a:t>
            </a:r>
          </a:p>
          <a:p>
            <a:pPr lvl="3"/>
            <a:r>
              <a:rPr lang="en-US" dirty="0" smtClean="0"/>
              <a:t>next</a:t>
            </a:r>
            <a:r>
              <a:rPr lang="en-US" dirty="0"/>
              <a:t>, </a:t>
            </a:r>
            <a:r>
              <a:rPr lang="en-US" dirty="0" smtClean="0"/>
              <a:t>and</a:t>
            </a:r>
          </a:p>
          <a:p>
            <a:pPr lvl="3"/>
            <a:r>
              <a:rPr lang="en-US" dirty="0" smtClean="0"/>
              <a:t>alternate</a:t>
            </a:r>
          </a:p>
          <a:p>
            <a:pPr marL="685800" lvl="3" indent="0">
              <a:buNone/>
            </a:pPr>
            <a:r>
              <a:rPr lang="en-US" dirty="0" smtClean="0"/>
              <a:t>relationship </a:t>
            </a:r>
            <a:r>
              <a:rPr lang="en-US" dirty="0"/>
              <a:t>is indeed the proper term to </a:t>
            </a:r>
            <a:r>
              <a:rPr lang="en-US" dirty="0" smtClean="0"/>
              <a:t>use.</a:t>
            </a:r>
          </a:p>
          <a:p>
            <a:pPr lvl="2"/>
            <a:r>
              <a:rPr lang="en-US" dirty="0" smtClean="0"/>
              <a:t>However</a:t>
            </a:r>
            <a:r>
              <a:rPr lang="en-US" dirty="0"/>
              <a:t>, for the sake of consistency, the </a:t>
            </a:r>
            <a:r>
              <a:rPr lang="en-US" dirty="0">
                <a:solidFill>
                  <a:srgbClr val="FF0000"/>
                </a:solidFill>
              </a:rPr>
              <a:t>rel</a:t>
            </a:r>
            <a:r>
              <a:rPr lang="en-US" dirty="0"/>
              <a:t> attribute is used </a:t>
            </a:r>
            <a:r>
              <a:rPr lang="en-US" dirty="0">
                <a:solidFill>
                  <a:srgbClr val="0070C0"/>
                </a:solidFill>
              </a:rPr>
              <a:t>for all </a:t>
            </a:r>
            <a:r>
              <a:rPr lang="en-US" dirty="0">
                <a:solidFill>
                  <a:srgbClr val="FF0000"/>
                </a:solidFill>
              </a:rPr>
              <a:t>linked resources</a:t>
            </a:r>
            <a:r>
              <a:rPr lang="en-US" dirty="0" smtClean="0"/>
              <a:t>.</a:t>
            </a:r>
          </a:p>
          <a:p>
            <a:pPr lvl="1"/>
            <a:r>
              <a:rPr lang="en-US" dirty="0"/>
              <a:t>The rel attribute can also be used in anchor (a) elements and area </a:t>
            </a:r>
            <a:r>
              <a:rPr lang="en-US" dirty="0" smtClean="0"/>
              <a:t>elements</a:t>
            </a:r>
          </a:p>
          <a:p>
            <a:pPr lvl="2"/>
            <a:r>
              <a:rPr lang="en-US" dirty="0" smtClean="0"/>
              <a:t>This </a:t>
            </a:r>
            <a:r>
              <a:rPr lang="en-US" dirty="0"/>
              <a:t>will be covered in Chapter 7. </a:t>
            </a:r>
            <a:endParaRPr lang="en-US" dirty="0" smtClean="0"/>
          </a:p>
          <a:p>
            <a:pPr lvl="2"/>
            <a:r>
              <a:rPr lang="en-US" dirty="0" smtClean="0"/>
              <a:t>There </a:t>
            </a:r>
            <a:r>
              <a:rPr lang="en-US" dirty="0"/>
              <a:t>are other </a:t>
            </a:r>
            <a:r>
              <a:rPr lang="en-US" dirty="0">
                <a:solidFill>
                  <a:srgbClr val="FF0000"/>
                </a:solidFill>
              </a:rPr>
              <a:t>rel</a:t>
            </a:r>
            <a:r>
              <a:rPr lang="en-US" dirty="0"/>
              <a:t> values that can be used in these elements that are not supported in link </a:t>
            </a:r>
            <a:r>
              <a:rPr lang="en-US" dirty="0" smtClean="0"/>
              <a:t>elements.</a:t>
            </a:r>
          </a:p>
          <a:p>
            <a:pPr lvl="2"/>
            <a:r>
              <a:rPr lang="en-US" dirty="0" smtClean="0"/>
              <a:t>The </a:t>
            </a:r>
            <a:r>
              <a:rPr lang="en-US" dirty="0"/>
              <a:t>values listed here are only the ones supported in a link element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a:t>
            </a:fld>
            <a:endParaRPr lang="en-US" dirty="0"/>
          </a:p>
        </p:txBody>
      </p:sp>
    </p:spTree>
    <p:extLst>
      <p:ext uri="{BB962C8B-B14F-4D97-AF65-F5344CB8AC3E}">
        <p14:creationId xmlns:p14="http://schemas.microsoft.com/office/powerpoint/2010/main" val="424157886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Cubic Bézier</a:t>
            </a:r>
          </a:p>
        </p:txBody>
      </p:sp>
      <p:sp>
        <p:nvSpPr>
          <p:cNvPr id="3" name="Content Placeholder 2"/>
          <p:cNvSpPr>
            <a:spLocks noGrp="1"/>
          </p:cNvSpPr>
          <p:nvPr>
            <p:ph idx="1"/>
          </p:nvPr>
        </p:nvSpPr>
        <p:spPr/>
        <p:txBody>
          <a:bodyPr/>
          <a:lstStyle/>
          <a:p>
            <a:r>
              <a:rPr lang="en-US" dirty="0" smtClean="0"/>
              <a:t>As </a:t>
            </a:r>
            <a:r>
              <a:rPr lang="en-US" dirty="0"/>
              <a:t>I said, animation is simply adjusting one or more attributes over time. In the simplest case, you define the beginning and ending values and the browser will interpolate the values in between. The </a:t>
            </a:r>
            <a:r>
              <a:rPr lang="en-US" dirty="0" err="1"/>
              <a:t>animationtiming</a:t>
            </a:r>
            <a:r>
              <a:rPr lang="en-US" dirty="0"/>
              <a:t>-function attribute determines the function that is used to perform the interpolation. There are several common values that I already mentioned such as ease-in and linear. The most straightforward of these is a linear function. Suppose you had an animation with a duration of 5 seconds, which modifies the margin-left attribute. The beginning value is 0 and the ending value is 250px. With a linear function, every second will change the margin by 50px. So after 1 second it is 50px, after 2 seconds it is 100px, and so on. With the ease-in function, the animation starts slower and speeds up. After 1 second, the left margin may only be at 30px, for example. These values such as ease-in are merely predefined </a:t>
            </a:r>
            <a:r>
              <a:rPr lang="en-US" dirty="0" err="1"/>
              <a:t>Bézier</a:t>
            </a:r>
            <a:r>
              <a:rPr lang="en-US" dirty="0"/>
              <a:t> curves. A </a:t>
            </a:r>
            <a:r>
              <a:rPr lang="en-US" dirty="0" err="1"/>
              <a:t>Bézier</a:t>
            </a:r>
            <a:r>
              <a:rPr lang="en-US" dirty="0"/>
              <a:t> curve uses a mathematical formula to compute the value of one axis as a function of the other axis. In particular, the timing function uses a cubic </a:t>
            </a:r>
            <a:r>
              <a:rPr lang="en-US" dirty="0" err="1"/>
              <a:t>Bézier</a:t>
            </a:r>
            <a:r>
              <a:rPr lang="en-US" dirty="0"/>
              <a:t>, which uses four points to define the formula. The specific attribute value, margin-left, in this case, is computed at every point along a 5-second duration. Figure 15-1 shows a cubic </a:t>
            </a:r>
            <a:r>
              <a:rPr lang="en-US" dirty="0" err="1"/>
              <a:t>Bézier</a:t>
            </a:r>
            <a:r>
              <a:rPr lang="en-US" dirty="0"/>
              <a:t> that illustrates this. Point P0 is the beginning point that represents the initial (0%) attribute value and the beginning of the duration. Point P3 is the endpoint at the 100% attribute value. The graph is always scaled so that these points are at 0,0 and 1,1, respectively. Points P1 and P2 define the curve of the line connecting P0 and P3. The cubic </a:t>
            </a:r>
            <a:r>
              <a:rPr lang="en-US" dirty="0" err="1"/>
              <a:t>Bézier</a:t>
            </a:r>
            <a:r>
              <a:rPr lang="en-US" dirty="0"/>
              <a:t> in Figure 15-1 is defined by the values of P1 and P2, which are .8, .25 and .75 and 1.3. This is specified in CSS as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320</a:t>
            </a:fld>
            <a:endParaRPr lang="en-US" dirty="0"/>
          </a:p>
        </p:txBody>
      </p:sp>
    </p:spTree>
    <p:extLst>
      <p:ext uri="{BB962C8B-B14F-4D97-AF65-F5344CB8AC3E}">
        <p14:creationId xmlns:p14="http://schemas.microsoft.com/office/powerpoint/2010/main" val="17011434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Transitions</a:t>
            </a:r>
          </a:p>
        </p:txBody>
      </p:sp>
      <p:sp>
        <p:nvSpPr>
          <p:cNvPr id="3" name="Content Placeholder 2"/>
          <p:cNvSpPr>
            <a:spLocks noGrp="1"/>
          </p:cNvSpPr>
          <p:nvPr>
            <p:ph idx="1"/>
          </p:nvPr>
        </p:nvSpPr>
        <p:spPr/>
        <p:txBody>
          <a:bodyPr/>
          <a:lstStyle/>
          <a:p>
            <a:r>
              <a:rPr lang="en-US" dirty="0" smtClean="0"/>
              <a:t>When </a:t>
            </a:r>
            <a:r>
              <a:rPr lang="en-US" dirty="0"/>
              <a:t>a CSS property is changed during runtime, that is after the page is loaded, you can use a transition to make a smoother change rather than an abrupt one. For example, you can change the background color of an element when the mouse is over it by using the :hover pseudo-class. Normally, that change happens immediately as soon as the mouse is over the element. However, you can define a transition so that change is more gradual. Transitions are very similar to animations and use some of the same techniques. The primary difference is that you do not define </a:t>
            </a:r>
            <a:r>
              <a:rPr lang="en-US" dirty="0" err="1"/>
              <a:t>keyframes</a:t>
            </a:r>
            <a:r>
              <a:rPr lang="en-US" dirty="0"/>
              <a:t> in a transition; a transition only deals with the beginning and ending state of the target element. This is like having a </a:t>
            </a:r>
            <a:r>
              <a:rPr lang="en-US" dirty="0" err="1"/>
              <a:t>keyframe</a:t>
            </a:r>
            <a:r>
              <a:rPr lang="en-US" dirty="0"/>
              <a:t> that only defines the 0% and 100% values. The other big difference is that a transition, unlike an animation, does not define the beginning and ending states; these are defined outside of the transition. The beginning and ending states are typically defined in CSS. For example, the background-color is a CSS attribute that is applied to the element through a CSS rule. A second rule, using the :hover pseudo-class, applies a different background-color. These two rules define the beginning and ending states. The transition can then be added to manipulate the change from one rule to another, to make it a smooth transition rather than an immediate one.</a:t>
            </a:r>
          </a:p>
          <a:p>
            <a:endParaRPr lang="en-US" dirty="0"/>
          </a:p>
          <a:p>
            <a:r>
              <a:rPr lang="en-US" dirty="0"/>
              <a:t>(Page 293).</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321</a:t>
            </a:fld>
            <a:endParaRPr lang="en-US" dirty="0"/>
          </a:p>
        </p:txBody>
      </p:sp>
    </p:spTree>
    <p:extLst>
      <p:ext uri="{BB962C8B-B14F-4D97-AF65-F5344CB8AC3E}">
        <p14:creationId xmlns:p14="http://schemas.microsoft.com/office/powerpoint/2010/main" val="8577973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Transforms</a:t>
            </a:r>
          </a:p>
        </p:txBody>
      </p:sp>
      <p:sp>
        <p:nvSpPr>
          <p:cNvPr id="3" name="Content Placeholder 2"/>
          <p:cNvSpPr>
            <a:spLocks noGrp="1"/>
          </p:cNvSpPr>
          <p:nvPr>
            <p:ph idx="1"/>
          </p:nvPr>
        </p:nvSpPr>
        <p:spPr/>
        <p:txBody>
          <a:bodyPr/>
          <a:lstStyle/>
          <a:p>
            <a:r>
              <a:rPr lang="en-US" dirty="0" smtClean="0"/>
              <a:t>You </a:t>
            </a:r>
            <a:r>
              <a:rPr lang="en-US" dirty="0"/>
              <a:t>can use the transform attribute to modify how an element is rendered by adjusting its coordinate system. When using the transform attribute, you must specify one of the transformation functions, which can be grouped into the following categories: • Translation - the element is shifted either horizontally, vertically, or both. The element retains its original size and shape but is moved to a different position. • Rotation - the element is rotated about one or more axis. As with translation, it maintains its original size and shape. • Scale - the element is stretched or shrunk along one or more axis. This will change the size and possibly the aspect ratio of the element. • Skew - the element is twisted or distorted. For example, a rectangle can become a parallelogram. Applying a transform to an element changes how and where it is rendered on the page. However, this does not affect the placement of its neighboring elements. This can result in overflow conditions where elements are on top of each other.</a:t>
            </a:r>
          </a:p>
          <a:p>
            <a:endParaRPr lang="en-US" dirty="0"/>
          </a:p>
          <a:p>
            <a:r>
              <a:rPr lang="en-US" dirty="0"/>
              <a:t>(Page 296).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322</a:t>
            </a:fld>
            <a:endParaRPr lang="en-US" dirty="0"/>
          </a:p>
        </p:txBody>
      </p:sp>
    </p:spTree>
    <p:extLst>
      <p:ext uri="{BB962C8B-B14F-4D97-AF65-F5344CB8AC3E}">
        <p14:creationId xmlns:p14="http://schemas.microsoft.com/office/powerpoint/2010/main" val="337680414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Translation</a:t>
            </a:r>
          </a:p>
        </p:txBody>
      </p:sp>
      <p:sp>
        <p:nvSpPr>
          <p:cNvPr id="3" name="Content Placeholder 2"/>
          <p:cNvSpPr>
            <a:spLocks noGrp="1"/>
          </p:cNvSpPr>
          <p:nvPr>
            <p:ph idx="1"/>
          </p:nvPr>
        </p:nvSpPr>
        <p:spPr/>
        <p:txBody>
          <a:bodyPr/>
          <a:lstStyle/>
          <a:p>
            <a:r>
              <a:rPr lang="en-US" dirty="0" smtClean="0"/>
              <a:t>Translation </a:t>
            </a:r>
            <a:r>
              <a:rPr lang="en-US" dirty="0"/>
              <a:t>is probably the simplest of the transforms. There are three functions that are supported: • translateX() - moves the element horizontally by the specified distance • translateY() - move the element vertically • translate() - accepts two values, one for X and one for Y, and moves the element both horizontally and vertically. If only one value is specified when calling the translate() function, it will be used to translate the element horizontally. A positive value moves the element to the right (or down); a negative value to the left (or up). The following declaration will move the element up and to the right:</a:t>
            </a:r>
          </a:p>
          <a:p>
            <a:endParaRPr lang="en-US" dirty="0"/>
          </a:p>
          <a:p>
            <a:r>
              <a:rPr lang="en-US" dirty="0"/>
              <a:t>(Page 296).</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323</a:t>
            </a:fld>
            <a:endParaRPr lang="en-US" dirty="0"/>
          </a:p>
        </p:txBody>
      </p:sp>
    </p:spTree>
    <p:extLst>
      <p:ext uri="{BB962C8B-B14F-4D97-AF65-F5344CB8AC3E}">
        <p14:creationId xmlns:p14="http://schemas.microsoft.com/office/powerpoint/2010/main" val="3301046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Rotation</a:t>
            </a:r>
          </a:p>
        </p:txBody>
      </p:sp>
      <p:sp>
        <p:nvSpPr>
          <p:cNvPr id="3" name="Content Placeholder 2"/>
          <p:cNvSpPr>
            <a:spLocks noGrp="1"/>
          </p:cNvSpPr>
          <p:nvPr>
            <p:ph idx="1"/>
          </p:nvPr>
        </p:nvSpPr>
        <p:spPr/>
        <p:txBody>
          <a:bodyPr/>
          <a:lstStyle/>
          <a:p>
            <a:r>
              <a:rPr lang="en-US" dirty="0" smtClean="0"/>
              <a:t>When </a:t>
            </a:r>
            <a:r>
              <a:rPr lang="en-US" dirty="0"/>
              <a:t>rotating an element, you need to first decide on which axis it should pivot. The X-axis is a horizontal line. Rotating an element on the X-axis means that the top of the element would either get closer to you or further from you, while the bottom would do the opposite. Think of flipping a page by pulling the bottom of the paper up, revealing the next sheet, like you would a calendar. This is sometime called a military flip. The Y-axis is a vertical line and rotating along the Y-axis is similar to turning the page of a book. The Z-axis comes out of the page. There are four functions available relating to rotation: • </a:t>
            </a:r>
            <a:r>
              <a:rPr lang="en-US" dirty="0" err="1"/>
              <a:t>rotateX</a:t>
            </a:r>
            <a:r>
              <a:rPr lang="en-US" dirty="0"/>
              <a:t>() • </a:t>
            </a:r>
            <a:r>
              <a:rPr lang="en-US" dirty="0" err="1"/>
              <a:t>rotateY</a:t>
            </a:r>
            <a:r>
              <a:rPr lang="en-US" dirty="0"/>
              <a:t>() • </a:t>
            </a:r>
            <a:r>
              <a:rPr lang="en-US" dirty="0" err="1"/>
              <a:t>rotateZ</a:t>
            </a:r>
            <a:r>
              <a:rPr lang="en-US" dirty="0"/>
              <a:t>() • rotate() The first three are pretty self-explanatory, and they rotate the element along the corresponding axis by the specified angle, which is passed in as a parameter. The rotate() function does the same thing as </a:t>
            </a:r>
            <a:r>
              <a:rPr lang="en-US" dirty="0" err="1"/>
              <a:t>rotateZ</a:t>
            </a:r>
            <a:r>
              <a:rPr lang="en-US" dirty="0"/>
              <a:t>(). It is provided since the vast majority of the time you will use the Z-axis and this is a sort of shortcut notation.</a:t>
            </a:r>
          </a:p>
          <a:p>
            <a:endParaRPr lang="en-US" dirty="0"/>
          </a:p>
          <a:p>
            <a:r>
              <a:rPr lang="en-US" dirty="0"/>
              <a:t>(Page 297).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324</a:t>
            </a:fld>
            <a:endParaRPr lang="en-US" dirty="0"/>
          </a:p>
        </p:txBody>
      </p:sp>
    </p:spTree>
    <p:extLst>
      <p:ext uri="{BB962C8B-B14F-4D97-AF65-F5344CB8AC3E}">
        <p14:creationId xmlns:p14="http://schemas.microsoft.com/office/powerpoint/2010/main" val="7469062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a:t>
            </a:r>
          </a:p>
        </p:txBody>
      </p:sp>
      <p:sp>
        <p:nvSpPr>
          <p:cNvPr id="3" name="Content Placeholder 2"/>
          <p:cNvSpPr>
            <a:spLocks noGrp="1"/>
          </p:cNvSpPr>
          <p:nvPr>
            <p:ph idx="1"/>
          </p:nvPr>
        </p:nvSpPr>
        <p:spPr/>
        <p:txBody>
          <a:bodyPr/>
          <a:lstStyle/>
          <a:p>
            <a:r>
              <a:rPr lang="en-US" dirty="0" smtClean="0"/>
              <a:t>The </a:t>
            </a:r>
            <a:r>
              <a:rPr lang="en-US" dirty="0"/>
              <a:t>scaling functions are fairly straightforward. There is a </a:t>
            </a:r>
            <a:r>
              <a:rPr lang="en-US" dirty="0" err="1"/>
              <a:t>scaleX</a:t>
            </a:r>
            <a:r>
              <a:rPr lang="en-US" dirty="0"/>
              <a:t>() and a scale(Y) function that will grow or shrink the item along the X- or Y-axis, respectively. If you want to scale in both directions the scale() functions accept two values to define the horizontal and vertical scaling. A value of 1 indicates no scaling; values greater than 1 will make the element larger. A value less than one will make the element smaller. Specifying 0.5, for example, will make the element half of its original size for the specified dimension. The transform-origin attribute affects how the scaling is done, or more accurately how the resulting shape is positioned, relative to the original element. If you leave the default value of center, the element will expand in both directions, leaving the center of the new shape exactly where the center of the original element was. If you set this to top left, for example, the top-left corner will remain fixed and the element will expand down and to the right.</a:t>
            </a:r>
          </a:p>
          <a:p>
            <a:endParaRPr lang="en-US" dirty="0"/>
          </a:p>
          <a:p>
            <a:r>
              <a:rPr lang="en-US" dirty="0"/>
              <a:t>(Page 297).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325</a:t>
            </a:fld>
            <a:endParaRPr lang="en-US" dirty="0"/>
          </a:p>
        </p:txBody>
      </p:sp>
    </p:spTree>
    <p:extLst>
      <p:ext uri="{BB962C8B-B14F-4D97-AF65-F5344CB8AC3E}">
        <p14:creationId xmlns:p14="http://schemas.microsoft.com/office/powerpoint/2010/main" val="19889199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Skew</a:t>
            </a:r>
          </a:p>
        </p:txBody>
      </p:sp>
      <p:sp>
        <p:nvSpPr>
          <p:cNvPr id="3" name="Content Placeholder 2"/>
          <p:cNvSpPr>
            <a:spLocks noGrp="1"/>
          </p:cNvSpPr>
          <p:nvPr>
            <p:ph idx="1"/>
          </p:nvPr>
        </p:nvSpPr>
        <p:spPr/>
        <p:txBody>
          <a:bodyPr/>
          <a:lstStyle/>
          <a:p>
            <a:r>
              <a:rPr lang="en-US" dirty="0" smtClean="0"/>
              <a:t>Skewing </a:t>
            </a:r>
            <a:r>
              <a:rPr lang="en-US" dirty="0"/>
              <a:t>an element, especially in two dimensions can be a bit tricky to understand. Let’s start with a single dimension. Picture a rectangle that is fixed on one side and the opposite side is pulled down, causing the whole element to twist. This would be considered skewed and can be accomplished with the </a:t>
            </a:r>
            <a:r>
              <a:rPr lang="en-US" dirty="0" err="1"/>
              <a:t>skewY</a:t>
            </a:r>
            <a:r>
              <a:rPr lang="en-US" dirty="0"/>
              <a:t>() function as illustrated in Figure 15-2. The </a:t>
            </a:r>
            <a:r>
              <a:rPr lang="en-US" dirty="0" err="1"/>
              <a:t>skewY</a:t>
            </a:r>
            <a:r>
              <a:rPr lang="en-US" dirty="0"/>
              <a:t>() function will shift, or skew, the non-fixed size in the vertical dimension. The amount of skew is specified as an angle. The </a:t>
            </a:r>
            <a:r>
              <a:rPr lang="en-US" dirty="0" err="1"/>
              <a:t>skewX</a:t>
            </a:r>
            <a:r>
              <a:rPr lang="en-US" dirty="0"/>
              <a:t>() function will move the </a:t>
            </a:r>
            <a:r>
              <a:rPr lang="en-US" dirty="0" err="1"/>
              <a:t>nonfixed</a:t>
            </a:r>
            <a:r>
              <a:rPr lang="en-US" dirty="0"/>
              <a:t> edge horizontally.</a:t>
            </a:r>
          </a:p>
          <a:p>
            <a:endParaRPr lang="en-US" dirty="0"/>
          </a:p>
          <a:p>
            <a:r>
              <a:rPr lang="en-US" dirty="0"/>
              <a:t>(Page 298).</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326</a:t>
            </a:fld>
            <a:endParaRPr lang="en-US" dirty="0"/>
          </a:p>
        </p:txBody>
      </p:sp>
    </p:spTree>
    <p:extLst>
      <p:ext uri="{BB962C8B-B14F-4D97-AF65-F5344CB8AC3E}">
        <p14:creationId xmlns:p14="http://schemas.microsoft.com/office/powerpoint/2010/main" val="4317746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Demonstration</a:t>
            </a:r>
          </a:p>
        </p:txBody>
      </p:sp>
      <p:sp>
        <p:nvSpPr>
          <p:cNvPr id="3" name="Content Placeholder 2"/>
          <p:cNvSpPr>
            <a:spLocks noGrp="1"/>
          </p:cNvSpPr>
          <p:nvPr>
            <p:ph idx="1"/>
          </p:nvPr>
        </p:nvSpPr>
        <p:spPr/>
        <p:txBody>
          <a:bodyPr/>
          <a:lstStyle/>
          <a:p>
            <a:r>
              <a:rPr lang="en-US" dirty="0" smtClean="0"/>
              <a:t>The </a:t>
            </a:r>
            <a:r>
              <a:rPr lang="en-US" dirty="0"/>
              <a:t>following will demonstrate all of these transformations. The markup creates four empty div element with class attributes so they can be easily selected.</a:t>
            </a:r>
          </a:p>
          <a:p>
            <a:endParaRPr lang="en-US" dirty="0"/>
          </a:p>
          <a:p>
            <a:r>
              <a:rPr lang="en-US" dirty="0"/>
              <a:t>(Page 299).</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327</a:t>
            </a:fld>
            <a:endParaRPr lang="en-US" dirty="0"/>
          </a:p>
        </p:txBody>
      </p:sp>
    </p:spTree>
    <p:extLst>
      <p:ext uri="{BB962C8B-B14F-4D97-AF65-F5344CB8AC3E}">
        <p14:creationId xmlns:p14="http://schemas.microsoft.com/office/powerpoint/2010/main" val="286527534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3D Transforms</a:t>
            </a:r>
          </a:p>
        </p:txBody>
      </p:sp>
      <p:sp>
        <p:nvSpPr>
          <p:cNvPr id="3" name="Content Placeholder 2"/>
          <p:cNvSpPr>
            <a:spLocks noGrp="1"/>
          </p:cNvSpPr>
          <p:nvPr>
            <p:ph idx="1"/>
          </p:nvPr>
        </p:nvSpPr>
        <p:spPr/>
        <p:txBody>
          <a:bodyPr/>
          <a:lstStyle/>
          <a:p>
            <a:r>
              <a:rPr lang="en-US" dirty="0" smtClean="0"/>
              <a:t>Three-dimensional </a:t>
            </a:r>
            <a:r>
              <a:rPr lang="en-US" dirty="0"/>
              <a:t>transforms attempt to simulate a 3-dimensional object on a 2-dimensional page. To do that you have to configure some additional information so that the browser knows how to perform the transformation. The additional attributes are the perspective and perspective-origin. To understand how these are used, let me explain some basic drawing techniques. If you have a 3-dimensional object such as a box and want to draw it on a 2-dimensional piece of paper, the simplest approach is to use a vanishing point. This is done by drawing one side of the box and then define a vanishing point somewhere away from the rectangle. Then draw an imaginary line from each of the corners to that point. A portion of these lines will form the edges of the box. Finally, the back of the box is found by creating a parallel rectangle that intersects these vanishing lines. This is illustrated in Figure 15-5.</a:t>
            </a:r>
          </a:p>
          <a:p>
            <a:endParaRPr lang="en-US" dirty="0"/>
          </a:p>
          <a:p>
            <a:r>
              <a:rPr lang="en-US" dirty="0"/>
              <a:t>(Page 300).</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328</a:t>
            </a:fld>
            <a:endParaRPr lang="en-US" dirty="0"/>
          </a:p>
        </p:txBody>
      </p:sp>
    </p:spTree>
    <p:extLst>
      <p:ext uri="{BB962C8B-B14F-4D97-AF65-F5344CB8AC3E}">
        <p14:creationId xmlns:p14="http://schemas.microsoft.com/office/powerpoint/2010/main" val="267774969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Events</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329</a:t>
            </a:fld>
            <a:endParaRPr lang="en-US" dirty="0"/>
          </a:p>
        </p:txBody>
      </p:sp>
      <p:sp>
        <p:nvSpPr>
          <p:cNvPr id="5" name="Text Placeholder 4"/>
          <p:cNvSpPr>
            <a:spLocks noGrp="1"/>
          </p:cNvSpPr>
          <p:nvPr>
            <p:ph type="body" sz="quarter" idx="16"/>
          </p:nvPr>
        </p:nvSpPr>
        <p:spPr/>
        <p:txBody>
          <a:bodyPr/>
          <a:lstStyle/>
          <a:p>
            <a:r>
              <a:rPr lang="en-US" dirty="0" smtClean="0"/>
              <a:t>20</a:t>
            </a:r>
            <a:endParaRPr lang="en-US" dirty="0"/>
          </a:p>
        </p:txBody>
      </p:sp>
      <p:pic>
        <p:nvPicPr>
          <p:cNvPr id="6" name="Picture 5"/>
          <p:cNvPicPr>
            <a:picLocks noChangeAspect="1"/>
          </p:cNvPicPr>
          <p:nvPr/>
        </p:nvPicPr>
        <p:blipFill>
          <a:blip r:embed="rId2"/>
          <a:stretch>
            <a:fillRect/>
          </a:stretch>
        </p:blipFill>
        <p:spPr>
          <a:xfrm>
            <a:off x="9906000" y="4764671"/>
            <a:ext cx="1952625" cy="1743075"/>
          </a:xfrm>
          <a:prstGeom prst="rect">
            <a:avLst/>
          </a:prstGeom>
          <a:ln>
            <a:solidFill>
              <a:schemeClr val="accent1"/>
            </a:solidFill>
          </a:ln>
        </p:spPr>
      </p:pic>
    </p:spTree>
    <p:extLst>
      <p:ext uri="{BB962C8B-B14F-4D97-AF65-F5344CB8AC3E}">
        <p14:creationId xmlns:p14="http://schemas.microsoft.com/office/powerpoint/2010/main" val="2506952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alternate Relationship</a:t>
            </a:r>
            <a:endParaRPr lang="en-US" dirty="0"/>
          </a:p>
        </p:txBody>
      </p:sp>
      <p:sp>
        <p:nvSpPr>
          <p:cNvPr id="3" name="Content Placeholder 2"/>
          <p:cNvSpPr>
            <a:spLocks noGrp="1"/>
          </p:cNvSpPr>
          <p:nvPr>
            <p:ph idx="1"/>
          </p:nvPr>
        </p:nvSpPr>
        <p:spPr/>
        <p:txBody>
          <a:bodyPr/>
          <a:lstStyle/>
          <a:p>
            <a:r>
              <a:rPr lang="en-US" dirty="0"/>
              <a:t>The </a:t>
            </a:r>
            <a:r>
              <a:rPr lang="en-US" dirty="0">
                <a:solidFill>
                  <a:srgbClr val="FF0000"/>
                </a:solidFill>
              </a:rPr>
              <a:t>alternate</a:t>
            </a:r>
            <a:r>
              <a:rPr lang="en-US" dirty="0"/>
              <a:t> </a:t>
            </a:r>
            <a:r>
              <a:rPr lang="en-US" dirty="0">
                <a:solidFill>
                  <a:srgbClr val="FF0000"/>
                </a:solidFill>
              </a:rPr>
              <a:t>relationship</a:t>
            </a:r>
            <a:r>
              <a:rPr lang="en-US" dirty="0"/>
              <a:t> link has many ways it can be used, but they all follow the basic concept of linking to another resource that provides an alternate form of the source </a:t>
            </a:r>
            <a:r>
              <a:rPr lang="en-US" dirty="0" smtClean="0"/>
              <a:t>document.</a:t>
            </a:r>
          </a:p>
          <a:p>
            <a:pPr lvl="1"/>
            <a:r>
              <a:rPr lang="en-US" dirty="0" smtClean="0"/>
              <a:t>There </a:t>
            </a:r>
            <a:r>
              <a:rPr lang="en-US" dirty="0"/>
              <a:t>are basically </a:t>
            </a:r>
            <a:r>
              <a:rPr lang="en-US" dirty="0">
                <a:solidFill>
                  <a:srgbClr val="FF0000"/>
                </a:solidFill>
              </a:rPr>
              <a:t>two types</a:t>
            </a:r>
            <a:r>
              <a:rPr lang="en-US" dirty="0"/>
              <a:t> of </a:t>
            </a:r>
            <a:r>
              <a:rPr lang="en-US" dirty="0">
                <a:solidFill>
                  <a:srgbClr val="FF0000"/>
                </a:solidFill>
              </a:rPr>
              <a:t>alternate documents</a:t>
            </a:r>
            <a:r>
              <a:rPr lang="en-US" dirty="0"/>
              <a:t>: </a:t>
            </a:r>
          </a:p>
          <a:p>
            <a:pPr lvl="2"/>
            <a:r>
              <a:rPr lang="en-US" dirty="0" smtClean="0">
                <a:solidFill>
                  <a:srgbClr val="0070C0"/>
                </a:solidFill>
              </a:rPr>
              <a:t>Type</a:t>
            </a:r>
            <a:r>
              <a:rPr lang="en-US" dirty="0" smtClean="0"/>
              <a:t> </a:t>
            </a:r>
            <a:r>
              <a:rPr lang="en-US" dirty="0"/>
              <a:t>- the </a:t>
            </a:r>
            <a:r>
              <a:rPr lang="en-US" dirty="0">
                <a:solidFill>
                  <a:srgbClr val="FF0000"/>
                </a:solidFill>
              </a:rPr>
              <a:t>link</a:t>
            </a:r>
            <a:r>
              <a:rPr lang="en-US" dirty="0"/>
              <a:t> references the current document in a different </a:t>
            </a:r>
            <a:r>
              <a:rPr lang="en-US" dirty="0" smtClean="0"/>
              <a:t>format.</a:t>
            </a:r>
          </a:p>
          <a:p>
            <a:pPr lvl="3"/>
            <a:r>
              <a:rPr lang="en-US" dirty="0" smtClean="0"/>
              <a:t>Use </a:t>
            </a:r>
            <a:r>
              <a:rPr lang="en-US" dirty="0"/>
              <a:t>the type attribute to specify the type of the alternate document such as </a:t>
            </a:r>
            <a:r>
              <a:rPr lang="en-US" dirty="0">
                <a:solidFill>
                  <a:srgbClr val="0070C0"/>
                </a:solidFill>
              </a:rPr>
              <a:t>type="application/ pdf</a:t>
            </a:r>
            <a:r>
              <a:rPr lang="en-US" dirty="0" smtClean="0">
                <a:solidFill>
                  <a:srgbClr val="0070C0"/>
                </a:solidFill>
              </a:rPr>
              <a:t>"</a:t>
            </a:r>
            <a:r>
              <a:rPr lang="en-US" dirty="0" smtClean="0"/>
              <a:t>.</a:t>
            </a:r>
          </a:p>
          <a:p>
            <a:pPr lvl="3"/>
            <a:r>
              <a:rPr lang="en-US" dirty="0" smtClean="0"/>
              <a:t>A </a:t>
            </a:r>
            <a:r>
              <a:rPr lang="en-US" dirty="0"/>
              <a:t>common use of this is to provide the document as a subscription feed such as </a:t>
            </a:r>
            <a:r>
              <a:rPr lang="en-US" dirty="0" smtClean="0">
                <a:solidFill>
                  <a:srgbClr val="FF0000"/>
                </a:solidFill>
              </a:rPr>
              <a:t>ATOM</a:t>
            </a:r>
            <a:r>
              <a:rPr lang="en-US" dirty="0" smtClean="0"/>
              <a:t>.</a:t>
            </a:r>
          </a:p>
          <a:p>
            <a:pPr lvl="3"/>
            <a:r>
              <a:rPr lang="en-US" dirty="0" smtClean="0"/>
              <a:t>In </a:t>
            </a:r>
            <a:r>
              <a:rPr lang="en-US" dirty="0"/>
              <a:t>this case, the type attribute is specified as </a:t>
            </a:r>
            <a:r>
              <a:rPr lang="en-US" dirty="0">
                <a:solidFill>
                  <a:srgbClr val="0070C0"/>
                </a:solidFill>
              </a:rPr>
              <a:t>type="application/ atom+xml"</a:t>
            </a:r>
            <a:r>
              <a:rPr lang="en-US" dirty="0">
                <a:solidFill>
                  <a:srgbClr val="FF0000"/>
                </a:solidFill>
              </a:rPr>
              <a:t>.</a:t>
            </a:r>
          </a:p>
          <a:p>
            <a:pPr lvl="2"/>
            <a:r>
              <a:rPr lang="en-US" dirty="0">
                <a:solidFill>
                  <a:srgbClr val="0070C0"/>
                </a:solidFill>
              </a:rPr>
              <a:t>Language</a:t>
            </a:r>
            <a:r>
              <a:rPr lang="en-US" dirty="0"/>
              <a:t> - the link references a translation of the current document into a different </a:t>
            </a:r>
            <a:r>
              <a:rPr lang="en-US" dirty="0" smtClean="0"/>
              <a:t>language.</a:t>
            </a:r>
          </a:p>
          <a:p>
            <a:pPr lvl="3"/>
            <a:r>
              <a:rPr lang="en-US" dirty="0" smtClean="0"/>
              <a:t>To </a:t>
            </a:r>
            <a:r>
              <a:rPr lang="en-US" dirty="0"/>
              <a:t>do this, use the </a:t>
            </a:r>
            <a:r>
              <a:rPr lang="en-US" dirty="0">
                <a:solidFill>
                  <a:srgbClr val="FF0000"/>
                </a:solidFill>
              </a:rPr>
              <a:t>hreflang</a:t>
            </a:r>
            <a:r>
              <a:rPr lang="en-US" dirty="0"/>
              <a:t> </a:t>
            </a:r>
            <a:r>
              <a:rPr lang="en-US" dirty="0">
                <a:solidFill>
                  <a:srgbClr val="0070C0"/>
                </a:solidFill>
              </a:rPr>
              <a:t>attribute</a:t>
            </a:r>
            <a:r>
              <a:rPr lang="en-US" dirty="0"/>
              <a:t> to specify the language of the referenced </a:t>
            </a:r>
            <a:r>
              <a:rPr lang="en-US" dirty="0" smtClean="0"/>
              <a:t>document.</a:t>
            </a:r>
          </a:p>
          <a:p>
            <a:pPr lvl="3"/>
            <a:r>
              <a:rPr lang="en-US" dirty="0" smtClean="0"/>
              <a:t>For </a:t>
            </a:r>
            <a:r>
              <a:rPr lang="en-US" dirty="0"/>
              <a:t>example, hreflang="es".</a:t>
            </a:r>
          </a:p>
          <a:p>
            <a:pPr lvl="1"/>
            <a:r>
              <a:rPr lang="en-US" dirty="0"/>
              <a:t>Both of these variations can be combined in a </a:t>
            </a:r>
            <a:r>
              <a:rPr lang="en-US" dirty="0">
                <a:solidFill>
                  <a:srgbClr val="FF0000"/>
                </a:solidFill>
              </a:rPr>
              <a:t>single link </a:t>
            </a:r>
            <a:r>
              <a:rPr lang="en-US" dirty="0" smtClean="0">
                <a:solidFill>
                  <a:srgbClr val="FF0000"/>
                </a:solidFill>
              </a:rPr>
              <a:t>element</a:t>
            </a:r>
            <a:r>
              <a:rPr lang="en-US" dirty="0" smtClean="0"/>
              <a:t>.</a:t>
            </a:r>
          </a:p>
          <a:p>
            <a:pPr lvl="2"/>
            <a:r>
              <a:rPr lang="en-US" dirty="0" smtClean="0"/>
              <a:t>For </a:t>
            </a:r>
            <a:r>
              <a:rPr lang="en-US" dirty="0"/>
              <a:t>example, if the French version of the current document is provided as a PDF document, use </a:t>
            </a:r>
            <a:r>
              <a:rPr lang="en-US" dirty="0">
                <a:solidFill>
                  <a:srgbClr val="0070C0"/>
                </a:solidFill>
              </a:rPr>
              <a:t>type="application/pdf" hreflang="fr</a:t>
            </a:r>
            <a:r>
              <a:rPr lang="en-US" dirty="0" smtClean="0">
                <a:solidFill>
                  <a:srgbClr val="0070C0"/>
                </a:solidFill>
              </a:rPr>
              <a: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a:t>
            </a:fld>
            <a:endParaRPr lang="en-US" dirty="0"/>
          </a:p>
        </p:txBody>
      </p:sp>
    </p:spTree>
    <p:extLst>
      <p:ext uri="{BB962C8B-B14F-4D97-AF65-F5344CB8AC3E}">
        <p14:creationId xmlns:p14="http://schemas.microsoft.com/office/powerpoint/2010/main" val="342532288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a:t>Events are an </a:t>
            </a:r>
            <a:r>
              <a:rPr lang="en-US" dirty="0">
                <a:solidFill>
                  <a:srgbClr val="FF0000"/>
                </a:solidFill>
              </a:rPr>
              <a:t>integral part</a:t>
            </a:r>
            <a:r>
              <a:rPr lang="en-US" dirty="0"/>
              <a:t> of most </a:t>
            </a:r>
            <a:r>
              <a:rPr lang="en-US" dirty="0">
                <a:solidFill>
                  <a:srgbClr val="FF0000"/>
                </a:solidFill>
              </a:rPr>
              <a:t>web </a:t>
            </a:r>
            <a:r>
              <a:rPr lang="en-US" dirty="0" smtClean="0">
                <a:solidFill>
                  <a:srgbClr val="FF0000"/>
                </a:solidFill>
              </a:rPr>
              <a:t>pages</a:t>
            </a:r>
            <a:r>
              <a:rPr lang="en-US" dirty="0" smtClean="0"/>
              <a:t>:</a:t>
            </a:r>
          </a:p>
          <a:p>
            <a:pPr lvl="2"/>
            <a:r>
              <a:rPr lang="en-US" dirty="0" smtClean="0"/>
              <a:t>they </a:t>
            </a:r>
            <a:r>
              <a:rPr lang="en-US" dirty="0"/>
              <a:t>allow you to </a:t>
            </a:r>
            <a:r>
              <a:rPr lang="en-US" dirty="0">
                <a:solidFill>
                  <a:srgbClr val="FF0000"/>
                </a:solidFill>
              </a:rPr>
              <a:t>take an action</a:t>
            </a:r>
            <a:r>
              <a:rPr lang="en-US" dirty="0"/>
              <a:t> when </a:t>
            </a:r>
            <a:r>
              <a:rPr lang="en-US" dirty="0">
                <a:solidFill>
                  <a:srgbClr val="FF0000"/>
                </a:solidFill>
              </a:rPr>
              <a:t>something</a:t>
            </a:r>
            <a:r>
              <a:rPr lang="en-US" dirty="0"/>
              <a:t> </a:t>
            </a:r>
            <a:r>
              <a:rPr lang="en-US" dirty="0" smtClean="0">
                <a:solidFill>
                  <a:srgbClr val="FF0000"/>
                </a:solidFill>
              </a:rPr>
              <a:t>happens</a:t>
            </a:r>
            <a:r>
              <a:rPr lang="en-US" dirty="0" smtClean="0"/>
              <a:t>.</a:t>
            </a:r>
          </a:p>
          <a:p>
            <a:pPr lvl="1"/>
            <a:r>
              <a:rPr lang="en-US" dirty="0" smtClean="0"/>
              <a:t>The </a:t>
            </a:r>
            <a:r>
              <a:rPr lang="en-US" dirty="0"/>
              <a:t>“</a:t>
            </a:r>
            <a:r>
              <a:rPr lang="en-US" dirty="0">
                <a:solidFill>
                  <a:srgbClr val="FF0000"/>
                </a:solidFill>
              </a:rPr>
              <a:t>something</a:t>
            </a:r>
            <a:r>
              <a:rPr lang="en-US" dirty="0"/>
              <a:t> </a:t>
            </a:r>
            <a:r>
              <a:rPr lang="en-US" dirty="0">
                <a:solidFill>
                  <a:srgbClr val="FF0000"/>
                </a:solidFill>
              </a:rPr>
              <a:t>happens</a:t>
            </a:r>
            <a:r>
              <a:rPr lang="en-US" dirty="0"/>
              <a:t>” is called an </a:t>
            </a:r>
            <a:r>
              <a:rPr lang="en-US" dirty="0">
                <a:solidFill>
                  <a:srgbClr val="FF0000"/>
                </a:solidFill>
              </a:rPr>
              <a:t>event</a:t>
            </a:r>
            <a:r>
              <a:rPr lang="en-US" dirty="0"/>
              <a:t>, and there are dozens of them that have been defined in the web standard (see </a:t>
            </a:r>
            <a:r>
              <a:rPr lang="en-US" dirty="0">
                <a:hlinkClick r:id="rId2"/>
              </a:rPr>
              <a:t>http://www.w3.org/TR/DOM-Level-3-Events/#events-module</a:t>
            </a:r>
            <a:r>
              <a:rPr lang="en-US" dirty="0" smtClean="0"/>
              <a:t>).</a:t>
            </a:r>
          </a:p>
          <a:p>
            <a:pPr lvl="1"/>
            <a:r>
              <a:rPr lang="en-US" dirty="0" smtClean="0"/>
              <a:t>The </a:t>
            </a:r>
            <a:r>
              <a:rPr lang="en-US" dirty="0"/>
              <a:t>“</a:t>
            </a:r>
            <a:r>
              <a:rPr lang="en-US" dirty="0">
                <a:solidFill>
                  <a:srgbClr val="FF0000"/>
                </a:solidFill>
              </a:rPr>
              <a:t>an action</a:t>
            </a:r>
            <a:r>
              <a:rPr lang="en-US" dirty="0"/>
              <a:t>” is called an </a:t>
            </a:r>
            <a:r>
              <a:rPr lang="en-US" dirty="0">
                <a:solidFill>
                  <a:srgbClr val="FF0000"/>
                </a:solidFill>
              </a:rPr>
              <a:t>event handler</a:t>
            </a:r>
            <a:r>
              <a:rPr lang="en-US" dirty="0"/>
              <a:t>, which is just a </a:t>
            </a:r>
            <a:r>
              <a:rPr lang="en-US" dirty="0">
                <a:solidFill>
                  <a:srgbClr val="0070C0"/>
                </a:solidFill>
              </a:rPr>
              <a:t>simple</a:t>
            </a:r>
            <a:r>
              <a:rPr lang="en-US" dirty="0"/>
              <a:t> </a:t>
            </a:r>
            <a:r>
              <a:rPr lang="en-US" dirty="0">
                <a:solidFill>
                  <a:srgbClr val="FF0000"/>
                </a:solidFill>
              </a:rPr>
              <a:t>JavaScript function</a:t>
            </a:r>
            <a:r>
              <a:rPr lang="en-US" dirty="0" smtClean="0"/>
              <a:t>.</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330</a:t>
            </a:fld>
            <a:endParaRPr lang="en-US" dirty="0"/>
          </a:p>
        </p:txBody>
      </p:sp>
    </p:spTree>
    <p:extLst>
      <p:ext uri="{BB962C8B-B14F-4D97-AF65-F5344CB8AC3E}">
        <p14:creationId xmlns:p14="http://schemas.microsoft.com/office/powerpoint/2010/main" val="36681491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Initial Example</a:t>
            </a:r>
          </a:p>
        </p:txBody>
      </p:sp>
      <p:sp>
        <p:nvSpPr>
          <p:cNvPr id="3" name="Content Placeholder 2"/>
          <p:cNvSpPr>
            <a:spLocks noGrp="1"/>
          </p:cNvSpPr>
          <p:nvPr>
            <p:ph idx="1"/>
          </p:nvPr>
        </p:nvSpPr>
        <p:spPr/>
        <p:txBody>
          <a:bodyPr/>
          <a:lstStyle/>
          <a:p>
            <a:r>
              <a:rPr lang="en-US" dirty="0" smtClean="0"/>
              <a:t>I'll </a:t>
            </a:r>
            <a:r>
              <a:rPr lang="en-US" dirty="0"/>
              <a:t>start with a simple example and then describe the pieces. A basic HTML document is shown in </a:t>
            </a:r>
            <a:r>
              <a:rPr lang="en-US" dirty="0">
                <a:solidFill>
                  <a:srgbClr val="FF0000"/>
                </a:solidFill>
              </a:rPr>
              <a:t>Listing 20-1</a:t>
            </a:r>
            <a:r>
              <a:rPr lang="en-US" dirty="0"/>
              <a:t>.</a:t>
            </a:r>
          </a:p>
          <a:p>
            <a:pPr lvl="1"/>
            <a:r>
              <a:rPr lang="en-US" dirty="0"/>
              <a:t>This document has two paragraph elements inside a pair of nested div </a:t>
            </a:r>
            <a:r>
              <a:rPr lang="en-US" dirty="0" smtClean="0"/>
              <a:t>elements.</a:t>
            </a:r>
          </a:p>
          <a:p>
            <a:pPr lvl="2"/>
            <a:r>
              <a:rPr lang="en-US" dirty="0" smtClean="0"/>
              <a:t>To </a:t>
            </a:r>
            <a:r>
              <a:rPr lang="en-US" dirty="0"/>
              <a:t>help visualize the area used by these elements, I'll put a border around the div elements and use a background color on the paragraph </a:t>
            </a:r>
            <a:r>
              <a:rPr lang="en-US" dirty="0" smtClean="0"/>
              <a:t>elements.</a:t>
            </a:r>
          </a:p>
          <a:p>
            <a:pPr lvl="2"/>
            <a:r>
              <a:rPr lang="en-US" dirty="0" smtClean="0"/>
              <a:t>I'll </a:t>
            </a:r>
            <a:r>
              <a:rPr lang="en-US" dirty="0"/>
              <a:t>also use padding and margin to put some space between </a:t>
            </a:r>
            <a:r>
              <a:rPr lang="en-US" dirty="0" smtClean="0"/>
              <a:t>them </a:t>
            </a:r>
            <a:r>
              <a:rPr lang="en-US" dirty="0">
                <a:solidFill>
                  <a:srgbClr val="FF0000"/>
                </a:solidFill>
              </a:rPr>
              <a:t>Listing </a:t>
            </a:r>
            <a:r>
              <a:rPr lang="en-US" dirty="0" smtClean="0">
                <a:solidFill>
                  <a:srgbClr val="FF0000"/>
                </a:solidFill>
              </a:rPr>
              <a:t>20-1A</a:t>
            </a:r>
            <a:r>
              <a:rPr lang="en-US" dirty="0" smtClean="0"/>
              <a:t>.</a:t>
            </a:r>
            <a:endParaRPr lang="en-US" dirty="0"/>
          </a:p>
          <a:p>
            <a:pPr lvl="1"/>
            <a:r>
              <a:rPr lang="en-US" dirty="0"/>
              <a:t>To set up the </a:t>
            </a:r>
            <a:r>
              <a:rPr lang="en-US" dirty="0">
                <a:solidFill>
                  <a:srgbClr val="FF0000"/>
                </a:solidFill>
              </a:rPr>
              <a:t>event logic</a:t>
            </a:r>
            <a:r>
              <a:rPr lang="en-US" dirty="0"/>
              <a:t>, the </a:t>
            </a:r>
            <a:r>
              <a:rPr lang="en-US" dirty="0">
                <a:solidFill>
                  <a:srgbClr val="FF0000"/>
                </a:solidFill>
              </a:rPr>
              <a:t>event handler</a:t>
            </a:r>
            <a:r>
              <a:rPr lang="en-US" dirty="0"/>
              <a:t> is a function called </a:t>
            </a:r>
            <a:r>
              <a:rPr lang="en-US" dirty="0">
                <a:solidFill>
                  <a:srgbClr val="FF0000"/>
                </a:solidFill>
              </a:rPr>
              <a:t>someAction</a:t>
            </a:r>
            <a:r>
              <a:rPr lang="en-US" dirty="0" smtClean="0">
                <a:solidFill>
                  <a:srgbClr val="FF0000"/>
                </a:solidFill>
              </a:rPr>
              <a:t>( )</a:t>
            </a:r>
            <a:r>
              <a:rPr lang="en-US" dirty="0" smtClean="0"/>
              <a:t> </a:t>
            </a:r>
            <a:r>
              <a:rPr lang="en-US" dirty="0"/>
              <a:t>that simply raises an </a:t>
            </a:r>
            <a:r>
              <a:rPr lang="en-US" dirty="0" smtClean="0"/>
              <a:t>alert.</a:t>
            </a:r>
          </a:p>
          <a:p>
            <a:pPr lvl="2"/>
            <a:r>
              <a:rPr lang="en-US" dirty="0" smtClean="0"/>
              <a:t>To </a:t>
            </a:r>
            <a:r>
              <a:rPr lang="en-US" dirty="0"/>
              <a:t>configure this handler, the script gets the inner div element and then calls the addEventListener</a:t>
            </a:r>
            <a:r>
              <a:rPr lang="en-US" dirty="0" smtClean="0"/>
              <a:t>( ) </a:t>
            </a:r>
            <a:r>
              <a:rPr lang="en-US" dirty="0"/>
              <a:t>method, assigning the handler to the click </a:t>
            </a:r>
            <a:r>
              <a:rPr lang="en-US" dirty="0" smtClean="0"/>
              <a:t>event:</a:t>
            </a:r>
            <a:r>
              <a:rPr lang="en-US" dirty="0">
                <a:solidFill>
                  <a:srgbClr val="FF0000"/>
                </a:solidFill>
              </a:rPr>
              <a:t> Listing </a:t>
            </a:r>
            <a:r>
              <a:rPr lang="en-US" dirty="0" smtClean="0">
                <a:solidFill>
                  <a:srgbClr val="FF0000"/>
                </a:solidFill>
              </a:rPr>
              <a:t>20-1B</a:t>
            </a:r>
            <a:r>
              <a:rPr lang="en-US" dirty="0" smtClean="0"/>
              <a:t>.</a:t>
            </a:r>
          </a:p>
          <a:p>
            <a:pPr lvl="2"/>
            <a:r>
              <a:rPr lang="en-US" dirty="0" smtClean="0"/>
              <a:t>The </a:t>
            </a:r>
            <a:r>
              <a:rPr lang="en-US" dirty="0"/>
              <a:t>addEventListener</a:t>
            </a:r>
            <a:r>
              <a:rPr lang="en-US" dirty="0" smtClean="0"/>
              <a:t>( ) </a:t>
            </a:r>
            <a:r>
              <a:rPr lang="en-US" dirty="0"/>
              <a:t>method is </a:t>
            </a:r>
            <a:r>
              <a:rPr lang="en-US" dirty="0">
                <a:solidFill>
                  <a:srgbClr val="FF0000"/>
                </a:solidFill>
              </a:rPr>
              <a:t>available</a:t>
            </a:r>
            <a:r>
              <a:rPr lang="en-US" dirty="0"/>
              <a:t> on </a:t>
            </a:r>
            <a:r>
              <a:rPr lang="en-US" dirty="0">
                <a:solidFill>
                  <a:srgbClr val="FF0000"/>
                </a:solidFill>
              </a:rPr>
              <a:t>all HTML elements</a:t>
            </a:r>
            <a:r>
              <a:rPr lang="en-US" dirty="0"/>
              <a:t> and has two required </a:t>
            </a:r>
            <a:r>
              <a:rPr lang="en-US" dirty="0" smtClean="0"/>
              <a:t>parameters:</a:t>
            </a:r>
          </a:p>
          <a:p>
            <a:pPr lvl="3"/>
            <a:r>
              <a:rPr lang="en-US" dirty="0" smtClean="0"/>
              <a:t>the </a:t>
            </a:r>
            <a:r>
              <a:rPr lang="en-US" dirty="0"/>
              <a:t>name of the event </a:t>
            </a:r>
            <a:r>
              <a:rPr lang="en-US" dirty="0" smtClean="0"/>
              <a:t>and</a:t>
            </a:r>
          </a:p>
          <a:p>
            <a:pPr lvl="3"/>
            <a:r>
              <a:rPr lang="en-US" dirty="0" smtClean="0"/>
              <a:t>a </a:t>
            </a:r>
            <a:r>
              <a:rPr lang="en-US" dirty="0"/>
              <a:t>reference to the function that will be called when the event </a:t>
            </a:r>
            <a:r>
              <a:rPr lang="en-US" dirty="0" smtClean="0"/>
              <a:t>occurs</a:t>
            </a:r>
          </a:p>
          <a:p>
            <a:pPr lvl="2"/>
            <a:r>
              <a:rPr lang="en-US" dirty="0" smtClean="0"/>
              <a:t>The </a:t>
            </a:r>
            <a:r>
              <a:rPr lang="en-US" dirty="0">
                <a:solidFill>
                  <a:srgbClr val="FF0000"/>
                </a:solidFill>
              </a:rPr>
              <a:t>EventTarget</a:t>
            </a:r>
            <a:r>
              <a:rPr lang="en-US" dirty="0"/>
              <a:t> object implements the addEventListener</a:t>
            </a:r>
            <a:r>
              <a:rPr lang="en-US" dirty="0" smtClean="0"/>
              <a:t>( ) </a:t>
            </a:r>
            <a:r>
              <a:rPr lang="en-US" dirty="0"/>
              <a:t>methods and as I explained in Chapter 18, is the base object that all elements are derived from</a:t>
            </a:r>
            <a:r>
              <a:rPr lang="en-US" dirty="0" smtClean="0"/>
              <a:t>.</a:t>
            </a:r>
          </a:p>
          <a:p>
            <a:pPr lvl="1"/>
            <a:r>
              <a:rPr lang="en-US" dirty="0"/>
              <a:t>If you click inside the inner div element, you'll see the alert box as shown in Figure 20-1</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331</a:t>
            </a:fld>
            <a:endParaRPr lang="en-US" dirty="0"/>
          </a:p>
        </p:txBody>
      </p:sp>
    </p:spTree>
    <p:extLst>
      <p:ext uri="{BB962C8B-B14F-4D97-AF65-F5344CB8AC3E}">
        <p14:creationId xmlns:p14="http://schemas.microsoft.com/office/powerpoint/2010/main" val="19535024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Listing 20-1 || 20-1A || 20-1B</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332</a:t>
            </a:fld>
            <a:endParaRPr lang="en-US" dirty="0"/>
          </a:p>
        </p:txBody>
      </p:sp>
      <p:pic>
        <p:nvPicPr>
          <p:cNvPr id="8" name="Picture 7"/>
          <p:cNvPicPr>
            <a:picLocks noChangeAspect="1"/>
          </p:cNvPicPr>
          <p:nvPr/>
        </p:nvPicPr>
        <p:blipFill>
          <a:blip r:embed="rId2"/>
          <a:stretch>
            <a:fillRect/>
          </a:stretch>
        </p:blipFill>
        <p:spPr>
          <a:xfrm>
            <a:off x="152400" y="1249959"/>
            <a:ext cx="5115886" cy="5000436"/>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756479" y="1249959"/>
            <a:ext cx="2800292" cy="2084428"/>
          </a:xfrm>
          <a:prstGeom prst="rect">
            <a:avLst/>
          </a:prstGeom>
          <a:ln>
            <a:solidFill>
              <a:schemeClr val="accent1"/>
            </a:solidFill>
          </a:ln>
        </p:spPr>
      </p:pic>
      <p:pic>
        <p:nvPicPr>
          <p:cNvPr id="10" name="Picture 9"/>
          <p:cNvPicPr>
            <a:picLocks noChangeAspect="1"/>
          </p:cNvPicPr>
          <p:nvPr/>
        </p:nvPicPr>
        <p:blipFill>
          <a:blip r:embed="rId4"/>
          <a:stretch>
            <a:fillRect/>
          </a:stretch>
        </p:blipFill>
        <p:spPr>
          <a:xfrm>
            <a:off x="5759007" y="4046639"/>
            <a:ext cx="3356418" cy="1204868"/>
          </a:xfrm>
          <a:prstGeom prst="rect">
            <a:avLst/>
          </a:prstGeom>
          <a:ln>
            <a:solidFill>
              <a:schemeClr val="accent1"/>
            </a:solidFill>
          </a:ln>
        </p:spPr>
      </p:pic>
    </p:spTree>
    <p:extLst>
      <p:ext uri="{BB962C8B-B14F-4D97-AF65-F5344CB8AC3E}">
        <p14:creationId xmlns:p14="http://schemas.microsoft.com/office/powerpoint/2010/main" val="38239280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20-1</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333</a:t>
            </a:fld>
            <a:endParaRPr lang="en-US" dirty="0"/>
          </a:p>
        </p:txBody>
      </p:sp>
      <p:pic>
        <p:nvPicPr>
          <p:cNvPr id="2" name="Picture 1"/>
          <p:cNvPicPr>
            <a:picLocks noChangeAspect="1"/>
          </p:cNvPicPr>
          <p:nvPr/>
        </p:nvPicPr>
        <p:blipFill>
          <a:blip r:embed="rId2"/>
          <a:stretch>
            <a:fillRect/>
          </a:stretch>
        </p:blipFill>
        <p:spPr>
          <a:xfrm>
            <a:off x="152400" y="1259244"/>
            <a:ext cx="5830349" cy="3070043"/>
          </a:xfrm>
          <a:prstGeom prst="rect">
            <a:avLst/>
          </a:prstGeom>
          <a:ln>
            <a:solidFill>
              <a:schemeClr val="accent1"/>
            </a:solidFill>
          </a:ln>
        </p:spPr>
      </p:pic>
    </p:spTree>
    <p:extLst>
      <p:ext uri="{BB962C8B-B14F-4D97-AF65-F5344CB8AC3E}">
        <p14:creationId xmlns:p14="http://schemas.microsoft.com/office/powerpoint/2010/main" val="21155738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Event Registration</a:t>
            </a:r>
          </a:p>
        </p:txBody>
      </p:sp>
      <p:sp>
        <p:nvSpPr>
          <p:cNvPr id="3" name="Content Placeholder 2"/>
          <p:cNvSpPr>
            <a:spLocks noGrp="1"/>
          </p:cNvSpPr>
          <p:nvPr>
            <p:ph idx="1"/>
          </p:nvPr>
        </p:nvSpPr>
        <p:spPr/>
        <p:txBody>
          <a:bodyPr/>
          <a:lstStyle/>
          <a:p>
            <a:r>
              <a:rPr lang="en-US" dirty="0" smtClean="0"/>
              <a:t>Event </a:t>
            </a:r>
            <a:r>
              <a:rPr lang="en-US" dirty="0"/>
              <a:t>registration is the process of linking three things </a:t>
            </a:r>
            <a:r>
              <a:rPr lang="en-US" dirty="0" smtClean="0"/>
              <a:t>together:</a:t>
            </a:r>
          </a:p>
          <a:p>
            <a:pPr lvl="2"/>
            <a:r>
              <a:rPr lang="en-US" dirty="0" smtClean="0"/>
              <a:t>an event</a:t>
            </a:r>
          </a:p>
          <a:p>
            <a:pPr lvl="2"/>
            <a:r>
              <a:rPr lang="en-US" dirty="0" smtClean="0"/>
              <a:t>to an </a:t>
            </a:r>
            <a:r>
              <a:rPr lang="en-US" dirty="0"/>
              <a:t>event </a:t>
            </a:r>
            <a:r>
              <a:rPr lang="en-US" dirty="0" smtClean="0"/>
              <a:t>handler</a:t>
            </a:r>
          </a:p>
          <a:p>
            <a:pPr lvl="2"/>
            <a:r>
              <a:rPr lang="en-US" dirty="0" smtClean="0"/>
              <a:t>for </a:t>
            </a:r>
            <a:r>
              <a:rPr lang="en-US" dirty="0"/>
              <a:t>a specific DOM </a:t>
            </a:r>
            <a:r>
              <a:rPr lang="en-US" dirty="0" smtClean="0"/>
              <a:t>element</a:t>
            </a:r>
          </a:p>
          <a:p>
            <a:pPr lvl="1"/>
            <a:r>
              <a:rPr lang="en-US" dirty="0" smtClean="0"/>
              <a:t>It </a:t>
            </a:r>
            <a:r>
              <a:rPr lang="en-US" dirty="0"/>
              <a:t>is saying that </a:t>
            </a:r>
            <a:endParaRPr lang="en-US" dirty="0" smtClean="0"/>
          </a:p>
          <a:p>
            <a:pPr lvl="2"/>
            <a:r>
              <a:rPr lang="en-US" dirty="0" smtClean="0"/>
              <a:t>this </a:t>
            </a:r>
            <a:r>
              <a:rPr lang="en-US" dirty="0">
                <a:solidFill>
                  <a:srgbClr val="FF0000"/>
                </a:solidFill>
              </a:rPr>
              <a:t>element</a:t>
            </a:r>
            <a:r>
              <a:rPr lang="en-US" dirty="0"/>
              <a:t> responds to </a:t>
            </a:r>
          </a:p>
          <a:p>
            <a:pPr lvl="2"/>
            <a:r>
              <a:rPr lang="en-US" dirty="0" smtClean="0"/>
              <a:t>this </a:t>
            </a:r>
            <a:r>
              <a:rPr lang="en-US" dirty="0">
                <a:solidFill>
                  <a:srgbClr val="FF0000"/>
                </a:solidFill>
              </a:rPr>
              <a:t>event</a:t>
            </a:r>
            <a:r>
              <a:rPr lang="en-US" dirty="0"/>
              <a:t> by </a:t>
            </a:r>
            <a:r>
              <a:rPr lang="en-US" dirty="0" smtClean="0"/>
              <a:t>executing</a:t>
            </a:r>
          </a:p>
          <a:p>
            <a:pPr lvl="2"/>
            <a:r>
              <a:rPr lang="en-US" dirty="0" smtClean="0"/>
              <a:t>this </a:t>
            </a:r>
            <a:r>
              <a:rPr lang="en-US" dirty="0" smtClean="0">
                <a:solidFill>
                  <a:srgbClr val="FF0000"/>
                </a:solidFill>
              </a:rPr>
              <a:t>handler</a:t>
            </a:r>
          </a:p>
          <a:p>
            <a:pPr lvl="1"/>
            <a:r>
              <a:rPr lang="en-US" dirty="0" smtClean="0"/>
              <a:t>The </a:t>
            </a:r>
            <a:r>
              <a:rPr lang="en-US" dirty="0">
                <a:solidFill>
                  <a:srgbClr val="FF0000"/>
                </a:solidFill>
              </a:rPr>
              <a:t>addEventListener</a:t>
            </a:r>
            <a:r>
              <a:rPr lang="en-US" dirty="0" smtClean="0">
                <a:solidFill>
                  <a:srgbClr val="FF0000"/>
                </a:solidFill>
              </a:rPr>
              <a:t>( )</a:t>
            </a:r>
            <a:r>
              <a:rPr lang="en-US" dirty="0" smtClean="0"/>
              <a:t> </a:t>
            </a:r>
            <a:r>
              <a:rPr lang="en-US" dirty="0">
                <a:solidFill>
                  <a:srgbClr val="0070C0"/>
                </a:solidFill>
              </a:rPr>
              <a:t>method</a:t>
            </a:r>
            <a:r>
              <a:rPr lang="en-US" dirty="0"/>
              <a:t> is the preferred way to accomplish </a:t>
            </a:r>
            <a:r>
              <a:rPr lang="en-US" dirty="0" smtClean="0"/>
              <a:t>this.</a:t>
            </a:r>
          </a:p>
          <a:p>
            <a:pPr lvl="1"/>
            <a:r>
              <a:rPr lang="en-US" dirty="0" smtClean="0"/>
              <a:t>There </a:t>
            </a:r>
            <a:r>
              <a:rPr lang="en-US" dirty="0"/>
              <a:t>are other ways to do this, however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334</a:t>
            </a:fld>
            <a:endParaRPr lang="en-US" dirty="0"/>
          </a:p>
        </p:txBody>
      </p:sp>
    </p:spTree>
    <p:extLst>
      <p:ext uri="{BB962C8B-B14F-4D97-AF65-F5344CB8AC3E}">
        <p14:creationId xmlns:p14="http://schemas.microsoft.com/office/powerpoint/2010/main" val="299924157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Inline Registration</a:t>
            </a:r>
            <a:endParaRPr lang="en-US" dirty="0"/>
          </a:p>
        </p:txBody>
      </p:sp>
      <p:sp>
        <p:nvSpPr>
          <p:cNvPr id="7" name="Content Placeholder 6"/>
          <p:cNvSpPr>
            <a:spLocks noGrp="1"/>
          </p:cNvSpPr>
          <p:nvPr>
            <p:ph idx="1"/>
          </p:nvPr>
        </p:nvSpPr>
        <p:spPr/>
        <p:txBody>
          <a:bodyPr/>
          <a:lstStyle/>
          <a:p>
            <a:r>
              <a:rPr lang="en-US" dirty="0"/>
              <a:t>One approach, known as inline registration, is to include the registration in the markup.</a:t>
            </a:r>
          </a:p>
          <a:p>
            <a:pPr lvl="1"/>
            <a:r>
              <a:rPr lang="en-US" dirty="0"/>
              <a:t>For example:</a:t>
            </a:r>
          </a:p>
          <a:p>
            <a:pPr marL="233363" lvl="1" indent="0">
              <a:buNone/>
            </a:pPr>
            <a:endParaRPr lang="en-US" dirty="0" smtClean="0"/>
          </a:p>
          <a:p>
            <a:pPr marL="233363" lvl="1" indent="0">
              <a:buNone/>
            </a:pPr>
            <a:endParaRPr lang="en-US" dirty="0" smtClean="0"/>
          </a:p>
          <a:p>
            <a:pPr lvl="1"/>
            <a:r>
              <a:rPr lang="en-US" dirty="0"/>
              <a:t>While this technique has been around for decades and is still used fairly frequently, this should be </a:t>
            </a:r>
            <a:r>
              <a:rPr lang="en-US" dirty="0">
                <a:solidFill>
                  <a:srgbClr val="FF0000"/>
                </a:solidFill>
              </a:rPr>
              <a:t>avoided</a:t>
            </a:r>
            <a:r>
              <a:rPr lang="en-US" dirty="0"/>
              <a:t>. </a:t>
            </a:r>
            <a:endParaRPr lang="en-US" dirty="0" smtClean="0"/>
          </a:p>
          <a:p>
            <a:pPr lvl="2"/>
            <a:r>
              <a:rPr lang="en-US" dirty="0" smtClean="0"/>
              <a:t>This </a:t>
            </a:r>
            <a:r>
              <a:rPr lang="en-US" dirty="0"/>
              <a:t>includes JavaScript code inside your HTML document, an obvious </a:t>
            </a:r>
            <a:r>
              <a:rPr lang="en-US" dirty="0">
                <a:solidFill>
                  <a:srgbClr val="FF0000"/>
                </a:solidFill>
              </a:rPr>
              <a:t>violation</a:t>
            </a:r>
            <a:r>
              <a:rPr lang="en-US" dirty="0"/>
              <a:t> of </a:t>
            </a:r>
            <a:r>
              <a:rPr lang="en-US" dirty="0" smtClean="0"/>
              <a:t>SoC.</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335</a:t>
            </a:fld>
            <a:endParaRPr lang="en-US" dirty="0"/>
          </a:p>
        </p:txBody>
      </p:sp>
      <p:pic>
        <p:nvPicPr>
          <p:cNvPr id="8" name="Picture 7"/>
          <p:cNvPicPr>
            <a:picLocks noChangeAspect="1"/>
          </p:cNvPicPr>
          <p:nvPr/>
        </p:nvPicPr>
        <p:blipFill>
          <a:blip r:embed="rId2"/>
          <a:stretch>
            <a:fillRect/>
          </a:stretch>
        </p:blipFill>
        <p:spPr>
          <a:xfrm>
            <a:off x="926634" y="2144305"/>
            <a:ext cx="4953000" cy="371475"/>
          </a:xfrm>
          <a:prstGeom prst="rect">
            <a:avLst/>
          </a:prstGeom>
          <a:ln>
            <a:solidFill>
              <a:schemeClr val="accent1"/>
            </a:solidFill>
          </a:ln>
        </p:spPr>
      </p:pic>
    </p:spTree>
    <p:extLst>
      <p:ext uri="{BB962C8B-B14F-4D97-AF65-F5344CB8AC3E}">
        <p14:creationId xmlns:p14="http://schemas.microsoft.com/office/powerpoint/2010/main" val="14863866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Traditional Method</a:t>
            </a:r>
            <a:endParaRPr lang="en-US" dirty="0"/>
          </a:p>
        </p:txBody>
      </p:sp>
      <p:sp>
        <p:nvSpPr>
          <p:cNvPr id="7" name="Content Placeholder 6"/>
          <p:cNvSpPr>
            <a:spLocks noGrp="1"/>
          </p:cNvSpPr>
          <p:nvPr>
            <p:ph idx="1"/>
          </p:nvPr>
        </p:nvSpPr>
        <p:spPr/>
        <p:txBody>
          <a:bodyPr/>
          <a:lstStyle/>
          <a:p>
            <a:r>
              <a:rPr lang="en-US" dirty="0" smtClean="0"/>
              <a:t>Another </a:t>
            </a:r>
            <a:r>
              <a:rPr lang="en-US" dirty="0"/>
              <a:t>approach is to </a:t>
            </a:r>
            <a:r>
              <a:rPr lang="en-US" dirty="0">
                <a:solidFill>
                  <a:srgbClr val="FF0000"/>
                </a:solidFill>
              </a:rPr>
              <a:t>assign</a:t>
            </a:r>
            <a:r>
              <a:rPr lang="en-US" dirty="0"/>
              <a:t> the </a:t>
            </a:r>
            <a:r>
              <a:rPr lang="en-US" dirty="0">
                <a:solidFill>
                  <a:srgbClr val="FF0000"/>
                </a:solidFill>
              </a:rPr>
              <a:t>event handler</a:t>
            </a:r>
            <a:r>
              <a:rPr lang="en-US" dirty="0"/>
              <a:t> to an </a:t>
            </a:r>
            <a:r>
              <a:rPr lang="en-US" dirty="0">
                <a:solidFill>
                  <a:srgbClr val="FF0000"/>
                </a:solidFill>
              </a:rPr>
              <a:t>event property</a:t>
            </a:r>
            <a:r>
              <a:rPr lang="en-US" dirty="0"/>
              <a:t> of the </a:t>
            </a:r>
            <a:r>
              <a:rPr lang="en-US" dirty="0">
                <a:solidFill>
                  <a:srgbClr val="FF0000"/>
                </a:solidFill>
              </a:rPr>
              <a:t>DOM </a:t>
            </a:r>
            <a:r>
              <a:rPr lang="en-US" dirty="0" smtClean="0">
                <a:solidFill>
                  <a:srgbClr val="FF0000"/>
                </a:solidFill>
              </a:rPr>
              <a:t>element</a:t>
            </a:r>
            <a:r>
              <a:rPr lang="en-US" dirty="0" smtClean="0"/>
              <a:t>.</a:t>
            </a:r>
          </a:p>
          <a:p>
            <a:pPr lvl="1"/>
            <a:r>
              <a:rPr lang="en-US" dirty="0" smtClean="0"/>
              <a:t>Each </a:t>
            </a:r>
            <a:r>
              <a:rPr lang="en-US" dirty="0"/>
              <a:t>DOM element has a property for each event that it </a:t>
            </a:r>
            <a:r>
              <a:rPr lang="en-US" dirty="0" smtClean="0"/>
              <a:t>supports.</a:t>
            </a:r>
          </a:p>
          <a:p>
            <a:pPr lvl="1"/>
            <a:r>
              <a:rPr lang="en-US" dirty="0" smtClean="0"/>
              <a:t>These </a:t>
            </a:r>
            <a:r>
              <a:rPr lang="en-US" dirty="0">
                <a:solidFill>
                  <a:srgbClr val="FF0000"/>
                </a:solidFill>
              </a:rPr>
              <a:t>event properties</a:t>
            </a:r>
            <a:r>
              <a:rPr lang="en-US" dirty="0"/>
              <a:t> hold a </a:t>
            </a:r>
            <a:r>
              <a:rPr lang="en-US" dirty="0">
                <a:solidFill>
                  <a:srgbClr val="FF0000"/>
                </a:solidFill>
              </a:rPr>
              <a:t>reference</a:t>
            </a:r>
            <a:r>
              <a:rPr lang="en-US" dirty="0"/>
              <a:t> to the </a:t>
            </a:r>
            <a:r>
              <a:rPr lang="en-US" dirty="0">
                <a:solidFill>
                  <a:srgbClr val="FF0000"/>
                </a:solidFill>
              </a:rPr>
              <a:t>event handler</a:t>
            </a:r>
            <a:r>
              <a:rPr lang="en-US" dirty="0"/>
              <a:t> for the corresponding </a:t>
            </a:r>
            <a:r>
              <a:rPr lang="en-US" dirty="0" smtClean="0"/>
              <a:t>event.</a:t>
            </a:r>
          </a:p>
          <a:p>
            <a:pPr lvl="1"/>
            <a:r>
              <a:rPr lang="en-US" dirty="0" smtClean="0"/>
              <a:t>For </a:t>
            </a:r>
            <a:r>
              <a:rPr lang="en-US" dirty="0"/>
              <a:t>example, the onclick property can store a reference to an event handler that will be called when the click event </a:t>
            </a:r>
            <a:r>
              <a:rPr lang="en-US" dirty="0" smtClean="0"/>
              <a:t>occurs.</a:t>
            </a:r>
          </a:p>
          <a:p>
            <a:pPr lvl="1"/>
            <a:r>
              <a:rPr lang="en-US" dirty="0" smtClean="0"/>
              <a:t>We </a:t>
            </a:r>
            <a:r>
              <a:rPr lang="en-US" dirty="0"/>
              <a:t>can rewrite the initial demonstration like this:</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This approach, sometimes referred to as the </a:t>
            </a:r>
            <a:r>
              <a:rPr lang="en-US" dirty="0">
                <a:solidFill>
                  <a:srgbClr val="FF0000"/>
                </a:solidFill>
              </a:rPr>
              <a:t>traditional method</a:t>
            </a:r>
            <a:r>
              <a:rPr lang="en-US" dirty="0"/>
              <a:t>, is the safest and most universally supported event registration </a:t>
            </a:r>
            <a:r>
              <a:rPr lang="en-US" dirty="0" smtClean="0"/>
              <a:t>method.</a:t>
            </a:r>
          </a:p>
          <a:p>
            <a:pPr lvl="1"/>
            <a:r>
              <a:rPr lang="en-US" dirty="0" smtClean="0"/>
              <a:t>It </a:t>
            </a:r>
            <a:r>
              <a:rPr lang="en-US" dirty="0"/>
              <a:t>has been around since the Netscape days and is supported by IE4 and later, as well as all modern browsers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336</a:t>
            </a:fld>
            <a:endParaRPr lang="en-US" dirty="0"/>
          </a:p>
        </p:txBody>
      </p:sp>
      <p:pic>
        <p:nvPicPr>
          <p:cNvPr id="2" name="Picture 1"/>
          <p:cNvPicPr>
            <a:picLocks noChangeAspect="1"/>
          </p:cNvPicPr>
          <p:nvPr/>
        </p:nvPicPr>
        <p:blipFill>
          <a:blip r:embed="rId2"/>
          <a:stretch>
            <a:fillRect/>
          </a:stretch>
        </p:blipFill>
        <p:spPr>
          <a:xfrm>
            <a:off x="796954" y="3410406"/>
            <a:ext cx="5136727" cy="563048"/>
          </a:xfrm>
          <a:prstGeom prst="rect">
            <a:avLst/>
          </a:prstGeom>
          <a:ln>
            <a:solidFill>
              <a:schemeClr val="accent1"/>
            </a:solidFill>
          </a:ln>
        </p:spPr>
      </p:pic>
    </p:spTree>
    <p:extLst>
      <p:ext uri="{BB962C8B-B14F-4D97-AF65-F5344CB8AC3E}">
        <p14:creationId xmlns:p14="http://schemas.microsoft.com/office/powerpoint/2010/main" val="24752684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Caution</a:t>
            </a:r>
          </a:p>
        </p:txBody>
      </p:sp>
      <p:sp>
        <p:nvSpPr>
          <p:cNvPr id="7" name="Content Placeholder 6"/>
          <p:cNvSpPr>
            <a:spLocks noGrp="1"/>
          </p:cNvSpPr>
          <p:nvPr>
            <p:ph idx="1"/>
          </p:nvPr>
        </p:nvSpPr>
        <p:spPr/>
        <p:txBody>
          <a:bodyPr/>
          <a:lstStyle/>
          <a:p>
            <a:r>
              <a:rPr lang="en-US" dirty="0" smtClean="0"/>
              <a:t>The </a:t>
            </a:r>
            <a:r>
              <a:rPr lang="en-US" dirty="0"/>
              <a:t>event properties, such as </a:t>
            </a:r>
            <a:r>
              <a:rPr lang="en-US" dirty="0">
                <a:solidFill>
                  <a:srgbClr val="FF0000"/>
                </a:solidFill>
              </a:rPr>
              <a:t>onclick</a:t>
            </a:r>
            <a:r>
              <a:rPr lang="en-US" dirty="0"/>
              <a:t>, expect a </a:t>
            </a:r>
            <a:r>
              <a:rPr lang="en-US" dirty="0">
                <a:solidFill>
                  <a:srgbClr val="FF0000"/>
                </a:solidFill>
              </a:rPr>
              <a:t>function </a:t>
            </a:r>
            <a:r>
              <a:rPr lang="en-US" dirty="0" smtClean="0">
                <a:solidFill>
                  <a:srgbClr val="FF0000"/>
                </a:solidFill>
              </a:rPr>
              <a:t>reference</a:t>
            </a:r>
            <a:r>
              <a:rPr lang="en-US" dirty="0" smtClean="0"/>
              <a:t>.</a:t>
            </a:r>
          </a:p>
          <a:p>
            <a:pPr lvl="1"/>
            <a:r>
              <a:rPr lang="en-US" dirty="0" smtClean="0"/>
              <a:t>Don't </a:t>
            </a:r>
            <a:r>
              <a:rPr lang="en-US" dirty="0"/>
              <a:t>add the parenthesis after the function name as this will cause the function to be executed, and the return value will be registered as the event handler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337</a:t>
            </a:fld>
            <a:endParaRPr lang="en-US" dirty="0"/>
          </a:p>
        </p:txBody>
      </p:sp>
    </p:spTree>
    <p:extLst>
      <p:ext uri="{BB962C8B-B14F-4D97-AF65-F5344CB8AC3E}">
        <p14:creationId xmlns:p14="http://schemas.microsoft.com/office/powerpoint/2010/main" val="22867449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attachEvent( )</a:t>
            </a:r>
            <a:endParaRPr lang="en-US" dirty="0"/>
          </a:p>
        </p:txBody>
      </p:sp>
      <p:sp>
        <p:nvSpPr>
          <p:cNvPr id="3" name="Content Placeholder 2"/>
          <p:cNvSpPr>
            <a:spLocks noGrp="1"/>
          </p:cNvSpPr>
          <p:nvPr>
            <p:ph idx="1"/>
          </p:nvPr>
        </p:nvSpPr>
        <p:spPr/>
        <p:txBody>
          <a:bodyPr/>
          <a:lstStyle/>
          <a:p>
            <a:r>
              <a:rPr lang="en-US" dirty="0"/>
              <a:t>One issue with the both the </a:t>
            </a:r>
            <a:r>
              <a:rPr lang="en-US" dirty="0">
                <a:solidFill>
                  <a:srgbClr val="FF0000"/>
                </a:solidFill>
              </a:rPr>
              <a:t>inline</a:t>
            </a:r>
            <a:r>
              <a:rPr lang="en-US" dirty="0"/>
              <a:t> and </a:t>
            </a:r>
            <a:r>
              <a:rPr lang="en-US" dirty="0">
                <a:solidFill>
                  <a:srgbClr val="FF0000"/>
                </a:solidFill>
              </a:rPr>
              <a:t>traditional</a:t>
            </a:r>
            <a:r>
              <a:rPr lang="en-US" dirty="0"/>
              <a:t> approaches is that you can only have a single event handler per event for each </a:t>
            </a:r>
            <a:r>
              <a:rPr lang="en-US" dirty="0" smtClean="0"/>
              <a:t>element.</a:t>
            </a:r>
          </a:p>
          <a:p>
            <a:pPr lvl="2"/>
            <a:r>
              <a:rPr lang="en-US" dirty="0" smtClean="0"/>
              <a:t>If </a:t>
            </a:r>
            <a:r>
              <a:rPr lang="en-US" dirty="0"/>
              <a:t>you try to register a second event handler, if will replace the first </a:t>
            </a:r>
            <a:r>
              <a:rPr lang="en-US" dirty="0" smtClean="0"/>
              <a:t>one.</a:t>
            </a:r>
          </a:p>
          <a:p>
            <a:pPr lvl="2"/>
            <a:r>
              <a:rPr lang="en-US" dirty="0" smtClean="0"/>
              <a:t>For </a:t>
            </a:r>
            <a:r>
              <a:rPr lang="en-US" dirty="0"/>
              <a:t>example, if you have two JavaScript libraries that use a different event handler for their own purposes, they cannot coexist if the traditional approach is </a:t>
            </a:r>
            <a:r>
              <a:rPr lang="en-US" dirty="0" smtClean="0"/>
              <a:t>used.</a:t>
            </a:r>
          </a:p>
          <a:p>
            <a:pPr lvl="1"/>
            <a:r>
              <a:rPr lang="en-US" dirty="0" smtClean="0"/>
              <a:t>A </a:t>
            </a:r>
            <a:r>
              <a:rPr lang="en-US" dirty="0">
                <a:solidFill>
                  <a:srgbClr val="FF0000"/>
                </a:solidFill>
              </a:rPr>
              <a:t>third approach</a:t>
            </a:r>
            <a:r>
              <a:rPr lang="en-US" dirty="0"/>
              <a:t>, which is supported only by Internet Explorer uses the an </a:t>
            </a:r>
            <a:r>
              <a:rPr lang="en-US" dirty="0">
                <a:solidFill>
                  <a:srgbClr val="FF0000"/>
                </a:solidFill>
              </a:rPr>
              <a:t>attachEvent</a:t>
            </a:r>
            <a:r>
              <a:rPr lang="en-US" dirty="0" smtClean="0">
                <a:solidFill>
                  <a:srgbClr val="FF0000"/>
                </a:solidFill>
              </a:rPr>
              <a:t>( ) </a:t>
            </a:r>
            <a:r>
              <a:rPr lang="en-US" dirty="0">
                <a:solidFill>
                  <a:srgbClr val="0070C0"/>
                </a:solidFill>
              </a:rPr>
              <a:t>method</a:t>
            </a:r>
            <a:r>
              <a:rPr lang="en-US" dirty="0">
                <a:solidFill>
                  <a:srgbClr val="FF0000"/>
                </a:solidFill>
              </a:rPr>
              <a:t> </a:t>
            </a:r>
            <a:r>
              <a:rPr lang="en-US" dirty="0"/>
              <a:t>that is similar to </a:t>
            </a:r>
            <a:r>
              <a:rPr lang="en-US" dirty="0">
                <a:solidFill>
                  <a:srgbClr val="FF0000"/>
                </a:solidFill>
              </a:rPr>
              <a:t>addEventListener</a:t>
            </a:r>
            <a:r>
              <a:rPr lang="en-US" dirty="0" smtClean="0">
                <a:solidFill>
                  <a:srgbClr val="FF0000"/>
                </a:solidFill>
              </a:rPr>
              <a:t>( )</a:t>
            </a:r>
            <a:r>
              <a:rPr lang="en-US" dirty="0" smtClean="0"/>
              <a:t>.</a:t>
            </a:r>
          </a:p>
          <a:p>
            <a:pPr lvl="1"/>
            <a:r>
              <a:rPr lang="en-US" dirty="0" smtClean="0"/>
              <a:t>IE </a:t>
            </a:r>
            <a:r>
              <a:rPr lang="en-US" dirty="0"/>
              <a:t>did not support the addEventListener</a:t>
            </a:r>
            <a:r>
              <a:rPr lang="en-US" dirty="0" smtClean="0"/>
              <a:t>( ) </a:t>
            </a:r>
            <a:r>
              <a:rPr lang="en-US" dirty="0"/>
              <a:t>method until version 9, so if you need to support IE8 and earlier, you'll need to use </a:t>
            </a:r>
            <a:r>
              <a:rPr lang="en-US" dirty="0">
                <a:solidFill>
                  <a:srgbClr val="FF0000"/>
                </a:solidFill>
              </a:rPr>
              <a:t>attachEvent</a:t>
            </a:r>
            <a:r>
              <a:rPr lang="en-US" dirty="0" smtClean="0">
                <a:solidFill>
                  <a:srgbClr val="FF0000"/>
                </a:solidFill>
              </a:rPr>
              <a:t>( ) </a:t>
            </a:r>
            <a:r>
              <a:rPr lang="en-US" dirty="0"/>
              <a:t>(or the traditional method) as a </a:t>
            </a:r>
            <a:r>
              <a:rPr lang="en-US" dirty="0">
                <a:solidFill>
                  <a:srgbClr val="FF0000"/>
                </a:solidFill>
              </a:rPr>
              <a:t>polyfill</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338</a:t>
            </a:fld>
            <a:endParaRPr lang="en-US" dirty="0"/>
          </a:p>
        </p:txBody>
      </p:sp>
    </p:spTree>
    <p:extLst>
      <p:ext uri="{BB962C8B-B14F-4D97-AF65-F5344CB8AC3E}">
        <p14:creationId xmlns:p14="http://schemas.microsoft.com/office/powerpoint/2010/main" val="6951337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The </a:t>
            </a:r>
            <a:r>
              <a:rPr lang="en-US" dirty="0"/>
              <a:t>addEventListener() method (as well as attachEvent() in IE) will allow you to assign </a:t>
            </a:r>
            <a:r>
              <a:rPr lang="en-US" dirty="0">
                <a:solidFill>
                  <a:srgbClr val="FF0000"/>
                </a:solidFill>
              </a:rPr>
              <a:t>multiple event handlers </a:t>
            </a:r>
            <a:r>
              <a:rPr lang="en-US" dirty="0"/>
              <a:t>for the same event.</a:t>
            </a:r>
          </a:p>
          <a:p>
            <a:endParaRPr lang="en-US" dirty="0"/>
          </a:p>
          <a:p>
            <a:r>
              <a:rPr lang="en-US" dirty="0"/>
              <a:t>(Page 367).</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339</a:t>
            </a:fld>
            <a:endParaRPr lang="en-US" dirty="0"/>
          </a:p>
        </p:txBody>
      </p:sp>
    </p:spTree>
    <p:extLst>
      <p:ext uri="{BB962C8B-B14F-4D97-AF65-F5344CB8AC3E}">
        <p14:creationId xmlns:p14="http://schemas.microsoft.com/office/powerpoint/2010/main" val="3019940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and prev Links</a:t>
            </a:r>
            <a:endParaRPr lang="en-US" dirty="0"/>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next</a:t>
            </a:r>
            <a:r>
              <a:rPr lang="en-US" dirty="0"/>
              <a:t> and </a:t>
            </a:r>
            <a:r>
              <a:rPr lang="en-US" dirty="0">
                <a:solidFill>
                  <a:srgbClr val="FF0000"/>
                </a:solidFill>
              </a:rPr>
              <a:t>prev</a:t>
            </a:r>
            <a:r>
              <a:rPr lang="en-US" dirty="0"/>
              <a:t> links are used to link documents that are part of a series: if you have an article, for example, that is published in three </a:t>
            </a:r>
            <a:r>
              <a:rPr lang="en-US" dirty="0" smtClean="0"/>
              <a:t>parts.</a:t>
            </a:r>
          </a:p>
          <a:p>
            <a:pPr lvl="1"/>
            <a:r>
              <a:rPr lang="en-US" dirty="0" smtClean="0"/>
              <a:t>The </a:t>
            </a:r>
            <a:r>
              <a:rPr lang="en-US" dirty="0"/>
              <a:t>first and second document should provide a link to the next part using the next </a:t>
            </a:r>
            <a:r>
              <a:rPr lang="en-US" dirty="0" smtClean="0"/>
              <a:t>relationship.</a:t>
            </a:r>
          </a:p>
          <a:p>
            <a:pPr lvl="1"/>
            <a:r>
              <a:rPr lang="en-US" dirty="0" smtClean="0"/>
              <a:t>Likewise</a:t>
            </a:r>
            <a:r>
              <a:rPr lang="en-US" dirty="0"/>
              <a:t>, the second and third documents should provide a reference to the previous document using the prev </a:t>
            </a:r>
            <a:r>
              <a:rPr lang="en-US" dirty="0" smtClean="0"/>
              <a:t>relationship.</a:t>
            </a:r>
          </a:p>
          <a:p>
            <a:pPr lvl="1"/>
            <a:r>
              <a:rPr lang="en-US" dirty="0" smtClean="0"/>
              <a:t>The </a:t>
            </a:r>
            <a:r>
              <a:rPr lang="en-US" dirty="0"/>
              <a:t>previous relationship is still supported in many cases and works the same as </a:t>
            </a:r>
            <a:r>
              <a:rPr lang="en-US" dirty="0" smtClean="0"/>
              <a:t>prev.</a:t>
            </a:r>
          </a:p>
          <a:p>
            <a:pPr lvl="1"/>
            <a:r>
              <a:rPr lang="en-US" dirty="0" smtClean="0"/>
              <a:t>Some </a:t>
            </a:r>
            <a:r>
              <a:rPr lang="en-US" dirty="0"/>
              <a:t>older values such </a:t>
            </a:r>
            <a:r>
              <a:rPr lang="en-US" dirty="0" smtClean="0"/>
              <a:t>as</a:t>
            </a:r>
          </a:p>
          <a:p>
            <a:pPr lvl="2"/>
            <a:r>
              <a:rPr lang="en-US" dirty="0" smtClean="0"/>
              <a:t>First</a:t>
            </a:r>
          </a:p>
          <a:p>
            <a:pPr lvl="2"/>
            <a:r>
              <a:rPr lang="en-US" dirty="0" smtClean="0"/>
              <a:t>last</a:t>
            </a:r>
            <a:r>
              <a:rPr lang="en-US" dirty="0"/>
              <a:t>, and </a:t>
            </a:r>
            <a:endParaRPr lang="en-US" dirty="0" smtClean="0"/>
          </a:p>
          <a:p>
            <a:pPr lvl="2"/>
            <a:r>
              <a:rPr lang="en-US" dirty="0" smtClean="0"/>
              <a:t>up </a:t>
            </a:r>
            <a:r>
              <a:rPr lang="en-US" dirty="0"/>
              <a:t>are now </a:t>
            </a:r>
            <a:r>
              <a:rPr lang="en-US" dirty="0" smtClean="0">
                <a:solidFill>
                  <a:srgbClr val="FF0000"/>
                </a:solidFill>
              </a:rPr>
              <a:t>obsolete</a:t>
            </a:r>
            <a:endParaRPr lang="en-US" dirty="0">
              <a:solidFill>
                <a:srgbClr val="FF0000"/>
              </a:solidFill>
            </a:endParaRPr>
          </a:p>
          <a:p>
            <a:pPr lvl="1"/>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a:t>
            </a:fld>
            <a:endParaRPr lang="en-US" dirty="0"/>
          </a:p>
        </p:txBody>
      </p:sp>
    </p:spTree>
    <p:extLst>
      <p:ext uri="{BB962C8B-B14F-4D97-AF65-F5344CB8AC3E}">
        <p14:creationId xmlns:p14="http://schemas.microsoft.com/office/powerpoint/2010/main" val="34079547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340</a:t>
            </a:fld>
            <a:endParaRPr lang="en-US" dirty="0"/>
          </a:p>
        </p:txBody>
      </p:sp>
    </p:spTree>
    <p:extLst>
      <p:ext uri="{BB962C8B-B14F-4D97-AF65-F5344CB8AC3E}">
        <p14:creationId xmlns:p14="http://schemas.microsoft.com/office/powerpoint/2010/main" val="37572472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341</a:t>
            </a:fld>
            <a:endParaRPr lang="en-US" dirty="0"/>
          </a:p>
        </p:txBody>
      </p:sp>
    </p:spTree>
    <p:extLst>
      <p:ext uri="{BB962C8B-B14F-4D97-AF65-F5344CB8AC3E}">
        <p14:creationId xmlns:p14="http://schemas.microsoft.com/office/powerpoint/2010/main" val="28109964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342</a:t>
            </a:fld>
            <a:endParaRPr lang="en-US" dirty="0"/>
          </a:p>
        </p:txBody>
      </p:sp>
    </p:spTree>
    <p:extLst>
      <p:ext uri="{BB962C8B-B14F-4D97-AF65-F5344CB8AC3E}">
        <p14:creationId xmlns:p14="http://schemas.microsoft.com/office/powerpoint/2010/main" val="149046748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343</a:t>
            </a:fld>
            <a:endParaRPr lang="en-US" dirty="0"/>
          </a:p>
        </p:txBody>
      </p:sp>
    </p:spTree>
    <p:extLst>
      <p:ext uri="{BB962C8B-B14F-4D97-AF65-F5344CB8AC3E}">
        <p14:creationId xmlns:p14="http://schemas.microsoft.com/office/powerpoint/2010/main" val="390110226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24 May 2018</a:t>
            </a:r>
            <a:endParaRPr lang="en-US" dirty="0"/>
          </a:p>
        </p:txBody>
      </p:sp>
      <p:sp>
        <p:nvSpPr>
          <p:cNvPr id="4" name="Slide Number Placeholder 3"/>
          <p:cNvSpPr>
            <a:spLocks noGrp="1"/>
          </p:cNvSpPr>
          <p:nvPr>
            <p:ph type="sldNum" sz="quarter" idx="4"/>
          </p:nvPr>
        </p:nvSpPr>
        <p:spPr/>
        <p:txBody>
          <a:bodyPr/>
          <a:lstStyle/>
          <a:p>
            <a:fld id="{F1012999-1CD9-4014-B1C6-70315F8BBED0}" type="slidenum">
              <a:rPr lang="en-US" smtClean="0"/>
              <a:pPr/>
              <a:t>344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69929274"/>
              </p:ext>
            </p:extLst>
          </p:nvPr>
        </p:nvGraphicFramePr>
        <p:xfrm>
          <a:off x="1188133" y="2332802"/>
          <a:ext cx="3052983" cy="2225040"/>
        </p:xfrm>
        <a:graphic>
          <a:graphicData uri="http://schemas.openxmlformats.org/drawingml/2006/table">
            <a:tbl>
              <a:tblPr bandRow="1">
                <a:tableStyleId>{69012ECD-51FC-41F1-AA8D-1B2483CD663E}</a:tableStyleId>
              </a:tblPr>
              <a:tblGrid>
                <a:gridCol w="3052983">
                  <a:extLst>
                    <a:ext uri="{9D8B030D-6E8A-4147-A177-3AD203B41FA5}">
                      <a16:colId xmlns:a16="http://schemas.microsoft.com/office/drawing/2014/main" val="4199222970"/>
                    </a:ext>
                  </a:extLst>
                </a:gridCol>
              </a:tblGrid>
              <a:tr h="370840">
                <a:tc>
                  <a:txBody>
                    <a:bodyPr/>
                    <a:lstStyle/>
                    <a:p>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817161940"/>
                  </a:ext>
                </a:extLst>
              </a:tr>
              <a:tr h="370840">
                <a:tc>
                  <a:txBody>
                    <a:bodyPr/>
                    <a:lstStyle/>
                    <a:p>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940652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4211391720"/>
                  </a:ext>
                </a:extLst>
              </a:tr>
              <a:tr h="370840">
                <a:tc>
                  <a:txBody>
                    <a:bodyPr/>
                    <a:lstStyle/>
                    <a:p>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21496107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4857890"/>
                  </a:ext>
                </a:extLst>
              </a:tr>
              <a:tr h="370840">
                <a:tc>
                  <a:txBody>
                    <a:bodyPr/>
                    <a:lstStyle/>
                    <a:p>
                      <a:endParaRPr lang="en-US" sz="1800" kern="1200" dirty="0">
                        <a:solidFill>
                          <a:schemeClr val="tx1"/>
                        </a:solidFill>
                        <a:latin typeface="Gill Sans MT" panose="020B0502020104020203" pitchFamily="34" charset="0"/>
                        <a:ea typeface="+mn-ea"/>
                        <a:cs typeface="+mn-cs"/>
                      </a:endParaRPr>
                    </a:p>
                  </a:txBody>
                  <a:tcPr/>
                </a:tc>
                <a:extLst>
                  <a:ext uri="{0D108BD9-81ED-4DB2-BD59-A6C34878D82A}">
                    <a16:rowId xmlns:a16="http://schemas.microsoft.com/office/drawing/2014/main" val="1379807457"/>
                  </a:ext>
                </a:extLst>
              </a:tr>
            </a:tbl>
          </a:graphicData>
        </a:graphic>
      </p:graphicFrame>
    </p:spTree>
    <p:extLst>
      <p:ext uri="{BB962C8B-B14F-4D97-AF65-F5344CB8AC3E}">
        <p14:creationId xmlns:p14="http://schemas.microsoft.com/office/powerpoint/2010/main" val="24516260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preload and prefetch</a:t>
            </a:r>
            <a:endParaRPr lang="en-US" dirty="0"/>
          </a:p>
        </p:txBody>
      </p:sp>
      <p:sp>
        <p:nvSpPr>
          <p:cNvPr id="3" name="Content Placeholder 2"/>
          <p:cNvSpPr>
            <a:spLocks noGrp="1"/>
          </p:cNvSpPr>
          <p:nvPr>
            <p:ph idx="1"/>
          </p:nvPr>
        </p:nvSpPr>
        <p:spPr/>
        <p:txBody>
          <a:bodyPr/>
          <a:lstStyle/>
          <a:p>
            <a:r>
              <a:rPr lang="en-US" dirty="0"/>
              <a:t>The </a:t>
            </a:r>
            <a:r>
              <a:rPr lang="en-US" dirty="0">
                <a:solidFill>
                  <a:srgbClr val="FF0000"/>
                </a:solidFill>
              </a:rPr>
              <a:t>preload</a:t>
            </a:r>
            <a:r>
              <a:rPr lang="en-US" dirty="0"/>
              <a:t> and </a:t>
            </a:r>
            <a:r>
              <a:rPr lang="en-US" dirty="0">
                <a:solidFill>
                  <a:srgbClr val="FF0000"/>
                </a:solidFill>
              </a:rPr>
              <a:t>prefetch</a:t>
            </a:r>
            <a:r>
              <a:rPr lang="en-US" dirty="0"/>
              <a:t> relationships are </a:t>
            </a:r>
            <a:r>
              <a:rPr lang="en-US" dirty="0" smtClean="0"/>
              <a:t>similar.</a:t>
            </a:r>
          </a:p>
          <a:p>
            <a:pPr lvl="1"/>
            <a:r>
              <a:rPr lang="en-US" dirty="0" smtClean="0"/>
              <a:t>Both </a:t>
            </a:r>
            <a:r>
              <a:rPr lang="en-US" dirty="0"/>
              <a:t>are </a:t>
            </a:r>
            <a:r>
              <a:rPr lang="en-US" dirty="0">
                <a:solidFill>
                  <a:srgbClr val="FF0000"/>
                </a:solidFill>
              </a:rPr>
              <a:t>hints</a:t>
            </a:r>
            <a:r>
              <a:rPr lang="en-US" dirty="0"/>
              <a:t> to the </a:t>
            </a:r>
            <a:r>
              <a:rPr lang="en-US" dirty="0">
                <a:solidFill>
                  <a:srgbClr val="FF0000"/>
                </a:solidFill>
              </a:rPr>
              <a:t>browser</a:t>
            </a:r>
            <a:r>
              <a:rPr lang="en-US" dirty="0"/>
              <a:t> that a resource should be loaded so it is available when </a:t>
            </a:r>
            <a:r>
              <a:rPr lang="en-US" dirty="0" smtClean="0"/>
              <a:t>needed.</a:t>
            </a:r>
          </a:p>
          <a:p>
            <a:pPr lvl="1"/>
            <a:r>
              <a:rPr lang="en-US" dirty="0" smtClean="0"/>
              <a:t>The </a:t>
            </a:r>
            <a:r>
              <a:rPr lang="en-US" dirty="0"/>
              <a:t>difference is primarily in the </a:t>
            </a:r>
            <a:r>
              <a:rPr lang="en-US" dirty="0" smtClean="0"/>
              <a:t>urgency.</a:t>
            </a:r>
          </a:p>
          <a:p>
            <a:pPr lvl="1"/>
            <a:r>
              <a:rPr lang="en-US" dirty="0" smtClean="0"/>
              <a:t>The </a:t>
            </a:r>
            <a:r>
              <a:rPr lang="en-US" dirty="0">
                <a:solidFill>
                  <a:srgbClr val="FF0000"/>
                </a:solidFill>
              </a:rPr>
              <a:t>preload</a:t>
            </a:r>
            <a:r>
              <a:rPr lang="en-US" dirty="0"/>
              <a:t> relationship indicates that the </a:t>
            </a:r>
            <a:r>
              <a:rPr lang="en-US" dirty="0">
                <a:solidFill>
                  <a:srgbClr val="FF0000"/>
                </a:solidFill>
              </a:rPr>
              <a:t>resource</a:t>
            </a:r>
            <a:r>
              <a:rPr lang="en-US" dirty="0"/>
              <a:t> should be </a:t>
            </a:r>
            <a:r>
              <a:rPr lang="en-US" dirty="0">
                <a:solidFill>
                  <a:srgbClr val="FF0000"/>
                </a:solidFill>
              </a:rPr>
              <a:t>loaded early</a:t>
            </a:r>
            <a:r>
              <a:rPr lang="en-US" dirty="0"/>
              <a:t> in the overall page rendering </a:t>
            </a:r>
            <a:r>
              <a:rPr lang="en-US" dirty="0" smtClean="0"/>
              <a:t>process.</a:t>
            </a:r>
          </a:p>
          <a:p>
            <a:pPr lvl="2"/>
            <a:r>
              <a:rPr lang="en-US" dirty="0" smtClean="0"/>
              <a:t>It </a:t>
            </a:r>
            <a:r>
              <a:rPr lang="en-US" dirty="0"/>
              <a:t>will be needed by the current document so the instruction to the browser is to load it as soon as you </a:t>
            </a:r>
            <a:r>
              <a:rPr lang="en-US" dirty="0" smtClean="0"/>
              <a:t>can.</a:t>
            </a:r>
          </a:p>
          <a:p>
            <a:pPr lvl="1"/>
            <a:r>
              <a:rPr lang="en-US" dirty="0" smtClean="0"/>
              <a:t>In </a:t>
            </a:r>
            <a:r>
              <a:rPr lang="en-US" dirty="0"/>
              <a:t>contrast, </a:t>
            </a:r>
            <a:r>
              <a:rPr lang="en-US" dirty="0">
                <a:solidFill>
                  <a:srgbClr val="FF0000"/>
                </a:solidFill>
              </a:rPr>
              <a:t>prefetch</a:t>
            </a:r>
            <a:r>
              <a:rPr lang="en-US" dirty="0"/>
              <a:t> is used when the </a:t>
            </a:r>
            <a:r>
              <a:rPr lang="en-US" dirty="0">
                <a:solidFill>
                  <a:srgbClr val="FF0000"/>
                </a:solidFill>
              </a:rPr>
              <a:t>resource</a:t>
            </a:r>
            <a:r>
              <a:rPr lang="en-US" dirty="0"/>
              <a:t> may be </a:t>
            </a:r>
            <a:r>
              <a:rPr lang="en-US" dirty="0">
                <a:solidFill>
                  <a:srgbClr val="FF0000"/>
                </a:solidFill>
              </a:rPr>
              <a:t>needed later</a:t>
            </a:r>
            <a:r>
              <a:rPr lang="en-US" dirty="0"/>
              <a:t>, possibly in a </a:t>
            </a:r>
            <a:r>
              <a:rPr lang="en-US" dirty="0">
                <a:solidFill>
                  <a:srgbClr val="FF0000"/>
                </a:solidFill>
              </a:rPr>
              <a:t>subsequent </a:t>
            </a:r>
            <a:r>
              <a:rPr lang="en-US" dirty="0" smtClean="0">
                <a:solidFill>
                  <a:srgbClr val="FF0000"/>
                </a:solidFill>
              </a:rPr>
              <a:t>page</a:t>
            </a:r>
            <a:r>
              <a:rPr lang="en-US" dirty="0" smtClean="0"/>
              <a:t>.</a:t>
            </a:r>
          </a:p>
          <a:p>
            <a:pPr lvl="2"/>
            <a:r>
              <a:rPr lang="en-US" dirty="0" smtClean="0"/>
              <a:t>The </a:t>
            </a:r>
            <a:r>
              <a:rPr lang="en-US" dirty="0"/>
              <a:t>resource should be loaded but this should not slow down the current page load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35</a:t>
            </a:fld>
            <a:endParaRPr lang="en-US" dirty="0"/>
          </a:p>
        </p:txBody>
      </p:sp>
    </p:spTree>
    <p:extLst>
      <p:ext uri="{BB962C8B-B14F-4D97-AF65-F5344CB8AC3E}">
        <p14:creationId xmlns:p14="http://schemas.microsoft.com/office/powerpoint/2010/main" val="573715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As </a:t>
            </a:r>
            <a:r>
              <a:rPr lang="en-US" dirty="0"/>
              <a:t>I stated earlier, there is </a:t>
            </a:r>
            <a:r>
              <a:rPr lang="en-US" dirty="0">
                <a:solidFill>
                  <a:srgbClr val="FF0000"/>
                </a:solidFill>
              </a:rPr>
              <a:t>no actual content</a:t>
            </a:r>
            <a:r>
              <a:rPr lang="en-US" dirty="0"/>
              <a:t> in the </a:t>
            </a:r>
            <a:r>
              <a:rPr lang="en-US" dirty="0">
                <a:solidFill>
                  <a:srgbClr val="FF0000"/>
                </a:solidFill>
              </a:rPr>
              <a:t>head</a:t>
            </a:r>
            <a:r>
              <a:rPr lang="en-US" dirty="0"/>
              <a:t> element, although arguably the </a:t>
            </a:r>
            <a:r>
              <a:rPr lang="en-US" dirty="0">
                <a:solidFill>
                  <a:srgbClr val="FF0000"/>
                </a:solidFill>
              </a:rPr>
              <a:t>title</a:t>
            </a:r>
            <a:r>
              <a:rPr lang="en-US" dirty="0"/>
              <a:t> element could be </a:t>
            </a:r>
            <a:r>
              <a:rPr lang="en-US" dirty="0">
                <a:solidFill>
                  <a:srgbClr val="FF0000"/>
                </a:solidFill>
              </a:rPr>
              <a:t>considered </a:t>
            </a:r>
            <a:r>
              <a:rPr lang="en-US" dirty="0" smtClean="0">
                <a:solidFill>
                  <a:srgbClr val="FF0000"/>
                </a:solidFill>
              </a:rPr>
              <a:t>content</a:t>
            </a:r>
            <a:r>
              <a:rPr lang="en-US" dirty="0" smtClean="0"/>
              <a:t>.</a:t>
            </a:r>
          </a:p>
          <a:p>
            <a:pPr lvl="1"/>
            <a:r>
              <a:rPr lang="en-US" dirty="0" smtClean="0"/>
              <a:t>The </a:t>
            </a:r>
            <a:r>
              <a:rPr lang="en-US" dirty="0"/>
              <a:t>purpose of the head element is to provide </a:t>
            </a:r>
            <a:r>
              <a:rPr lang="en-US" dirty="0">
                <a:solidFill>
                  <a:srgbClr val="FF0000"/>
                </a:solidFill>
              </a:rPr>
              <a:t>metadata</a:t>
            </a:r>
            <a:r>
              <a:rPr lang="en-US" dirty="0"/>
              <a:t> about the </a:t>
            </a:r>
            <a:r>
              <a:rPr lang="en-US" dirty="0" smtClean="0">
                <a:solidFill>
                  <a:srgbClr val="FF0000"/>
                </a:solidFill>
              </a:rPr>
              <a:t>document</a:t>
            </a:r>
            <a:r>
              <a:rPr lang="en-US" dirty="0" smtClean="0"/>
              <a:t>.</a:t>
            </a:r>
          </a:p>
          <a:p>
            <a:pPr lvl="1"/>
            <a:r>
              <a:rPr lang="en-US" dirty="0" smtClean="0"/>
              <a:t>This </a:t>
            </a:r>
            <a:r>
              <a:rPr lang="en-US" dirty="0"/>
              <a:t>is also true of the link elements; adding them to the head element will not generate hyperlinks on your page that a user can navigate </a:t>
            </a:r>
            <a:r>
              <a:rPr lang="en-US" dirty="0" smtClean="0"/>
              <a:t>with.</a:t>
            </a:r>
          </a:p>
          <a:p>
            <a:pPr lvl="1"/>
            <a:r>
              <a:rPr lang="en-US" dirty="0" smtClean="0"/>
              <a:t>If </a:t>
            </a:r>
            <a:r>
              <a:rPr lang="en-US" dirty="0"/>
              <a:t>you want an actual hyperlink, you’ll need add an anchor element in the </a:t>
            </a:r>
            <a:r>
              <a:rPr lang="en-US" dirty="0" smtClean="0"/>
              <a:t>body.</a:t>
            </a:r>
          </a:p>
          <a:p>
            <a:pPr lvl="1"/>
            <a:r>
              <a:rPr lang="en-US" dirty="0" smtClean="0"/>
              <a:t>Providing </a:t>
            </a:r>
            <a:r>
              <a:rPr lang="en-US" dirty="0"/>
              <a:t>the </a:t>
            </a:r>
            <a:r>
              <a:rPr lang="en-US" dirty="0">
                <a:solidFill>
                  <a:srgbClr val="FF0000"/>
                </a:solidFill>
              </a:rPr>
              <a:t>link element</a:t>
            </a:r>
            <a:r>
              <a:rPr lang="en-US" dirty="0"/>
              <a:t> is similar to providing a title page in a book; no one generally reads it but it’s a good practice to provide these </a:t>
            </a:r>
            <a:r>
              <a:rPr lang="en-US" dirty="0" smtClean="0"/>
              <a:t>details.</a:t>
            </a:r>
          </a:p>
          <a:p>
            <a:pPr lvl="1"/>
            <a:r>
              <a:rPr lang="en-US" dirty="0" smtClean="0"/>
              <a:t>It’s </a:t>
            </a:r>
            <a:r>
              <a:rPr lang="en-US" dirty="0"/>
              <a:t>even more </a:t>
            </a:r>
            <a:r>
              <a:rPr lang="en-US" dirty="0">
                <a:solidFill>
                  <a:srgbClr val="FF0000"/>
                </a:solidFill>
              </a:rPr>
              <a:t>important</a:t>
            </a:r>
            <a:r>
              <a:rPr lang="en-US" dirty="0"/>
              <a:t> in an </a:t>
            </a:r>
            <a:r>
              <a:rPr lang="en-US" dirty="0">
                <a:solidFill>
                  <a:srgbClr val="FF0000"/>
                </a:solidFill>
              </a:rPr>
              <a:t>online document</a:t>
            </a:r>
            <a:r>
              <a:rPr lang="en-US" dirty="0"/>
              <a:t> as </a:t>
            </a:r>
            <a:r>
              <a:rPr lang="en-US" dirty="0">
                <a:solidFill>
                  <a:srgbClr val="FF0000"/>
                </a:solidFill>
              </a:rPr>
              <a:t>search engines</a:t>
            </a:r>
            <a:r>
              <a:rPr lang="en-US" dirty="0"/>
              <a:t> rely on these details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36</a:t>
            </a:fld>
            <a:endParaRPr lang="en-US" dirty="0"/>
          </a:p>
        </p:txBody>
      </p:sp>
    </p:spTree>
    <p:extLst>
      <p:ext uri="{BB962C8B-B14F-4D97-AF65-F5344CB8AC3E}">
        <p14:creationId xmlns:p14="http://schemas.microsoft.com/office/powerpoint/2010/main" val="276029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Style Element</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specific style attributes</a:t>
            </a:r>
            <a:r>
              <a:rPr lang="en-US" dirty="0"/>
              <a:t> of an element such as color or size can be specified explicitly on the element, which is referred to as </a:t>
            </a:r>
            <a:r>
              <a:rPr lang="en-US" dirty="0">
                <a:solidFill>
                  <a:srgbClr val="FF0000"/>
                </a:solidFill>
              </a:rPr>
              <a:t>inline </a:t>
            </a:r>
            <a:r>
              <a:rPr lang="en-US" dirty="0" smtClean="0">
                <a:solidFill>
                  <a:srgbClr val="FF0000"/>
                </a:solidFill>
              </a:rPr>
              <a:t>styles</a:t>
            </a:r>
            <a:r>
              <a:rPr lang="en-US" dirty="0" smtClean="0"/>
              <a:t>.</a:t>
            </a:r>
          </a:p>
          <a:p>
            <a:pPr lvl="1"/>
            <a:r>
              <a:rPr lang="en-US" dirty="0" smtClean="0"/>
              <a:t>The </a:t>
            </a:r>
            <a:r>
              <a:rPr lang="en-US" dirty="0"/>
              <a:t>more common, and preferred, method however, is to define a </a:t>
            </a:r>
            <a:r>
              <a:rPr lang="en-US" dirty="0">
                <a:solidFill>
                  <a:srgbClr val="FF0000"/>
                </a:solidFill>
              </a:rPr>
              <a:t>set of rules</a:t>
            </a:r>
            <a:r>
              <a:rPr lang="en-US" dirty="0"/>
              <a:t> that are used to determine the specific style attributes that are applied to the </a:t>
            </a:r>
            <a:r>
              <a:rPr lang="en-US" dirty="0">
                <a:solidFill>
                  <a:srgbClr val="FF0000"/>
                </a:solidFill>
              </a:rPr>
              <a:t>entire </a:t>
            </a:r>
            <a:r>
              <a:rPr lang="en-US" dirty="0" smtClean="0">
                <a:solidFill>
                  <a:srgbClr val="FF0000"/>
                </a:solidFill>
              </a:rPr>
              <a:t>document</a:t>
            </a:r>
            <a:r>
              <a:rPr lang="en-US" dirty="0" smtClean="0"/>
              <a:t>.</a:t>
            </a:r>
          </a:p>
          <a:p>
            <a:pPr lvl="1"/>
            <a:r>
              <a:rPr lang="en-US" dirty="0" smtClean="0"/>
              <a:t>The </a:t>
            </a:r>
            <a:r>
              <a:rPr lang="en-US" dirty="0"/>
              <a:t>next chapter will describe how these rules are </a:t>
            </a:r>
            <a:r>
              <a:rPr lang="en-US" dirty="0" smtClean="0"/>
              <a:t>implemented.</a:t>
            </a:r>
          </a:p>
          <a:p>
            <a:pPr lvl="1"/>
            <a:r>
              <a:rPr lang="en-US" dirty="0" smtClean="0"/>
              <a:t>These </a:t>
            </a:r>
            <a:r>
              <a:rPr lang="en-US" dirty="0"/>
              <a:t>rules are either included </a:t>
            </a:r>
            <a:r>
              <a:rPr lang="en-US" dirty="0" smtClean="0"/>
              <a:t>in</a:t>
            </a:r>
          </a:p>
          <a:p>
            <a:pPr lvl="2"/>
            <a:r>
              <a:rPr lang="en-US" dirty="0" smtClean="0"/>
              <a:t>an </a:t>
            </a:r>
            <a:r>
              <a:rPr lang="en-US" dirty="0"/>
              <a:t>external style sheet (and referenced through the link element), </a:t>
            </a:r>
            <a:r>
              <a:rPr lang="en-US" dirty="0" smtClean="0"/>
              <a:t>or</a:t>
            </a:r>
          </a:p>
          <a:p>
            <a:pPr lvl="2"/>
            <a:r>
              <a:rPr lang="en-US" dirty="0" smtClean="0"/>
              <a:t>they </a:t>
            </a:r>
            <a:r>
              <a:rPr lang="en-US" dirty="0"/>
              <a:t>are defined in a style </a:t>
            </a:r>
            <a:r>
              <a:rPr lang="en-US" dirty="0" smtClean="0"/>
              <a:t>element</a:t>
            </a:r>
          </a:p>
          <a:p>
            <a:pPr lvl="1"/>
            <a:r>
              <a:rPr lang="en-US" dirty="0" smtClean="0"/>
              <a:t>In </a:t>
            </a:r>
            <a:r>
              <a:rPr lang="en-US" dirty="0"/>
              <a:t>this regard, the style element is somewhat analogous to the </a:t>
            </a:r>
            <a:r>
              <a:rPr lang="en-US" dirty="0">
                <a:solidFill>
                  <a:srgbClr val="FF0000"/>
                </a:solidFill>
              </a:rPr>
              <a:t>script element</a:t>
            </a:r>
            <a:r>
              <a:rPr lang="en-US" dirty="0"/>
              <a:t>, except it includes CSS content instead of JavaScript</a:t>
            </a:r>
            <a:r>
              <a:rPr lang="en-US" dirty="0" smtClean="0"/>
              <a:t>.</a:t>
            </a:r>
          </a:p>
          <a:p>
            <a:pPr lvl="1"/>
            <a:r>
              <a:rPr lang="en-US" dirty="0"/>
              <a:t>A very simple style element might look like this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37</a:t>
            </a:fld>
            <a:endParaRPr lang="en-US" dirty="0"/>
          </a:p>
        </p:txBody>
      </p:sp>
      <p:pic>
        <p:nvPicPr>
          <p:cNvPr id="6" name="Picture 5"/>
          <p:cNvPicPr>
            <a:picLocks noChangeAspect="1"/>
          </p:cNvPicPr>
          <p:nvPr/>
        </p:nvPicPr>
        <p:blipFill>
          <a:blip r:embed="rId2"/>
          <a:stretch>
            <a:fillRect/>
          </a:stretch>
        </p:blipFill>
        <p:spPr>
          <a:xfrm>
            <a:off x="755010" y="4905816"/>
            <a:ext cx="2032625" cy="1317591"/>
          </a:xfrm>
          <a:prstGeom prst="rect">
            <a:avLst/>
          </a:prstGeom>
          <a:ln>
            <a:solidFill>
              <a:schemeClr val="accent1"/>
            </a:solidFill>
          </a:ln>
        </p:spPr>
      </p:pic>
    </p:spTree>
    <p:extLst>
      <p:ext uri="{BB962C8B-B14F-4D97-AF65-F5344CB8AC3E}">
        <p14:creationId xmlns:p14="http://schemas.microsoft.com/office/powerpoint/2010/main" val="1760322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a:t>
            </a:r>
            <a:r>
              <a:rPr lang="en-US" dirty="0" smtClean="0"/>
              <a:t>Element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This will set the color attribute to red for every element that is </a:t>
            </a:r>
            <a:r>
              <a:rPr lang="en-US" dirty="0">
                <a:solidFill>
                  <a:srgbClr val="FF0000"/>
                </a:solidFill>
              </a:rPr>
              <a:t>inside</a:t>
            </a:r>
            <a:r>
              <a:rPr lang="en-US" dirty="0"/>
              <a:t> an </a:t>
            </a:r>
            <a:r>
              <a:rPr lang="en-US" dirty="0">
                <a:solidFill>
                  <a:srgbClr val="FF0000"/>
                </a:solidFill>
              </a:rPr>
              <a:t>html</a:t>
            </a:r>
            <a:r>
              <a:rPr lang="en-US" dirty="0"/>
              <a:t> element, which as I’ve explained, is the </a:t>
            </a:r>
            <a:r>
              <a:rPr lang="en-US" dirty="0">
                <a:solidFill>
                  <a:srgbClr val="FF0000"/>
                </a:solidFill>
              </a:rPr>
              <a:t>root element</a:t>
            </a:r>
            <a:r>
              <a:rPr lang="en-US" dirty="0"/>
              <a:t> for the entire </a:t>
            </a:r>
            <a:r>
              <a:rPr lang="en-US" dirty="0" smtClean="0">
                <a:solidFill>
                  <a:srgbClr val="FF0000"/>
                </a:solidFill>
              </a:rPr>
              <a:t>document</a:t>
            </a:r>
            <a:r>
              <a:rPr lang="en-US" dirty="0" smtClean="0"/>
              <a:t>.</a:t>
            </a:r>
          </a:p>
          <a:p>
            <a:pPr lvl="1"/>
            <a:r>
              <a:rPr lang="en-US" dirty="0" smtClean="0"/>
              <a:t>This </a:t>
            </a:r>
            <a:r>
              <a:rPr lang="en-US" dirty="0"/>
              <a:t>means that all of the content in the document will be </a:t>
            </a:r>
            <a:r>
              <a:rPr lang="en-US" dirty="0" smtClean="0"/>
              <a:t>red.</a:t>
            </a:r>
          </a:p>
          <a:p>
            <a:pPr lvl="1"/>
            <a:r>
              <a:rPr lang="en-US" dirty="0" smtClean="0"/>
              <a:t>The </a:t>
            </a:r>
            <a:r>
              <a:rPr lang="en-US" dirty="0"/>
              <a:t>style element supports the </a:t>
            </a:r>
            <a:r>
              <a:rPr lang="en-US" dirty="0">
                <a:solidFill>
                  <a:srgbClr val="FF0000"/>
                </a:solidFill>
              </a:rPr>
              <a:t>media</a:t>
            </a:r>
            <a:r>
              <a:rPr lang="en-US" dirty="0"/>
              <a:t> attribute, which allows you to include a </a:t>
            </a:r>
            <a:r>
              <a:rPr lang="en-US" dirty="0">
                <a:solidFill>
                  <a:srgbClr val="FF0000"/>
                </a:solidFill>
              </a:rPr>
              <a:t>media </a:t>
            </a:r>
            <a:r>
              <a:rPr lang="en-US" dirty="0" smtClean="0">
                <a:solidFill>
                  <a:srgbClr val="FF0000"/>
                </a:solidFill>
              </a:rPr>
              <a:t>query</a:t>
            </a:r>
            <a:r>
              <a:rPr lang="en-US" dirty="0" smtClean="0"/>
              <a:t>.</a:t>
            </a:r>
          </a:p>
          <a:p>
            <a:pPr lvl="2"/>
            <a:r>
              <a:rPr lang="en-US" dirty="0" smtClean="0"/>
              <a:t>A </a:t>
            </a:r>
            <a:r>
              <a:rPr lang="en-US" dirty="0"/>
              <a:t>media query is a </a:t>
            </a:r>
            <a:r>
              <a:rPr lang="en-US" dirty="0">
                <a:solidFill>
                  <a:srgbClr val="FF0000"/>
                </a:solidFill>
              </a:rPr>
              <a:t>Boolean expression</a:t>
            </a:r>
            <a:r>
              <a:rPr lang="en-US" dirty="0"/>
              <a:t> that can conditionally apply a </a:t>
            </a:r>
            <a:r>
              <a:rPr lang="en-US" dirty="0">
                <a:solidFill>
                  <a:srgbClr val="FF0000"/>
                </a:solidFill>
              </a:rPr>
              <a:t>set of </a:t>
            </a:r>
            <a:r>
              <a:rPr lang="en-US" dirty="0" smtClean="0">
                <a:solidFill>
                  <a:srgbClr val="FF0000"/>
                </a:solidFill>
              </a:rPr>
              <a:t>styles</a:t>
            </a:r>
            <a:r>
              <a:rPr lang="en-US" dirty="0" smtClean="0"/>
              <a:t>.</a:t>
            </a:r>
          </a:p>
          <a:p>
            <a:pPr lvl="2"/>
            <a:r>
              <a:rPr lang="en-US" dirty="0" smtClean="0"/>
              <a:t>The </a:t>
            </a:r>
            <a:r>
              <a:rPr lang="en-US" dirty="0"/>
              <a:t>styles are applied only if the expression evaluates to </a:t>
            </a:r>
            <a:r>
              <a:rPr lang="en-US" dirty="0" smtClean="0"/>
              <a:t>true.</a:t>
            </a:r>
          </a:p>
          <a:p>
            <a:pPr lvl="2"/>
            <a:r>
              <a:rPr lang="en-US" dirty="0" smtClean="0"/>
              <a:t>Media </a:t>
            </a:r>
            <a:r>
              <a:rPr lang="en-US" dirty="0"/>
              <a:t>queries were originally intended to allow the same document to be formatted differently when rendered in print </a:t>
            </a:r>
            <a:r>
              <a:rPr lang="en-US" dirty="0" smtClean="0"/>
              <a:t>form.</a:t>
            </a:r>
          </a:p>
          <a:p>
            <a:pPr lvl="2"/>
            <a:r>
              <a:rPr lang="en-US" dirty="0" smtClean="0"/>
              <a:t>For </a:t>
            </a:r>
            <a:r>
              <a:rPr lang="en-US" dirty="0"/>
              <a:t>example, the following style is applied only when printing a document</a:t>
            </a:r>
            <a:r>
              <a:rPr lang="en-US" dirty="0" smtClean="0"/>
              <a:t>:</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38</a:t>
            </a:fld>
            <a:endParaRPr lang="en-US" dirty="0"/>
          </a:p>
        </p:txBody>
      </p:sp>
      <p:pic>
        <p:nvPicPr>
          <p:cNvPr id="6" name="Picture 5"/>
          <p:cNvPicPr>
            <a:picLocks noChangeAspect="1"/>
          </p:cNvPicPr>
          <p:nvPr/>
        </p:nvPicPr>
        <p:blipFill>
          <a:blip r:embed="rId2"/>
          <a:stretch>
            <a:fillRect/>
          </a:stretch>
        </p:blipFill>
        <p:spPr>
          <a:xfrm>
            <a:off x="1082179" y="4382758"/>
            <a:ext cx="2164403" cy="1211475"/>
          </a:xfrm>
          <a:prstGeom prst="rect">
            <a:avLst/>
          </a:prstGeom>
          <a:ln>
            <a:solidFill>
              <a:schemeClr val="accent1"/>
            </a:solidFill>
          </a:ln>
        </p:spPr>
      </p:pic>
    </p:spTree>
    <p:extLst>
      <p:ext uri="{BB962C8B-B14F-4D97-AF65-F5344CB8AC3E}">
        <p14:creationId xmlns:p14="http://schemas.microsoft.com/office/powerpoint/2010/main" val="1258002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a:t>
            </a:r>
            <a:r>
              <a:rPr lang="en-US" dirty="0" smtClean="0"/>
              <a:t>Element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However, </a:t>
            </a:r>
            <a:r>
              <a:rPr lang="en-US" dirty="0">
                <a:solidFill>
                  <a:srgbClr val="FF0000"/>
                </a:solidFill>
              </a:rPr>
              <a:t>media queries</a:t>
            </a:r>
            <a:r>
              <a:rPr lang="en-US" dirty="0"/>
              <a:t> have been </a:t>
            </a:r>
            <a:r>
              <a:rPr lang="en-US" dirty="0">
                <a:solidFill>
                  <a:srgbClr val="FF0000"/>
                </a:solidFill>
              </a:rPr>
              <a:t>enhanced </a:t>
            </a:r>
            <a:r>
              <a:rPr lang="en-US" dirty="0">
                <a:solidFill>
                  <a:srgbClr val="0070C0"/>
                </a:solidFill>
              </a:rPr>
              <a:t>significantly</a:t>
            </a:r>
            <a:r>
              <a:rPr lang="en-US" dirty="0"/>
              <a:t> giving you the ability to adjust the styles based on many different </a:t>
            </a:r>
            <a:r>
              <a:rPr lang="en-US" dirty="0" smtClean="0"/>
              <a:t>factors.</a:t>
            </a:r>
          </a:p>
          <a:p>
            <a:pPr lvl="1"/>
            <a:r>
              <a:rPr lang="en-US" dirty="0" smtClean="0"/>
              <a:t>One </a:t>
            </a:r>
            <a:r>
              <a:rPr lang="en-US" dirty="0"/>
              <a:t>of the more common uses of this is in creating a </a:t>
            </a:r>
            <a:r>
              <a:rPr lang="en-US" dirty="0">
                <a:solidFill>
                  <a:srgbClr val="FF0000"/>
                </a:solidFill>
              </a:rPr>
              <a:t>responsive design</a:t>
            </a:r>
            <a:r>
              <a:rPr lang="en-US" dirty="0"/>
              <a:t> where the format and layout of the page automatically adjusts depending on the screen </a:t>
            </a:r>
            <a:r>
              <a:rPr lang="en-US" dirty="0" smtClean="0"/>
              <a:t>resolution.</a:t>
            </a:r>
          </a:p>
          <a:p>
            <a:pPr lvl="1"/>
            <a:r>
              <a:rPr lang="en-US" dirty="0" smtClean="0"/>
              <a:t>Media </a:t>
            </a:r>
            <a:r>
              <a:rPr lang="en-US" dirty="0"/>
              <a:t>queries will be covered in more detail in Chapter 9</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39</a:t>
            </a:fld>
            <a:endParaRPr lang="en-US" dirty="0"/>
          </a:p>
        </p:txBody>
      </p:sp>
    </p:spTree>
    <p:extLst>
      <p:ext uri="{BB962C8B-B14F-4D97-AF65-F5344CB8AC3E}">
        <p14:creationId xmlns:p14="http://schemas.microsoft.com/office/powerpoint/2010/main" val="616264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Hypertext Markup Language</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a:t>
            </a:fld>
            <a:endParaRPr lang="en-US" dirty="0"/>
          </a:p>
        </p:txBody>
      </p:sp>
      <p:sp>
        <p:nvSpPr>
          <p:cNvPr id="6" name="Text Placeholder 5"/>
          <p:cNvSpPr>
            <a:spLocks noGrp="1"/>
          </p:cNvSpPr>
          <p:nvPr>
            <p:ph type="body" sz="quarter" idx="16"/>
          </p:nvPr>
        </p:nvSpPr>
        <p:spPr/>
        <p:txBody>
          <a:bodyPr/>
          <a:lstStyle/>
          <a:p>
            <a:r>
              <a:rPr lang="en-US" dirty="0" smtClean="0"/>
              <a:t>1</a:t>
            </a:r>
            <a:endParaRPr lang="en-US" dirty="0"/>
          </a:p>
        </p:txBody>
      </p:sp>
      <p:pic>
        <p:nvPicPr>
          <p:cNvPr id="4" name="Picture 3"/>
          <p:cNvPicPr>
            <a:picLocks noChangeAspect="1"/>
          </p:cNvPicPr>
          <p:nvPr/>
        </p:nvPicPr>
        <p:blipFill>
          <a:blip r:embed="rId2"/>
          <a:stretch>
            <a:fillRect/>
          </a:stretch>
        </p:blipFill>
        <p:spPr>
          <a:xfrm>
            <a:off x="8905875" y="5660021"/>
            <a:ext cx="2952750" cy="847725"/>
          </a:xfrm>
          <a:prstGeom prst="rect">
            <a:avLst/>
          </a:prstGeom>
          <a:ln>
            <a:solidFill>
              <a:schemeClr val="accent1"/>
            </a:solidFill>
          </a:ln>
        </p:spPr>
      </p:pic>
    </p:spTree>
    <p:extLst>
      <p:ext uri="{BB962C8B-B14F-4D97-AF65-F5344CB8AC3E}">
        <p14:creationId xmlns:p14="http://schemas.microsoft.com/office/powerpoint/2010/main" val="1938508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There </a:t>
            </a:r>
            <a:r>
              <a:rPr lang="en-US" dirty="0"/>
              <a:t>is one big difference between the </a:t>
            </a:r>
            <a:r>
              <a:rPr lang="en-US" dirty="0">
                <a:solidFill>
                  <a:srgbClr val="FF0000"/>
                </a:solidFill>
              </a:rPr>
              <a:t>style element</a:t>
            </a:r>
            <a:r>
              <a:rPr lang="en-US" dirty="0"/>
              <a:t> and the </a:t>
            </a:r>
            <a:r>
              <a:rPr lang="en-US" dirty="0">
                <a:solidFill>
                  <a:srgbClr val="FF0000"/>
                </a:solidFill>
              </a:rPr>
              <a:t>script </a:t>
            </a:r>
            <a:r>
              <a:rPr lang="en-US" dirty="0" smtClean="0">
                <a:solidFill>
                  <a:srgbClr val="FF0000"/>
                </a:solidFill>
              </a:rPr>
              <a:t>element</a:t>
            </a:r>
            <a:r>
              <a:rPr lang="en-US" dirty="0" smtClean="0"/>
              <a:t>.</a:t>
            </a:r>
          </a:p>
          <a:p>
            <a:pPr lvl="1"/>
            <a:r>
              <a:rPr lang="en-US" dirty="0" smtClean="0"/>
              <a:t>The </a:t>
            </a:r>
            <a:r>
              <a:rPr lang="en-US" dirty="0"/>
              <a:t>script element is used for including JavaScript either in the content of the script element, or by referencing an external file with the </a:t>
            </a:r>
            <a:r>
              <a:rPr lang="en-US" dirty="0">
                <a:solidFill>
                  <a:srgbClr val="FF0000"/>
                </a:solidFill>
              </a:rPr>
              <a:t>src</a:t>
            </a:r>
            <a:r>
              <a:rPr lang="en-US" dirty="0"/>
              <a:t> </a:t>
            </a:r>
            <a:r>
              <a:rPr lang="en-US" dirty="0" smtClean="0"/>
              <a:t>attribute.</a:t>
            </a:r>
          </a:p>
          <a:p>
            <a:pPr lvl="1"/>
            <a:r>
              <a:rPr lang="en-US" dirty="0" smtClean="0"/>
              <a:t>When </a:t>
            </a:r>
            <a:r>
              <a:rPr lang="en-US" dirty="0"/>
              <a:t>including styles, you use the style element to define styles; however, the </a:t>
            </a:r>
            <a:r>
              <a:rPr lang="en-US" dirty="0">
                <a:solidFill>
                  <a:srgbClr val="FF0000"/>
                </a:solidFill>
              </a:rPr>
              <a:t>link</a:t>
            </a:r>
            <a:r>
              <a:rPr lang="en-US" dirty="0"/>
              <a:t> element is used to load an </a:t>
            </a:r>
            <a:r>
              <a:rPr lang="en-US" dirty="0">
                <a:solidFill>
                  <a:srgbClr val="FF0000"/>
                </a:solidFill>
              </a:rPr>
              <a:t>external </a:t>
            </a:r>
            <a:r>
              <a:rPr lang="en-US" dirty="0" smtClean="0">
                <a:solidFill>
                  <a:srgbClr val="FF0000"/>
                </a:solidFill>
              </a:rPr>
              <a:t>file</a:t>
            </a:r>
            <a:r>
              <a:rPr lang="en-US" dirty="0" smtClean="0"/>
              <a:t>.</a:t>
            </a:r>
          </a:p>
          <a:p>
            <a:pPr lvl="1"/>
            <a:r>
              <a:rPr lang="en-US" dirty="0" smtClean="0"/>
              <a:t>Another </a:t>
            </a:r>
            <a:r>
              <a:rPr lang="en-US" dirty="0"/>
              <a:t>difference is that a </a:t>
            </a:r>
            <a:r>
              <a:rPr lang="en-US" dirty="0">
                <a:solidFill>
                  <a:srgbClr val="FF0000"/>
                </a:solidFill>
              </a:rPr>
              <a:t>link</a:t>
            </a:r>
            <a:r>
              <a:rPr lang="en-US" dirty="0"/>
              <a:t> element can only be used inside a </a:t>
            </a:r>
            <a:r>
              <a:rPr lang="en-US" dirty="0">
                <a:solidFill>
                  <a:srgbClr val="FF0000"/>
                </a:solidFill>
              </a:rPr>
              <a:t>head</a:t>
            </a:r>
            <a:r>
              <a:rPr lang="en-US" dirty="0"/>
              <a:t> </a:t>
            </a:r>
            <a:r>
              <a:rPr lang="en-US" dirty="0" smtClean="0"/>
              <a:t>element;</a:t>
            </a:r>
          </a:p>
          <a:p>
            <a:pPr lvl="2"/>
            <a:r>
              <a:rPr lang="en-US" dirty="0" smtClean="0"/>
              <a:t>a </a:t>
            </a:r>
            <a:r>
              <a:rPr lang="en-US" dirty="0">
                <a:solidFill>
                  <a:srgbClr val="FF0000"/>
                </a:solidFill>
              </a:rPr>
              <a:t>style</a:t>
            </a:r>
            <a:r>
              <a:rPr lang="en-US" dirty="0"/>
              <a:t> element can be used in </a:t>
            </a:r>
            <a:r>
              <a:rPr lang="en-US" dirty="0" smtClean="0"/>
              <a:t>either</a:t>
            </a:r>
          </a:p>
          <a:p>
            <a:pPr lvl="3"/>
            <a:r>
              <a:rPr lang="en-US" dirty="0" smtClean="0"/>
              <a:t>a </a:t>
            </a:r>
            <a:r>
              <a:rPr lang="en-US" dirty="0">
                <a:solidFill>
                  <a:srgbClr val="FF0000"/>
                </a:solidFill>
              </a:rPr>
              <a:t>head</a:t>
            </a:r>
            <a:r>
              <a:rPr lang="en-US" dirty="0"/>
              <a:t> or </a:t>
            </a:r>
            <a:endParaRPr lang="en-US" dirty="0" smtClean="0"/>
          </a:p>
          <a:p>
            <a:pPr lvl="3"/>
            <a:r>
              <a:rPr lang="en-US" dirty="0" smtClean="0">
                <a:solidFill>
                  <a:srgbClr val="FF0000"/>
                </a:solidFill>
              </a:rPr>
              <a:t>body</a:t>
            </a:r>
            <a:r>
              <a:rPr lang="en-US" dirty="0" smtClean="0"/>
              <a:t> </a:t>
            </a:r>
            <a:r>
              <a:rPr lang="en-US" dirty="0"/>
              <a:t>element, although this is not widely supported </a:t>
            </a:r>
            <a:r>
              <a:rPr lang="en-US" dirty="0" smtClean="0"/>
              <a:t>yet</a:t>
            </a:r>
          </a:p>
          <a:p>
            <a:pPr lvl="1"/>
            <a:r>
              <a:rPr lang="en-US" dirty="0"/>
              <a:t>Usually style elements are placed in the head </a:t>
            </a:r>
            <a:r>
              <a:rPr lang="en-US" dirty="0" smtClean="0"/>
              <a:t>element.</a:t>
            </a:r>
          </a:p>
          <a:p>
            <a:pPr lvl="1"/>
            <a:r>
              <a:rPr lang="en-US" dirty="0" smtClean="0"/>
              <a:t>The </a:t>
            </a:r>
            <a:r>
              <a:rPr lang="en-US" dirty="0"/>
              <a:t>only exception to this is when the </a:t>
            </a:r>
            <a:r>
              <a:rPr lang="en-US" dirty="0">
                <a:solidFill>
                  <a:srgbClr val="FF0000"/>
                </a:solidFill>
              </a:rPr>
              <a:t>scoped attribute</a:t>
            </a:r>
            <a:r>
              <a:rPr lang="en-US" dirty="0"/>
              <a:t> is </a:t>
            </a:r>
            <a:r>
              <a:rPr lang="en-US" dirty="0" smtClean="0"/>
              <a:t>used.</a:t>
            </a:r>
          </a:p>
          <a:p>
            <a:pPr lvl="1"/>
            <a:r>
              <a:rPr lang="en-US" dirty="0" smtClean="0"/>
              <a:t>The </a:t>
            </a:r>
            <a:r>
              <a:rPr lang="en-US" dirty="0"/>
              <a:t>scoped attribute indicates that the style should apply to only the parent element and all its descendants. </a:t>
            </a:r>
            <a:endParaRPr lang="en-US" dirty="0" smtClean="0"/>
          </a:p>
          <a:p>
            <a:pPr lvl="1"/>
            <a:r>
              <a:rPr lang="en-US" dirty="0" smtClean="0"/>
              <a:t>As </a:t>
            </a:r>
            <a:r>
              <a:rPr lang="en-US" dirty="0"/>
              <a:t>of this writing, the scoped attribute is only </a:t>
            </a:r>
            <a:r>
              <a:rPr lang="en-US" dirty="0">
                <a:solidFill>
                  <a:srgbClr val="FF0000"/>
                </a:solidFill>
              </a:rPr>
              <a:t>supported</a:t>
            </a:r>
            <a:r>
              <a:rPr lang="en-US" dirty="0"/>
              <a:t> by </a:t>
            </a:r>
            <a:r>
              <a:rPr lang="en-US" dirty="0">
                <a:solidFill>
                  <a:srgbClr val="FF0000"/>
                </a:solidFill>
              </a:rPr>
              <a:t>Firefox browsers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40</a:t>
            </a:fld>
            <a:endParaRPr lang="en-US" dirty="0"/>
          </a:p>
        </p:txBody>
      </p:sp>
    </p:spTree>
    <p:extLst>
      <p:ext uri="{BB962C8B-B14F-4D97-AF65-F5344CB8AC3E}">
        <p14:creationId xmlns:p14="http://schemas.microsoft.com/office/powerpoint/2010/main" val="875719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Base Element</a:t>
            </a:r>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base</a:t>
            </a:r>
            <a:r>
              <a:rPr lang="en-US" dirty="0"/>
              <a:t> element is used to define the </a:t>
            </a:r>
            <a:r>
              <a:rPr lang="en-US" dirty="0">
                <a:solidFill>
                  <a:srgbClr val="FF0000"/>
                </a:solidFill>
              </a:rPr>
              <a:t>base URL</a:t>
            </a:r>
            <a:r>
              <a:rPr lang="en-US" dirty="0"/>
              <a:t> that should be used for all other references in the document. </a:t>
            </a:r>
            <a:endParaRPr lang="en-US" dirty="0" smtClean="0"/>
          </a:p>
          <a:p>
            <a:pPr lvl="1"/>
            <a:r>
              <a:rPr lang="en-US" dirty="0" smtClean="0"/>
              <a:t>This </a:t>
            </a:r>
            <a:r>
              <a:rPr lang="en-US" dirty="0"/>
              <a:t>allows you to use </a:t>
            </a:r>
            <a:r>
              <a:rPr lang="en-US" dirty="0">
                <a:solidFill>
                  <a:srgbClr val="FF0000"/>
                </a:solidFill>
              </a:rPr>
              <a:t>relative URLs</a:t>
            </a:r>
            <a:r>
              <a:rPr lang="en-US" dirty="0"/>
              <a:t> everywhere </a:t>
            </a:r>
            <a:r>
              <a:rPr lang="en-US" dirty="0" smtClean="0"/>
              <a:t>else.</a:t>
            </a:r>
          </a:p>
          <a:p>
            <a:pPr lvl="1"/>
            <a:r>
              <a:rPr lang="en-US" dirty="0" smtClean="0"/>
              <a:t>This </a:t>
            </a:r>
            <a:r>
              <a:rPr lang="en-US" dirty="0"/>
              <a:t>saves a bit of typing but also makes it easy if you need to change the base </a:t>
            </a:r>
            <a:r>
              <a:rPr lang="en-US" dirty="0" smtClean="0"/>
              <a:t>address.</a:t>
            </a:r>
          </a:p>
          <a:p>
            <a:pPr lvl="1"/>
            <a:r>
              <a:rPr lang="en-US" dirty="0" smtClean="0"/>
              <a:t>The </a:t>
            </a:r>
            <a:r>
              <a:rPr lang="en-US" dirty="0"/>
              <a:t>base element supports </a:t>
            </a:r>
            <a:r>
              <a:rPr lang="en-US" dirty="0">
                <a:solidFill>
                  <a:srgbClr val="FF0000"/>
                </a:solidFill>
              </a:rPr>
              <a:t>two specific </a:t>
            </a:r>
            <a:r>
              <a:rPr lang="en-US" dirty="0" smtClean="0">
                <a:solidFill>
                  <a:srgbClr val="FF0000"/>
                </a:solidFill>
              </a:rPr>
              <a:t>attributes</a:t>
            </a:r>
            <a:r>
              <a:rPr lang="en-US" dirty="0" smtClean="0"/>
              <a:t>:</a:t>
            </a:r>
          </a:p>
          <a:p>
            <a:pPr lvl="2"/>
            <a:r>
              <a:rPr lang="en-US" dirty="0" smtClean="0"/>
              <a:t>href</a:t>
            </a:r>
            <a:r>
              <a:rPr lang="en-US" dirty="0"/>
              <a:t>, which defines the base URL; </a:t>
            </a:r>
            <a:r>
              <a:rPr lang="en-US" dirty="0" smtClean="0"/>
              <a:t>and</a:t>
            </a:r>
          </a:p>
          <a:p>
            <a:pPr lvl="2"/>
            <a:r>
              <a:rPr lang="en-US" dirty="0" smtClean="0"/>
              <a:t>target</a:t>
            </a:r>
            <a:r>
              <a:rPr lang="en-US" dirty="0"/>
              <a:t>, which specifies the default behavior when a link is </a:t>
            </a:r>
            <a:r>
              <a:rPr lang="en-US" dirty="0" smtClean="0"/>
              <a:t>selected.</a:t>
            </a:r>
          </a:p>
          <a:p>
            <a:pPr lvl="1"/>
            <a:r>
              <a:rPr lang="en-US" dirty="0" smtClean="0"/>
              <a:t>A </a:t>
            </a:r>
            <a:r>
              <a:rPr lang="en-US" dirty="0"/>
              <a:t>base element might look like this:</a:t>
            </a:r>
          </a:p>
          <a:p>
            <a:pPr marL="233363" lvl="1" indent="0">
              <a:buNone/>
            </a:pPr>
            <a:endParaRPr lang="en-US" dirty="0" smtClean="0"/>
          </a:p>
          <a:p>
            <a:pPr marL="233363" lvl="1" indent="0">
              <a:buNone/>
            </a:pPr>
            <a:endParaRPr lang="en-US" dirty="0"/>
          </a:p>
          <a:p>
            <a:pPr lvl="1"/>
            <a:r>
              <a:rPr lang="en-US" dirty="0"/>
              <a:t>As you can see, the base element uses a </a:t>
            </a:r>
            <a:r>
              <a:rPr lang="en-US" dirty="0">
                <a:solidFill>
                  <a:srgbClr val="FF0000"/>
                </a:solidFill>
              </a:rPr>
              <a:t>self-closing</a:t>
            </a:r>
            <a:r>
              <a:rPr lang="en-US" dirty="0"/>
              <a:t> </a:t>
            </a:r>
            <a:r>
              <a:rPr lang="en-US" dirty="0" smtClean="0"/>
              <a:t>tag.</a:t>
            </a:r>
          </a:p>
          <a:p>
            <a:pPr lvl="1"/>
            <a:r>
              <a:rPr lang="en-US" dirty="0" smtClean="0"/>
              <a:t>Setting </a:t>
            </a:r>
            <a:r>
              <a:rPr lang="en-US" dirty="0"/>
              <a:t>the target attribute to </a:t>
            </a:r>
            <a:r>
              <a:rPr lang="en-US" dirty="0">
                <a:solidFill>
                  <a:srgbClr val="FF0000"/>
                </a:solidFill>
              </a:rPr>
              <a:t>_self</a:t>
            </a:r>
            <a:r>
              <a:rPr lang="en-US" dirty="0"/>
              <a:t> indicates that the </a:t>
            </a:r>
            <a:r>
              <a:rPr lang="en-US" dirty="0">
                <a:solidFill>
                  <a:srgbClr val="FF0000"/>
                </a:solidFill>
              </a:rPr>
              <a:t>link</a:t>
            </a:r>
            <a:r>
              <a:rPr lang="en-US" dirty="0"/>
              <a:t> should be opened in the same </a:t>
            </a:r>
            <a:r>
              <a:rPr lang="en-US" dirty="0">
                <a:solidFill>
                  <a:srgbClr val="FF0000"/>
                </a:solidFill>
              </a:rPr>
              <a:t>window</a:t>
            </a:r>
            <a:r>
              <a:rPr lang="en-US" dirty="0"/>
              <a:t> and </a:t>
            </a:r>
            <a:r>
              <a:rPr lang="en-US" dirty="0">
                <a:solidFill>
                  <a:srgbClr val="FF0000"/>
                </a:solidFill>
              </a:rPr>
              <a:t>tab</a:t>
            </a:r>
            <a:r>
              <a:rPr lang="en-US" dirty="0"/>
              <a:t> as the current </a:t>
            </a:r>
            <a:r>
              <a:rPr lang="en-US" dirty="0" smtClean="0"/>
              <a:t>page.</a:t>
            </a:r>
          </a:p>
          <a:p>
            <a:pPr lvl="1"/>
            <a:r>
              <a:rPr lang="en-US" dirty="0" smtClean="0"/>
              <a:t>This </a:t>
            </a:r>
            <a:r>
              <a:rPr lang="en-US" dirty="0"/>
              <a:t>can be overridden by assigning a different target in a specific </a:t>
            </a:r>
            <a:r>
              <a:rPr lang="en-US" dirty="0" smtClean="0"/>
              <a:t>link.</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41</a:t>
            </a:fld>
            <a:endParaRPr lang="en-US" dirty="0"/>
          </a:p>
        </p:txBody>
      </p:sp>
      <p:pic>
        <p:nvPicPr>
          <p:cNvPr id="6" name="Picture 5"/>
          <p:cNvPicPr>
            <a:picLocks noChangeAspect="1"/>
          </p:cNvPicPr>
          <p:nvPr/>
        </p:nvPicPr>
        <p:blipFill>
          <a:blip r:embed="rId2"/>
          <a:stretch>
            <a:fillRect/>
          </a:stretch>
        </p:blipFill>
        <p:spPr>
          <a:xfrm>
            <a:off x="926722" y="3803971"/>
            <a:ext cx="7905750" cy="323850"/>
          </a:xfrm>
          <a:prstGeom prst="rect">
            <a:avLst/>
          </a:prstGeom>
          <a:ln>
            <a:solidFill>
              <a:schemeClr val="accent1"/>
            </a:solidFill>
          </a:ln>
        </p:spPr>
      </p:pic>
    </p:spTree>
    <p:extLst>
      <p:ext uri="{BB962C8B-B14F-4D97-AF65-F5344CB8AC3E}">
        <p14:creationId xmlns:p14="http://schemas.microsoft.com/office/powerpoint/2010/main" val="3866421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a:t>
            </a:r>
            <a:r>
              <a:rPr lang="en-US" dirty="0" smtClean="0"/>
              <a:t>Element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The </a:t>
            </a:r>
            <a:r>
              <a:rPr lang="en-US" dirty="0"/>
              <a:t>supported values for the target attribute are these: </a:t>
            </a:r>
          </a:p>
          <a:p>
            <a:pPr lvl="2"/>
            <a:r>
              <a:rPr lang="en-US" dirty="0" smtClean="0"/>
              <a:t>_</a:t>
            </a:r>
            <a:r>
              <a:rPr lang="en-US" dirty="0"/>
              <a:t>blank - opens in a new window or </a:t>
            </a:r>
            <a:r>
              <a:rPr lang="en-US" dirty="0" smtClean="0"/>
              <a:t>tab</a:t>
            </a:r>
          </a:p>
          <a:p>
            <a:pPr lvl="2"/>
            <a:r>
              <a:rPr lang="en-US" dirty="0" smtClean="0"/>
              <a:t>_self </a:t>
            </a:r>
            <a:r>
              <a:rPr lang="en-US" dirty="0"/>
              <a:t>- opens in the current window or tab (this is the default value if no target is specified</a:t>
            </a:r>
            <a:r>
              <a:rPr lang="en-US" dirty="0" smtClean="0"/>
              <a:t>)</a:t>
            </a:r>
          </a:p>
          <a:p>
            <a:pPr lvl="2"/>
            <a:r>
              <a:rPr lang="en-US" dirty="0" smtClean="0"/>
              <a:t>_</a:t>
            </a:r>
            <a:r>
              <a:rPr lang="en-US" dirty="0"/>
              <a:t>parent - opens in the parent </a:t>
            </a:r>
            <a:r>
              <a:rPr lang="en-US" dirty="0" smtClean="0"/>
              <a:t>frame</a:t>
            </a:r>
          </a:p>
          <a:p>
            <a:pPr lvl="2"/>
            <a:r>
              <a:rPr lang="en-US" dirty="0" smtClean="0"/>
              <a:t>_top </a:t>
            </a:r>
            <a:r>
              <a:rPr lang="en-US" dirty="0"/>
              <a:t>- opens in the topmost </a:t>
            </a:r>
            <a:r>
              <a:rPr lang="en-US" dirty="0" smtClean="0"/>
              <a:t>frame</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42</a:t>
            </a:fld>
            <a:endParaRPr lang="en-US" dirty="0"/>
          </a:p>
        </p:txBody>
      </p:sp>
    </p:spTree>
    <p:extLst>
      <p:ext uri="{BB962C8B-B14F-4D97-AF65-F5344CB8AC3E}">
        <p14:creationId xmlns:p14="http://schemas.microsoft.com/office/powerpoint/2010/main" val="724315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Caution</a:t>
            </a:r>
          </a:p>
        </p:txBody>
      </p:sp>
      <p:sp>
        <p:nvSpPr>
          <p:cNvPr id="3" name="Content Placeholder 2"/>
          <p:cNvSpPr>
            <a:spLocks noGrp="1"/>
          </p:cNvSpPr>
          <p:nvPr>
            <p:ph idx="1"/>
          </p:nvPr>
        </p:nvSpPr>
        <p:spPr/>
        <p:txBody>
          <a:bodyPr/>
          <a:lstStyle/>
          <a:p>
            <a:r>
              <a:rPr lang="en-US" dirty="0" smtClean="0"/>
              <a:t>The </a:t>
            </a:r>
            <a:r>
              <a:rPr lang="en-US" dirty="0"/>
              <a:t>base element should be the </a:t>
            </a:r>
            <a:r>
              <a:rPr lang="en-US" dirty="0">
                <a:solidFill>
                  <a:srgbClr val="FF0000"/>
                </a:solidFill>
              </a:rPr>
              <a:t>first child</a:t>
            </a:r>
            <a:r>
              <a:rPr lang="en-US" dirty="0"/>
              <a:t> of the </a:t>
            </a:r>
            <a:r>
              <a:rPr lang="en-US" dirty="0">
                <a:solidFill>
                  <a:srgbClr val="FF0000"/>
                </a:solidFill>
              </a:rPr>
              <a:t>head</a:t>
            </a:r>
            <a:r>
              <a:rPr lang="en-US" dirty="0"/>
              <a:t> element, or at least come </a:t>
            </a:r>
            <a:r>
              <a:rPr lang="en-US" dirty="0">
                <a:solidFill>
                  <a:srgbClr val="FF0000"/>
                </a:solidFill>
              </a:rPr>
              <a:t>before</a:t>
            </a:r>
            <a:r>
              <a:rPr lang="en-US" dirty="0"/>
              <a:t> any </a:t>
            </a:r>
            <a:r>
              <a:rPr lang="en-US" dirty="0">
                <a:solidFill>
                  <a:srgbClr val="FF0000"/>
                </a:solidFill>
              </a:rPr>
              <a:t>link</a:t>
            </a:r>
            <a:r>
              <a:rPr lang="en-US" dirty="0"/>
              <a:t> elements so the base address will be applied to subsequent link elements</a:t>
            </a:r>
            <a:r>
              <a:rPr lang="en-US" dirty="0" smtClean="0"/>
              <a:t>.</a:t>
            </a:r>
          </a:p>
          <a:p>
            <a:pPr lvl="1"/>
            <a:r>
              <a:rPr lang="en-US" dirty="0"/>
              <a:t>The </a:t>
            </a:r>
            <a:r>
              <a:rPr lang="en-US" dirty="0">
                <a:solidFill>
                  <a:srgbClr val="FF0000"/>
                </a:solidFill>
              </a:rPr>
              <a:t>frameset</a:t>
            </a:r>
            <a:r>
              <a:rPr lang="en-US" dirty="0"/>
              <a:t> and </a:t>
            </a:r>
            <a:r>
              <a:rPr lang="en-US" dirty="0">
                <a:solidFill>
                  <a:srgbClr val="FF0000"/>
                </a:solidFill>
              </a:rPr>
              <a:t>frame</a:t>
            </a:r>
            <a:r>
              <a:rPr lang="en-US" dirty="0"/>
              <a:t> </a:t>
            </a:r>
            <a:r>
              <a:rPr lang="en-US" dirty="0">
                <a:solidFill>
                  <a:srgbClr val="0070C0"/>
                </a:solidFill>
              </a:rPr>
              <a:t>elements</a:t>
            </a:r>
            <a:r>
              <a:rPr lang="en-US" dirty="0"/>
              <a:t> are </a:t>
            </a:r>
            <a:r>
              <a:rPr lang="en-US" dirty="0">
                <a:solidFill>
                  <a:srgbClr val="FF0000"/>
                </a:solidFill>
              </a:rPr>
              <a:t>not supported</a:t>
            </a:r>
            <a:r>
              <a:rPr lang="en-US" dirty="0"/>
              <a:t> in </a:t>
            </a:r>
            <a:r>
              <a:rPr lang="en-US" dirty="0">
                <a:solidFill>
                  <a:srgbClr val="FF0000"/>
                </a:solidFill>
              </a:rPr>
              <a:t>HTML5</a:t>
            </a:r>
            <a:r>
              <a:rPr lang="en-US" dirty="0"/>
              <a:t> so the _parent and _top values are not applicable unless you are using an </a:t>
            </a:r>
            <a:r>
              <a:rPr lang="en-US" dirty="0" smtClean="0">
                <a:solidFill>
                  <a:srgbClr val="FF0000"/>
                </a:solidFill>
              </a:rPr>
              <a:t>iframe</a:t>
            </a:r>
            <a:r>
              <a:rPr lang="en-US" dirty="0" smtClean="0"/>
              <a:t>.</a:t>
            </a:r>
          </a:p>
          <a:p>
            <a:pPr lvl="1"/>
            <a:r>
              <a:rPr lang="en-US" dirty="0" smtClean="0"/>
              <a:t>For </a:t>
            </a:r>
            <a:r>
              <a:rPr lang="en-US" dirty="0"/>
              <a:t>details about browsing contexts, see the specification at </a:t>
            </a:r>
            <a:r>
              <a:rPr lang="en-US" dirty="0">
                <a:hlinkClick r:id="rId2"/>
              </a:rPr>
              <a:t>https://</a:t>
            </a:r>
            <a:r>
              <a:rPr lang="en-US" dirty="0" smtClean="0">
                <a:hlinkClick r:id="rId2"/>
              </a:rPr>
              <a:t>www.w3.org/TR/html5/browsers.html#windows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43</a:t>
            </a:fld>
            <a:endParaRPr lang="en-US" dirty="0"/>
          </a:p>
        </p:txBody>
      </p:sp>
    </p:spTree>
    <p:extLst>
      <p:ext uri="{BB962C8B-B14F-4D97-AF65-F5344CB8AC3E}">
        <p14:creationId xmlns:p14="http://schemas.microsoft.com/office/powerpoint/2010/main" val="2089839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Chapter Example</a:t>
            </a:r>
            <a:endParaRPr lang="en-US" dirty="0"/>
          </a:p>
        </p:txBody>
      </p:sp>
      <p:sp>
        <p:nvSpPr>
          <p:cNvPr id="7" name="Content Placeholder 6"/>
          <p:cNvSpPr>
            <a:spLocks noGrp="1"/>
          </p:cNvSpPr>
          <p:nvPr>
            <p:ph idx="1"/>
          </p:nvPr>
        </p:nvSpPr>
        <p:spPr/>
        <p:txBody>
          <a:bodyPr/>
          <a:lstStyle/>
          <a:p>
            <a:r>
              <a:rPr lang="en-US" dirty="0">
                <a:solidFill>
                  <a:srgbClr val="FF0000"/>
                </a:solidFill>
              </a:rPr>
              <a:t>Listing 1-2</a:t>
            </a:r>
            <a:r>
              <a:rPr lang="en-US" dirty="0"/>
              <a:t> shows a resulting sample web page based on the material presented in this chapter.</a:t>
            </a:r>
          </a:p>
          <a:p>
            <a:pPr lvl="1"/>
            <a:r>
              <a:rPr lang="en-US" dirty="0"/>
              <a:t>As expected, the resulting web page, shown in </a:t>
            </a:r>
            <a:r>
              <a:rPr lang="en-US" dirty="0">
                <a:solidFill>
                  <a:srgbClr val="FF0000"/>
                </a:solidFill>
              </a:rPr>
              <a:t>Figure 1-4</a:t>
            </a:r>
            <a:r>
              <a:rPr lang="en-US" dirty="0"/>
              <a:t>, has minimal content, although the title and icon are displayed in the browser tab</a:t>
            </a:r>
            <a:r>
              <a:rPr lang="en-US" dirty="0" smtClean="0"/>
              <a:t>.</a:t>
            </a:r>
          </a:p>
          <a:p>
            <a:pPr lvl="1"/>
            <a:r>
              <a:rPr lang="en-US" dirty="0"/>
              <a:t>The complete solution, including the icon file, is available in the source code download. In the next chapter, we’ll replace the style elements with external style sheets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44</a:t>
            </a:fld>
            <a:endParaRPr lang="en-US" dirty="0"/>
          </a:p>
        </p:txBody>
      </p:sp>
    </p:spTree>
    <p:extLst>
      <p:ext uri="{BB962C8B-B14F-4D97-AF65-F5344CB8AC3E}">
        <p14:creationId xmlns:p14="http://schemas.microsoft.com/office/powerpoint/2010/main" val="1381828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Listing 1-2</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45</a:t>
            </a:fld>
            <a:endParaRPr lang="en-US" dirty="0"/>
          </a:p>
        </p:txBody>
      </p:sp>
      <p:pic>
        <p:nvPicPr>
          <p:cNvPr id="6" name="Picture 5"/>
          <p:cNvPicPr>
            <a:picLocks noChangeAspect="1"/>
          </p:cNvPicPr>
          <p:nvPr/>
        </p:nvPicPr>
        <p:blipFill>
          <a:blip r:embed="rId2"/>
          <a:stretch>
            <a:fillRect/>
          </a:stretch>
        </p:blipFill>
        <p:spPr>
          <a:xfrm>
            <a:off x="152400" y="1257058"/>
            <a:ext cx="5807246" cy="5210854"/>
          </a:xfrm>
          <a:prstGeom prst="rect">
            <a:avLst/>
          </a:prstGeom>
          <a:ln>
            <a:solidFill>
              <a:schemeClr val="accent1"/>
            </a:solidFill>
          </a:ln>
        </p:spPr>
      </p:pic>
    </p:spTree>
    <p:extLst>
      <p:ext uri="{BB962C8B-B14F-4D97-AF65-F5344CB8AC3E}">
        <p14:creationId xmlns:p14="http://schemas.microsoft.com/office/powerpoint/2010/main" val="1767605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1-4</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46</a:t>
            </a:fld>
            <a:endParaRPr lang="en-US" dirty="0"/>
          </a:p>
        </p:txBody>
      </p:sp>
      <p:pic>
        <p:nvPicPr>
          <p:cNvPr id="3" name="Picture 2"/>
          <p:cNvPicPr>
            <a:picLocks noChangeAspect="1"/>
          </p:cNvPicPr>
          <p:nvPr/>
        </p:nvPicPr>
        <p:blipFill>
          <a:blip r:embed="rId2"/>
          <a:stretch>
            <a:fillRect/>
          </a:stretch>
        </p:blipFill>
        <p:spPr>
          <a:xfrm>
            <a:off x="152400" y="1289265"/>
            <a:ext cx="6820817" cy="3392053"/>
          </a:xfrm>
          <a:prstGeom prst="rect">
            <a:avLst/>
          </a:prstGeom>
          <a:ln>
            <a:solidFill>
              <a:schemeClr val="accent1"/>
            </a:solidFill>
          </a:ln>
        </p:spPr>
      </p:pic>
    </p:spTree>
    <p:extLst>
      <p:ext uri="{BB962C8B-B14F-4D97-AF65-F5344CB8AC3E}">
        <p14:creationId xmlns:p14="http://schemas.microsoft.com/office/powerpoint/2010/main" val="3438051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Cascading Style Sheets</a:t>
            </a:r>
            <a:endParaRPr lang="en-US" dirty="0"/>
          </a:p>
        </p:txBody>
      </p:sp>
      <p:sp>
        <p:nvSpPr>
          <p:cNvPr id="3" name="Date Placeholder 2"/>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47</a:t>
            </a:fld>
            <a:endParaRPr lang="en-US" dirty="0"/>
          </a:p>
        </p:txBody>
      </p:sp>
      <p:sp>
        <p:nvSpPr>
          <p:cNvPr id="6" name="Text Placeholder 5"/>
          <p:cNvSpPr>
            <a:spLocks noGrp="1"/>
          </p:cNvSpPr>
          <p:nvPr>
            <p:ph type="body" sz="quarter" idx="16"/>
          </p:nvPr>
        </p:nvSpPr>
        <p:spPr/>
        <p:txBody>
          <a:bodyPr/>
          <a:lstStyle/>
          <a:p>
            <a:r>
              <a:rPr lang="en-US" dirty="0" smtClean="0"/>
              <a:t>2</a:t>
            </a:r>
            <a:endParaRPr lang="en-US" dirty="0"/>
          </a:p>
        </p:txBody>
      </p:sp>
      <p:pic>
        <p:nvPicPr>
          <p:cNvPr id="4" name="Picture 3"/>
          <p:cNvPicPr>
            <a:picLocks noChangeAspect="1"/>
          </p:cNvPicPr>
          <p:nvPr/>
        </p:nvPicPr>
        <p:blipFill>
          <a:blip r:embed="rId2"/>
          <a:stretch>
            <a:fillRect/>
          </a:stretch>
        </p:blipFill>
        <p:spPr>
          <a:xfrm>
            <a:off x="9248775" y="4431296"/>
            <a:ext cx="2609850" cy="2076450"/>
          </a:xfrm>
          <a:prstGeom prst="rect">
            <a:avLst/>
          </a:prstGeom>
          <a:ln>
            <a:solidFill>
              <a:schemeClr val="accent1"/>
            </a:solidFill>
          </a:ln>
        </p:spPr>
      </p:pic>
    </p:spTree>
    <p:extLst>
      <p:ext uri="{BB962C8B-B14F-4D97-AF65-F5344CB8AC3E}">
        <p14:creationId xmlns:p14="http://schemas.microsoft.com/office/powerpoint/2010/main" val="1966135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In this chapter I’ll introduce the </a:t>
            </a:r>
            <a:r>
              <a:rPr lang="en-US" dirty="0">
                <a:solidFill>
                  <a:srgbClr val="FF0000"/>
                </a:solidFill>
              </a:rPr>
              <a:t>second leg</a:t>
            </a:r>
            <a:r>
              <a:rPr lang="en-US" dirty="0"/>
              <a:t> of </a:t>
            </a:r>
            <a:r>
              <a:rPr lang="en-US" dirty="0">
                <a:solidFill>
                  <a:srgbClr val="FF0000"/>
                </a:solidFill>
              </a:rPr>
              <a:t>HTML development</a:t>
            </a:r>
            <a:r>
              <a:rPr lang="en-US" dirty="0"/>
              <a:t>: the </a:t>
            </a:r>
            <a:r>
              <a:rPr lang="en-US" dirty="0">
                <a:solidFill>
                  <a:srgbClr val="FF0000"/>
                </a:solidFill>
              </a:rPr>
              <a:t>cascading style </a:t>
            </a:r>
            <a:r>
              <a:rPr lang="en-US" dirty="0" smtClean="0">
                <a:solidFill>
                  <a:srgbClr val="FF0000"/>
                </a:solidFill>
              </a:rPr>
              <a:t>sheet</a:t>
            </a:r>
            <a:r>
              <a:rPr lang="en-US" dirty="0" smtClean="0"/>
              <a:t>.</a:t>
            </a:r>
          </a:p>
          <a:p>
            <a:pPr lvl="1"/>
            <a:r>
              <a:rPr lang="en-US" dirty="0" smtClean="0"/>
              <a:t>When </a:t>
            </a:r>
            <a:r>
              <a:rPr lang="en-US" dirty="0"/>
              <a:t>creating an HTML document, it’s always a good idea to </a:t>
            </a:r>
            <a:r>
              <a:rPr lang="en-US" dirty="0">
                <a:solidFill>
                  <a:srgbClr val="FF0000"/>
                </a:solidFill>
              </a:rPr>
              <a:t>separate</a:t>
            </a:r>
            <a:r>
              <a:rPr lang="en-US" dirty="0"/>
              <a:t> the </a:t>
            </a:r>
            <a:r>
              <a:rPr lang="en-US" dirty="0">
                <a:solidFill>
                  <a:srgbClr val="FF0000"/>
                </a:solidFill>
              </a:rPr>
              <a:t>actual content</a:t>
            </a:r>
            <a:r>
              <a:rPr lang="en-US" dirty="0"/>
              <a:t> from the </a:t>
            </a:r>
            <a:r>
              <a:rPr lang="en-US" dirty="0">
                <a:solidFill>
                  <a:srgbClr val="FF0000"/>
                </a:solidFill>
              </a:rPr>
              <a:t>styling </a:t>
            </a:r>
            <a:r>
              <a:rPr lang="en-US" dirty="0" smtClean="0">
                <a:solidFill>
                  <a:srgbClr val="FF0000"/>
                </a:solidFill>
              </a:rPr>
              <a:t>rules</a:t>
            </a:r>
            <a:r>
              <a:rPr lang="en-US" dirty="0" smtClean="0"/>
              <a:t>.</a:t>
            </a:r>
          </a:p>
          <a:p>
            <a:pPr lvl="1"/>
            <a:r>
              <a:rPr lang="en-US" dirty="0" smtClean="0"/>
              <a:t>There </a:t>
            </a:r>
            <a:r>
              <a:rPr lang="en-US" dirty="0"/>
              <a:t>are several reasons for this. </a:t>
            </a:r>
          </a:p>
          <a:p>
            <a:pPr lvl="2"/>
            <a:r>
              <a:rPr lang="en-US" dirty="0" smtClean="0">
                <a:solidFill>
                  <a:srgbClr val="0070C0"/>
                </a:solidFill>
              </a:rPr>
              <a:t>Separation </a:t>
            </a:r>
            <a:r>
              <a:rPr lang="en-US" dirty="0">
                <a:solidFill>
                  <a:srgbClr val="0070C0"/>
                </a:solidFill>
              </a:rPr>
              <a:t>of concerns</a:t>
            </a:r>
            <a:r>
              <a:rPr lang="en-US" dirty="0"/>
              <a:t> - This is often a good logical separation of responsibilities (and skill sets); a writer is good with words while a graphic designer knows how to apply fonts, colors, and layout to make an article visually </a:t>
            </a:r>
            <a:r>
              <a:rPr lang="en-US" dirty="0" smtClean="0"/>
              <a:t>appealing.</a:t>
            </a:r>
          </a:p>
          <a:p>
            <a:pPr marL="687388" lvl="2" indent="0">
              <a:buNone/>
            </a:pPr>
            <a:r>
              <a:rPr lang="en-US" dirty="0" smtClean="0"/>
              <a:t>That’s </a:t>
            </a:r>
            <a:r>
              <a:rPr lang="en-US" dirty="0"/>
              <a:t>not to say that a single person can’t do both, but you’ll usually find a person is better at one than the </a:t>
            </a:r>
            <a:r>
              <a:rPr lang="en-US" dirty="0" smtClean="0"/>
              <a:t>other.</a:t>
            </a:r>
          </a:p>
          <a:p>
            <a:pPr lvl="2"/>
            <a:r>
              <a:rPr lang="en-US" dirty="0" smtClean="0">
                <a:solidFill>
                  <a:srgbClr val="0070C0"/>
                </a:solidFill>
              </a:rPr>
              <a:t>Consistency</a:t>
            </a:r>
            <a:r>
              <a:rPr lang="en-US" dirty="0" smtClean="0"/>
              <a:t> </a:t>
            </a:r>
            <a:r>
              <a:rPr lang="en-US" dirty="0"/>
              <a:t>- Applying a standard set of styles across varying content will usually result in a more consistent look and </a:t>
            </a:r>
            <a:r>
              <a:rPr lang="en-US" dirty="0" smtClean="0"/>
              <a:t>feel.</a:t>
            </a:r>
          </a:p>
          <a:p>
            <a:pPr lvl="2"/>
            <a:r>
              <a:rPr lang="en-US" dirty="0" smtClean="0">
                <a:solidFill>
                  <a:srgbClr val="0070C0"/>
                </a:solidFill>
              </a:rPr>
              <a:t>Reusability</a:t>
            </a:r>
            <a:r>
              <a:rPr lang="en-US" dirty="0" smtClean="0"/>
              <a:t> </a:t>
            </a:r>
            <a:r>
              <a:rPr lang="en-US" dirty="0"/>
              <a:t>- An article can be </a:t>
            </a:r>
            <a:r>
              <a:rPr lang="en-US" dirty="0">
                <a:solidFill>
                  <a:srgbClr val="FF0000"/>
                </a:solidFill>
              </a:rPr>
              <a:t>re-purposed</a:t>
            </a:r>
            <a:r>
              <a:rPr lang="en-US" dirty="0"/>
              <a:t> across multiple sites by simply applying </a:t>
            </a:r>
            <a:r>
              <a:rPr lang="en-US" dirty="0">
                <a:solidFill>
                  <a:srgbClr val="FF0000"/>
                </a:solidFill>
              </a:rPr>
              <a:t>different styles</a:t>
            </a:r>
            <a:r>
              <a:rPr lang="en-US" dirty="0"/>
              <a:t> to the identical </a:t>
            </a:r>
            <a:r>
              <a:rPr lang="en-US" dirty="0" smtClean="0"/>
              <a:t>content.</a:t>
            </a:r>
          </a:p>
          <a:p>
            <a:pPr lvl="2"/>
            <a:r>
              <a:rPr lang="en-US" dirty="0" smtClean="0">
                <a:solidFill>
                  <a:srgbClr val="0070C0"/>
                </a:solidFill>
              </a:rPr>
              <a:t>Maintainability</a:t>
            </a:r>
            <a:r>
              <a:rPr lang="en-US" dirty="0" smtClean="0"/>
              <a:t> </a:t>
            </a:r>
            <a:r>
              <a:rPr lang="en-US" dirty="0"/>
              <a:t>- Content tends to be a lot more stable, while styles tend to come and </a:t>
            </a:r>
            <a:r>
              <a:rPr lang="en-US" dirty="0" smtClean="0"/>
              <a:t>go.</a:t>
            </a:r>
          </a:p>
          <a:p>
            <a:pPr marL="687388" lvl="2" indent="0">
              <a:buNone/>
            </a:pPr>
            <a:r>
              <a:rPr lang="en-US" dirty="0" smtClean="0"/>
              <a:t>You </a:t>
            </a:r>
            <a:r>
              <a:rPr lang="en-US" dirty="0"/>
              <a:t>can give a web page an updated look without having to update the actual content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48</a:t>
            </a:fld>
            <a:endParaRPr lang="en-US" dirty="0"/>
          </a:p>
        </p:txBody>
      </p:sp>
    </p:spTree>
    <p:extLst>
      <p:ext uri="{BB962C8B-B14F-4D97-AF65-F5344CB8AC3E}">
        <p14:creationId xmlns:p14="http://schemas.microsoft.com/office/powerpoint/2010/main" val="2765530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Styling Guidelines</a:t>
            </a:r>
          </a:p>
        </p:txBody>
      </p:sp>
      <p:sp>
        <p:nvSpPr>
          <p:cNvPr id="3" name="Content Placeholder 2"/>
          <p:cNvSpPr>
            <a:spLocks noGrp="1"/>
          </p:cNvSpPr>
          <p:nvPr>
            <p:ph idx="1"/>
          </p:nvPr>
        </p:nvSpPr>
        <p:spPr/>
        <p:txBody>
          <a:bodyPr/>
          <a:lstStyle/>
          <a:p>
            <a:r>
              <a:rPr lang="en-US" dirty="0" smtClean="0"/>
              <a:t>So </a:t>
            </a:r>
            <a:r>
              <a:rPr lang="en-US" dirty="0"/>
              <a:t>how do you achieve this </a:t>
            </a:r>
            <a:r>
              <a:rPr lang="en-US" dirty="0">
                <a:solidFill>
                  <a:srgbClr val="FF0000"/>
                </a:solidFill>
              </a:rPr>
              <a:t>rich styling</a:t>
            </a:r>
            <a:r>
              <a:rPr lang="en-US" dirty="0"/>
              <a:t> that is defined </a:t>
            </a:r>
            <a:r>
              <a:rPr lang="en-US" dirty="0">
                <a:solidFill>
                  <a:srgbClr val="FF0000"/>
                </a:solidFill>
              </a:rPr>
              <a:t>independently</a:t>
            </a:r>
            <a:r>
              <a:rPr lang="en-US" dirty="0"/>
              <a:t> from the </a:t>
            </a:r>
            <a:r>
              <a:rPr lang="en-US" dirty="0" smtClean="0">
                <a:solidFill>
                  <a:srgbClr val="FF0000"/>
                </a:solidFill>
              </a:rPr>
              <a:t>content</a:t>
            </a:r>
            <a:r>
              <a:rPr lang="en-US" dirty="0" smtClean="0"/>
              <a:t>?</a:t>
            </a:r>
          </a:p>
          <a:p>
            <a:pPr lvl="1"/>
            <a:r>
              <a:rPr lang="en-US" dirty="0" smtClean="0"/>
              <a:t>There </a:t>
            </a:r>
            <a:r>
              <a:rPr lang="en-US" dirty="0"/>
              <a:t>are two parts to this </a:t>
            </a:r>
            <a:r>
              <a:rPr lang="en-US" dirty="0" smtClean="0"/>
              <a:t>solution.</a:t>
            </a:r>
          </a:p>
          <a:p>
            <a:pPr lvl="2"/>
            <a:r>
              <a:rPr lang="en-US" dirty="0" smtClean="0"/>
              <a:t>The </a:t>
            </a:r>
            <a:r>
              <a:rPr lang="en-US" dirty="0"/>
              <a:t>process starts with </a:t>
            </a:r>
            <a:r>
              <a:rPr lang="en-US" dirty="0">
                <a:solidFill>
                  <a:srgbClr val="FF0000"/>
                </a:solidFill>
              </a:rPr>
              <a:t>well-organized content</a:t>
            </a:r>
            <a:r>
              <a:rPr lang="en-US" dirty="0"/>
              <a:t> that is also properly </a:t>
            </a:r>
            <a:r>
              <a:rPr lang="en-US" dirty="0">
                <a:solidFill>
                  <a:srgbClr val="FF0000"/>
                </a:solidFill>
              </a:rPr>
              <a:t>annotated</a:t>
            </a:r>
            <a:r>
              <a:rPr lang="en-US" dirty="0"/>
              <a:t> to provide </a:t>
            </a:r>
            <a:r>
              <a:rPr lang="en-US" dirty="0">
                <a:solidFill>
                  <a:srgbClr val="FF0000"/>
                </a:solidFill>
              </a:rPr>
              <a:t>contextual </a:t>
            </a:r>
            <a:r>
              <a:rPr lang="en-US" dirty="0" smtClean="0">
                <a:solidFill>
                  <a:srgbClr val="FF0000"/>
                </a:solidFill>
              </a:rPr>
              <a:t>information</a:t>
            </a:r>
            <a:r>
              <a:rPr lang="en-US" dirty="0" smtClean="0"/>
              <a:t>.</a:t>
            </a:r>
          </a:p>
          <a:p>
            <a:pPr lvl="2"/>
            <a:r>
              <a:rPr lang="en-US" dirty="0" smtClean="0"/>
              <a:t>Then </a:t>
            </a:r>
            <a:r>
              <a:rPr lang="en-US" dirty="0"/>
              <a:t>you must </a:t>
            </a:r>
            <a:r>
              <a:rPr lang="en-US" dirty="0">
                <a:solidFill>
                  <a:srgbClr val="FF0000"/>
                </a:solidFill>
              </a:rPr>
              <a:t>define</a:t>
            </a:r>
            <a:r>
              <a:rPr lang="en-US" dirty="0"/>
              <a:t> a </a:t>
            </a:r>
            <a:r>
              <a:rPr lang="en-US" dirty="0">
                <a:solidFill>
                  <a:srgbClr val="FF0000"/>
                </a:solidFill>
              </a:rPr>
              <a:t>set of rules</a:t>
            </a:r>
            <a:r>
              <a:rPr lang="en-US" dirty="0"/>
              <a:t> that specify how the appropriate </a:t>
            </a:r>
            <a:r>
              <a:rPr lang="en-US" dirty="0">
                <a:solidFill>
                  <a:srgbClr val="FF0000"/>
                </a:solidFill>
              </a:rPr>
              <a:t>style attributes</a:t>
            </a:r>
            <a:r>
              <a:rPr lang="en-US" dirty="0"/>
              <a:t> should be </a:t>
            </a:r>
            <a:r>
              <a:rPr lang="en-US" dirty="0">
                <a:solidFill>
                  <a:srgbClr val="FF0000"/>
                </a:solidFill>
              </a:rPr>
              <a:t>applied</a:t>
            </a:r>
            <a:r>
              <a:rPr lang="en-US" dirty="0"/>
              <a:t> to the </a:t>
            </a:r>
            <a:r>
              <a:rPr lang="en-US" dirty="0">
                <a:solidFill>
                  <a:srgbClr val="0070C0"/>
                </a:solidFill>
              </a:rPr>
              <a:t>desired</a:t>
            </a:r>
            <a:r>
              <a:rPr lang="en-US" dirty="0"/>
              <a:t> </a:t>
            </a:r>
            <a:r>
              <a:rPr lang="en-US" dirty="0">
                <a:solidFill>
                  <a:srgbClr val="FF0000"/>
                </a:solidFill>
              </a:rPr>
              <a:t>set of elements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49</a:t>
            </a:fld>
            <a:endParaRPr lang="en-US" dirty="0"/>
          </a:p>
        </p:txBody>
      </p:sp>
    </p:spTree>
    <p:extLst>
      <p:ext uri="{BB962C8B-B14F-4D97-AF65-F5344CB8AC3E}">
        <p14:creationId xmlns:p14="http://schemas.microsoft.com/office/powerpoint/2010/main" val="3834363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a:t>In this chapter I’ll explore the first leg of the </a:t>
            </a:r>
            <a:r>
              <a:rPr lang="en-US" dirty="0">
                <a:solidFill>
                  <a:srgbClr val="FF0000"/>
                </a:solidFill>
              </a:rPr>
              <a:t>HTML5 triad</a:t>
            </a:r>
            <a:r>
              <a:rPr lang="en-US" dirty="0"/>
              <a:t>, which is the </a:t>
            </a:r>
            <a:r>
              <a:rPr lang="en-US" dirty="0">
                <a:solidFill>
                  <a:srgbClr val="FF0000"/>
                </a:solidFill>
              </a:rPr>
              <a:t>actual content</a:t>
            </a:r>
            <a:r>
              <a:rPr lang="en-US" dirty="0"/>
              <a:t> that will be </a:t>
            </a:r>
            <a:r>
              <a:rPr lang="en-US" dirty="0">
                <a:solidFill>
                  <a:srgbClr val="FF0000"/>
                </a:solidFill>
              </a:rPr>
              <a:t>rendered</a:t>
            </a:r>
            <a:r>
              <a:rPr lang="en-US" dirty="0"/>
              <a:t> in a </a:t>
            </a:r>
            <a:r>
              <a:rPr lang="en-US" dirty="0">
                <a:solidFill>
                  <a:srgbClr val="FF0000"/>
                </a:solidFill>
              </a:rPr>
              <a:t>web </a:t>
            </a:r>
            <a:r>
              <a:rPr lang="en-US" dirty="0" smtClean="0">
                <a:solidFill>
                  <a:srgbClr val="FF0000"/>
                </a:solidFill>
              </a:rPr>
              <a:t>page</a:t>
            </a:r>
            <a:r>
              <a:rPr lang="en-US" dirty="0" smtClean="0"/>
              <a:t>.</a:t>
            </a:r>
          </a:p>
          <a:p>
            <a:pPr lvl="1"/>
            <a:r>
              <a:rPr lang="en-US" dirty="0" smtClean="0"/>
              <a:t>In </a:t>
            </a:r>
            <a:r>
              <a:rPr lang="en-US" dirty="0"/>
              <a:t>the next two chapters I’ll explain how this </a:t>
            </a:r>
            <a:r>
              <a:rPr lang="en-US" dirty="0">
                <a:solidFill>
                  <a:srgbClr val="FF0000"/>
                </a:solidFill>
              </a:rPr>
              <a:t>content</a:t>
            </a:r>
            <a:r>
              <a:rPr lang="en-US" dirty="0"/>
              <a:t> can be </a:t>
            </a:r>
            <a:r>
              <a:rPr lang="en-US" dirty="0">
                <a:solidFill>
                  <a:srgbClr val="FF0000"/>
                </a:solidFill>
              </a:rPr>
              <a:t>styled</a:t>
            </a:r>
            <a:r>
              <a:rPr lang="en-US" dirty="0"/>
              <a:t> using </a:t>
            </a:r>
            <a:r>
              <a:rPr lang="en-US" dirty="0">
                <a:solidFill>
                  <a:srgbClr val="FF0000"/>
                </a:solidFill>
              </a:rPr>
              <a:t>CSS</a:t>
            </a:r>
            <a:r>
              <a:rPr lang="en-US" dirty="0"/>
              <a:t> and introduce the </a:t>
            </a:r>
            <a:r>
              <a:rPr lang="en-US" dirty="0">
                <a:solidFill>
                  <a:srgbClr val="FF0000"/>
                </a:solidFill>
              </a:rPr>
              <a:t>JavaScript</a:t>
            </a:r>
            <a:r>
              <a:rPr lang="en-US" dirty="0"/>
              <a:t> </a:t>
            </a:r>
            <a:r>
              <a:rPr lang="en-US" dirty="0" smtClean="0"/>
              <a:t>language.</a:t>
            </a:r>
          </a:p>
          <a:p>
            <a:pPr lvl="1"/>
            <a:r>
              <a:rPr lang="en-US" dirty="0" smtClean="0"/>
              <a:t>But </a:t>
            </a:r>
            <a:r>
              <a:rPr lang="en-US" dirty="0"/>
              <a:t>we’ll start with the content.</a:t>
            </a:r>
          </a:p>
          <a:p>
            <a:pPr lvl="1"/>
            <a:r>
              <a:rPr lang="en-US" dirty="0"/>
              <a:t>Recall your earlier school days when your teacher returned your homework with red marks on </a:t>
            </a:r>
            <a:r>
              <a:rPr lang="en-US" dirty="0" smtClean="0"/>
              <a:t>it.</a:t>
            </a:r>
          </a:p>
          <a:p>
            <a:pPr lvl="1"/>
            <a:r>
              <a:rPr lang="en-US" dirty="0" smtClean="0"/>
              <a:t>Misspelled </a:t>
            </a:r>
            <a:r>
              <a:rPr lang="en-US" dirty="0"/>
              <a:t>words, bad grammar, or other such mistakes would be circled or </a:t>
            </a:r>
            <a:r>
              <a:rPr lang="en-US" dirty="0" smtClean="0"/>
              <a:t>highlighted.</a:t>
            </a:r>
          </a:p>
          <a:p>
            <a:pPr lvl="2"/>
            <a:r>
              <a:rPr lang="en-US" dirty="0" smtClean="0"/>
              <a:t>You </a:t>
            </a:r>
            <a:r>
              <a:rPr lang="en-US" dirty="0"/>
              <a:t>might call that a </a:t>
            </a:r>
            <a:r>
              <a:rPr lang="en-US" dirty="0">
                <a:solidFill>
                  <a:srgbClr val="FF0000"/>
                </a:solidFill>
              </a:rPr>
              <a:t>marked-up</a:t>
            </a:r>
            <a:r>
              <a:rPr lang="en-US" dirty="0"/>
              <a:t> </a:t>
            </a:r>
            <a:r>
              <a:rPr lang="en-US" dirty="0">
                <a:solidFill>
                  <a:srgbClr val="FF0000"/>
                </a:solidFill>
              </a:rPr>
              <a:t>document</a:t>
            </a:r>
            <a:r>
              <a:rPr lang="en-US" dirty="0"/>
              <a:t>, and generally the more marks, the worse the grade would be. </a:t>
            </a:r>
            <a:endParaRPr lang="en-US" dirty="0" smtClean="0"/>
          </a:p>
          <a:p>
            <a:pPr lvl="1"/>
            <a:r>
              <a:rPr lang="en-US" dirty="0" smtClean="0"/>
              <a:t>Similarly</a:t>
            </a:r>
            <a:r>
              <a:rPr lang="en-US" dirty="0"/>
              <a:t>, a </a:t>
            </a:r>
            <a:r>
              <a:rPr lang="en-US" dirty="0">
                <a:solidFill>
                  <a:srgbClr val="FF0000"/>
                </a:solidFill>
              </a:rPr>
              <a:t>markup language</a:t>
            </a:r>
            <a:r>
              <a:rPr lang="en-US" dirty="0"/>
              <a:t> is used </a:t>
            </a:r>
            <a:r>
              <a:rPr lang="en-US" dirty="0" smtClean="0"/>
              <a:t>to</a:t>
            </a:r>
          </a:p>
          <a:p>
            <a:pPr lvl="2"/>
            <a:r>
              <a:rPr lang="en-US" dirty="0" smtClean="0"/>
              <a:t>call </a:t>
            </a:r>
            <a:r>
              <a:rPr lang="en-US" dirty="0"/>
              <a:t>out parts of the document </a:t>
            </a:r>
            <a:r>
              <a:rPr lang="en-US" dirty="0" smtClean="0"/>
              <a:t>and</a:t>
            </a:r>
          </a:p>
          <a:p>
            <a:pPr lvl="2"/>
            <a:r>
              <a:rPr lang="en-US" dirty="0" smtClean="0"/>
              <a:t>provide </a:t>
            </a:r>
            <a:r>
              <a:rPr lang="en-US" dirty="0"/>
              <a:t>instructions or background </a:t>
            </a:r>
            <a:r>
              <a:rPr lang="en-US" dirty="0" smtClean="0"/>
              <a:t>information</a:t>
            </a:r>
          </a:p>
          <a:p>
            <a:pPr lvl="1"/>
            <a:r>
              <a:rPr lang="en-US" dirty="0" smtClean="0"/>
              <a:t>The </a:t>
            </a:r>
            <a:r>
              <a:rPr lang="en-US" dirty="0"/>
              <a:t>difference, however, is the </a:t>
            </a:r>
            <a:r>
              <a:rPr lang="en-US" dirty="0" smtClean="0"/>
              <a:t>audience.</a:t>
            </a:r>
          </a:p>
          <a:p>
            <a:pPr lvl="1"/>
            <a:r>
              <a:rPr lang="en-US" dirty="0" smtClean="0"/>
              <a:t>You </a:t>
            </a:r>
            <a:r>
              <a:rPr lang="en-US" dirty="0"/>
              <a:t>may be good at reading HTML, and you certainly will be after reading this book, but </a:t>
            </a:r>
            <a:r>
              <a:rPr lang="en-US" dirty="0">
                <a:solidFill>
                  <a:srgbClr val="FF0000"/>
                </a:solidFill>
              </a:rPr>
              <a:t>you</a:t>
            </a:r>
            <a:r>
              <a:rPr lang="en-US" dirty="0"/>
              <a:t> are not the </a:t>
            </a:r>
            <a:r>
              <a:rPr lang="en-US" dirty="0">
                <a:solidFill>
                  <a:srgbClr val="FF0000"/>
                </a:solidFill>
              </a:rPr>
              <a:t>intended </a:t>
            </a:r>
            <a:r>
              <a:rPr lang="en-US" dirty="0" smtClean="0">
                <a:solidFill>
                  <a:srgbClr val="FF0000"/>
                </a:solidFill>
              </a:rPr>
              <a:t>recipient</a:t>
            </a:r>
            <a:r>
              <a:rPr lang="en-US" dirty="0" smtClean="0"/>
              <a:t>.</a:t>
            </a:r>
          </a:p>
          <a:p>
            <a:pPr lvl="1"/>
            <a:r>
              <a:rPr lang="en-US" dirty="0" smtClean="0"/>
              <a:t>The </a:t>
            </a:r>
            <a:r>
              <a:rPr lang="en-US" dirty="0">
                <a:solidFill>
                  <a:srgbClr val="FF0000"/>
                </a:solidFill>
              </a:rPr>
              <a:t>markup</a:t>
            </a:r>
            <a:r>
              <a:rPr lang="en-US" dirty="0"/>
              <a:t> is </a:t>
            </a:r>
            <a:r>
              <a:rPr lang="en-US" dirty="0">
                <a:solidFill>
                  <a:srgbClr val="0070C0"/>
                </a:solidFill>
              </a:rPr>
              <a:t>provided to</a:t>
            </a:r>
            <a:r>
              <a:rPr lang="en-US" dirty="0"/>
              <a:t> the </a:t>
            </a:r>
            <a:r>
              <a:rPr lang="en-US" dirty="0">
                <a:solidFill>
                  <a:srgbClr val="FF0000"/>
                </a:solidFill>
              </a:rPr>
              <a:t>browser</a:t>
            </a:r>
            <a:r>
              <a:rPr lang="en-US" dirty="0"/>
              <a:t> as instructions for how this should be rendered. As such, this markup itself must be </a:t>
            </a:r>
            <a:r>
              <a:rPr lang="en-US" dirty="0">
                <a:solidFill>
                  <a:srgbClr val="FF0000"/>
                </a:solidFill>
              </a:rPr>
              <a:t>syntactically precise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6" name="Slide Number Placeholder 5"/>
          <p:cNvSpPr>
            <a:spLocks noGrp="1"/>
          </p:cNvSpPr>
          <p:nvPr>
            <p:ph type="sldNum" sz="quarter" idx="4"/>
          </p:nvPr>
        </p:nvSpPr>
        <p:spPr/>
        <p:txBody>
          <a:bodyPr/>
          <a:lstStyle/>
          <a:p>
            <a:fld id="{F1012999-1CD9-4014-B1C6-70315F8BBED0}" type="slidenum">
              <a:rPr lang="en-US" smtClean="0"/>
              <a:pPr/>
              <a:t>5</a:t>
            </a:fld>
            <a:endParaRPr lang="en-US" dirty="0"/>
          </a:p>
        </p:txBody>
      </p:sp>
    </p:spTree>
    <p:extLst>
      <p:ext uri="{BB962C8B-B14F-4D97-AF65-F5344CB8AC3E}">
        <p14:creationId xmlns:p14="http://schemas.microsoft.com/office/powerpoint/2010/main" val="663526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Organizing Content</a:t>
            </a:r>
          </a:p>
        </p:txBody>
      </p:sp>
      <p:sp>
        <p:nvSpPr>
          <p:cNvPr id="7" name="Content Placeholder 6"/>
          <p:cNvSpPr>
            <a:spLocks noGrp="1"/>
          </p:cNvSpPr>
          <p:nvPr>
            <p:ph idx="1"/>
          </p:nvPr>
        </p:nvSpPr>
        <p:spPr/>
        <p:txBody>
          <a:bodyPr/>
          <a:lstStyle/>
          <a:p>
            <a:r>
              <a:rPr lang="en-US" dirty="0" smtClean="0"/>
              <a:t>While </a:t>
            </a:r>
            <a:r>
              <a:rPr lang="en-US" dirty="0"/>
              <a:t>there </a:t>
            </a:r>
            <a:r>
              <a:rPr lang="en-US" dirty="0">
                <a:solidFill>
                  <a:srgbClr val="FF0000"/>
                </a:solidFill>
              </a:rPr>
              <a:t>should not</a:t>
            </a:r>
            <a:r>
              <a:rPr lang="en-US" dirty="0"/>
              <a:t> be any </a:t>
            </a:r>
            <a:r>
              <a:rPr lang="en-US" dirty="0">
                <a:solidFill>
                  <a:srgbClr val="FF0000"/>
                </a:solidFill>
              </a:rPr>
              <a:t>explicit formatting</a:t>
            </a:r>
            <a:r>
              <a:rPr lang="en-US" dirty="0"/>
              <a:t> in the </a:t>
            </a:r>
            <a:r>
              <a:rPr lang="en-US" dirty="0">
                <a:solidFill>
                  <a:srgbClr val="FF0000"/>
                </a:solidFill>
              </a:rPr>
              <a:t>content</a:t>
            </a:r>
            <a:r>
              <a:rPr lang="en-US" dirty="0"/>
              <a:t>, it is appropriate and desirable to identify text that should have special </a:t>
            </a:r>
            <a:r>
              <a:rPr lang="en-US" dirty="0" smtClean="0"/>
              <a:t>treatment.</a:t>
            </a:r>
          </a:p>
          <a:p>
            <a:pPr lvl="1"/>
            <a:r>
              <a:rPr lang="en-US" dirty="0" smtClean="0"/>
              <a:t>For </a:t>
            </a:r>
            <a:r>
              <a:rPr lang="en-US" dirty="0"/>
              <a:t>example, a </a:t>
            </a:r>
            <a:r>
              <a:rPr lang="en-US" dirty="0">
                <a:solidFill>
                  <a:srgbClr val="FF0000"/>
                </a:solidFill>
              </a:rPr>
              <a:t>word or phrase</a:t>
            </a:r>
            <a:r>
              <a:rPr lang="en-US" dirty="0"/>
              <a:t> that should be </a:t>
            </a:r>
            <a:r>
              <a:rPr lang="en-US" dirty="0">
                <a:solidFill>
                  <a:srgbClr val="FF0000"/>
                </a:solidFill>
              </a:rPr>
              <a:t>emphasized</a:t>
            </a:r>
            <a:r>
              <a:rPr lang="en-US" dirty="0"/>
              <a:t> should be placed in an </a:t>
            </a:r>
            <a:r>
              <a:rPr lang="en-US" dirty="0">
                <a:solidFill>
                  <a:srgbClr val="FF0000"/>
                </a:solidFill>
              </a:rPr>
              <a:t>emphasis</a:t>
            </a:r>
            <a:r>
              <a:rPr lang="en-US" dirty="0"/>
              <a:t> </a:t>
            </a:r>
            <a:r>
              <a:rPr lang="en-US" dirty="0" smtClean="0">
                <a:solidFill>
                  <a:srgbClr val="0070C0"/>
                </a:solidFill>
              </a:rPr>
              <a:t>element</a:t>
            </a:r>
            <a:r>
              <a:rPr lang="en-US" dirty="0" smtClean="0"/>
              <a:t>.</a:t>
            </a:r>
          </a:p>
          <a:p>
            <a:pPr lvl="1"/>
            <a:r>
              <a:rPr lang="en-US" dirty="0" smtClean="0"/>
              <a:t>Likewise</a:t>
            </a:r>
            <a:r>
              <a:rPr lang="en-US" dirty="0"/>
              <a:t>, when you want to make a </a:t>
            </a:r>
            <a:r>
              <a:rPr lang="en-US" dirty="0">
                <a:solidFill>
                  <a:srgbClr val="FF0000"/>
                </a:solidFill>
              </a:rPr>
              <a:t>strong emphasis</a:t>
            </a:r>
            <a:r>
              <a:rPr lang="en-US" dirty="0"/>
              <a:t> about something, put it in a </a:t>
            </a:r>
            <a:r>
              <a:rPr lang="en-US" dirty="0">
                <a:solidFill>
                  <a:srgbClr val="FF0000"/>
                </a:solidFill>
              </a:rPr>
              <a:t>strong</a:t>
            </a:r>
            <a:r>
              <a:rPr lang="en-US" dirty="0"/>
              <a:t> </a:t>
            </a:r>
            <a:r>
              <a:rPr lang="en-US" dirty="0">
                <a:solidFill>
                  <a:srgbClr val="0070C0"/>
                </a:solidFill>
              </a:rPr>
              <a:t>element</a:t>
            </a:r>
            <a:r>
              <a:rPr lang="en-US" dirty="0"/>
              <a:t> like this:</a:t>
            </a:r>
          </a:p>
          <a:p>
            <a:pPr marL="233363" lvl="1" indent="0">
              <a:buNone/>
            </a:pPr>
            <a:endParaRPr lang="en-US" dirty="0" smtClean="0"/>
          </a:p>
          <a:p>
            <a:pPr marL="233363" lvl="1" indent="0">
              <a:buNone/>
            </a:pPr>
            <a:endParaRPr lang="en-US" dirty="0" smtClean="0"/>
          </a:p>
          <a:p>
            <a:pPr lvl="1"/>
            <a:r>
              <a:rPr lang="en-US" dirty="0"/>
              <a:t>You may already know that the default style </a:t>
            </a:r>
            <a:r>
              <a:rPr lang="en-US" dirty="0" smtClean="0"/>
              <a:t>of</a:t>
            </a:r>
          </a:p>
          <a:p>
            <a:pPr lvl="2"/>
            <a:r>
              <a:rPr lang="en-US" dirty="0" smtClean="0"/>
              <a:t>an </a:t>
            </a:r>
            <a:r>
              <a:rPr lang="en-US" dirty="0">
                <a:solidFill>
                  <a:srgbClr val="FF0000"/>
                </a:solidFill>
              </a:rPr>
              <a:t>emphasis</a:t>
            </a:r>
            <a:r>
              <a:rPr lang="en-US" dirty="0"/>
              <a:t> </a:t>
            </a:r>
            <a:r>
              <a:rPr lang="en-US" dirty="0">
                <a:solidFill>
                  <a:srgbClr val="0070C0"/>
                </a:solidFill>
              </a:rPr>
              <a:t>element</a:t>
            </a:r>
            <a:r>
              <a:rPr lang="en-US" dirty="0"/>
              <a:t> is to </a:t>
            </a:r>
            <a:r>
              <a:rPr lang="en-US" dirty="0">
                <a:solidFill>
                  <a:srgbClr val="FF0000"/>
                </a:solidFill>
              </a:rPr>
              <a:t>italicize</a:t>
            </a:r>
            <a:r>
              <a:rPr lang="en-US" dirty="0"/>
              <a:t> the font </a:t>
            </a:r>
            <a:r>
              <a:rPr lang="en-US" dirty="0" smtClean="0"/>
              <a:t>and</a:t>
            </a:r>
          </a:p>
          <a:p>
            <a:pPr lvl="2"/>
            <a:r>
              <a:rPr lang="en-US" dirty="0" smtClean="0"/>
              <a:t>a </a:t>
            </a:r>
            <a:r>
              <a:rPr lang="en-US" dirty="0"/>
              <a:t>strong </a:t>
            </a:r>
            <a:r>
              <a:rPr lang="en-US" dirty="0">
                <a:solidFill>
                  <a:srgbClr val="0070C0"/>
                </a:solidFill>
              </a:rPr>
              <a:t>element</a:t>
            </a:r>
            <a:r>
              <a:rPr lang="en-US" dirty="0"/>
              <a:t> is usually </a:t>
            </a:r>
            <a:r>
              <a:rPr lang="en-US" dirty="0" smtClean="0">
                <a:solidFill>
                  <a:srgbClr val="FF0000"/>
                </a:solidFill>
              </a:rPr>
              <a:t>bolded</a:t>
            </a:r>
            <a:endParaRPr lang="en-US" dirty="0"/>
          </a:p>
          <a:p>
            <a:pPr lvl="1"/>
            <a:r>
              <a:rPr lang="en-US" dirty="0" smtClean="0"/>
              <a:t>However</a:t>
            </a:r>
            <a:r>
              <a:rPr lang="en-US" dirty="0"/>
              <a:t>, and this is the key point here, you’re not using an emphasis element because you want the text in italics; instead, you’re indicating that the text needs </a:t>
            </a:r>
            <a:r>
              <a:rPr lang="en-US" dirty="0" smtClean="0"/>
              <a:t>emphasis.</a:t>
            </a:r>
          </a:p>
          <a:p>
            <a:pPr lvl="1"/>
            <a:r>
              <a:rPr lang="en-US" dirty="0" smtClean="0"/>
              <a:t>The </a:t>
            </a:r>
            <a:r>
              <a:rPr lang="en-US" dirty="0"/>
              <a:t>person creating the style sheet will determine how that emphasis should be </a:t>
            </a:r>
            <a:r>
              <a:rPr lang="en-US" dirty="0" smtClean="0"/>
              <a:t>made.</a:t>
            </a:r>
          </a:p>
          <a:p>
            <a:pPr lvl="1"/>
            <a:r>
              <a:rPr lang="en-US" dirty="0" smtClean="0"/>
              <a:t>They </a:t>
            </a:r>
            <a:r>
              <a:rPr lang="en-US" dirty="0"/>
              <a:t>may choose to use a different font or color, instead of using italics</a:t>
            </a:r>
            <a:r>
              <a:rPr lang="en-US" dirty="0" smtClean="0"/>
              <a:t>.</a:t>
            </a:r>
          </a:p>
          <a:p>
            <a:pPr lvl="1"/>
            <a:r>
              <a:rPr lang="en-US" dirty="0"/>
              <a:t>Another important point here is that the elements like emphasis and strong should be used </a:t>
            </a:r>
            <a:r>
              <a:rPr lang="en-US" dirty="0" smtClean="0">
                <a:solidFill>
                  <a:srgbClr val="FF0000"/>
                </a:solidFill>
              </a:rPr>
              <a:t>consistently</a:t>
            </a:r>
            <a:r>
              <a:rPr lang="en-US" dirty="0" smtClean="0"/>
              <a:t>.</a:t>
            </a:r>
          </a:p>
          <a:p>
            <a:pPr lvl="1"/>
            <a:r>
              <a:rPr lang="en-US" dirty="0" smtClean="0"/>
              <a:t>I </a:t>
            </a:r>
            <a:r>
              <a:rPr lang="en-US" dirty="0"/>
              <a:t>will cover all of the semantic elements that are available to you in Chapters 4–9</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50</a:t>
            </a:fld>
            <a:endParaRPr lang="en-US" dirty="0"/>
          </a:p>
        </p:txBody>
      </p:sp>
      <p:pic>
        <p:nvPicPr>
          <p:cNvPr id="2" name="Picture 1"/>
          <p:cNvPicPr>
            <a:picLocks noChangeAspect="1"/>
          </p:cNvPicPr>
          <p:nvPr/>
        </p:nvPicPr>
        <p:blipFill>
          <a:blip r:embed="rId2"/>
          <a:stretch>
            <a:fillRect/>
          </a:stretch>
        </p:blipFill>
        <p:spPr>
          <a:xfrm>
            <a:off x="713065" y="2636185"/>
            <a:ext cx="9307715" cy="367292"/>
          </a:xfrm>
          <a:prstGeom prst="rect">
            <a:avLst/>
          </a:prstGeom>
          <a:ln>
            <a:solidFill>
              <a:schemeClr val="accent1"/>
            </a:solidFill>
          </a:ln>
        </p:spPr>
      </p:pic>
    </p:spTree>
    <p:extLst>
      <p:ext uri="{BB962C8B-B14F-4D97-AF65-F5344CB8AC3E}">
        <p14:creationId xmlns:p14="http://schemas.microsoft.com/office/powerpoint/2010/main" val="727925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Organizing </a:t>
            </a:r>
            <a:r>
              <a:rPr lang="en-US" dirty="0" smtClean="0"/>
              <a:t>Content							   </a:t>
            </a:r>
            <a:r>
              <a:rPr lang="en-US" dirty="0" smtClean="0">
                <a:solidFill>
                  <a:srgbClr val="C00000"/>
                </a:solidFill>
              </a:rPr>
              <a:t>|</a:t>
            </a:r>
            <a:endParaRPr lang="en-US" dirty="0">
              <a:solidFill>
                <a:srgbClr val="C00000"/>
              </a:solidFill>
            </a:endParaRPr>
          </a:p>
        </p:txBody>
      </p:sp>
      <p:sp>
        <p:nvSpPr>
          <p:cNvPr id="7" name="Content Placeholder 6"/>
          <p:cNvSpPr>
            <a:spLocks noGrp="1"/>
          </p:cNvSpPr>
          <p:nvPr>
            <p:ph idx="1"/>
          </p:nvPr>
        </p:nvSpPr>
        <p:spPr/>
        <p:txBody>
          <a:bodyPr/>
          <a:lstStyle/>
          <a:p>
            <a:pPr lvl="1"/>
            <a:r>
              <a:rPr lang="en-US" dirty="0" smtClean="0"/>
              <a:t>You </a:t>
            </a:r>
            <a:r>
              <a:rPr lang="en-US" dirty="0"/>
              <a:t>should know what each of them is for and when to use </a:t>
            </a:r>
            <a:r>
              <a:rPr lang="en-US" dirty="0" smtClean="0"/>
              <a:t>them.</a:t>
            </a:r>
          </a:p>
          <a:p>
            <a:pPr lvl="1"/>
            <a:r>
              <a:rPr lang="en-US" dirty="0" smtClean="0"/>
              <a:t>Ultimately</a:t>
            </a:r>
            <a:r>
              <a:rPr lang="en-US" dirty="0"/>
              <a:t>, deciding between emphasis and a strong emphasis is going to boil down to a </a:t>
            </a:r>
            <a:r>
              <a:rPr lang="en-US"/>
              <a:t>judgement </a:t>
            </a:r>
            <a:r>
              <a:rPr lang="en-US" smtClean="0"/>
              <a:t>call.</a:t>
            </a:r>
          </a:p>
          <a:p>
            <a:pPr lvl="1"/>
            <a:r>
              <a:rPr lang="en-US" smtClean="0"/>
              <a:t>You </a:t>
            </a:r>
            <a:r>
              <a:rPr lang="en-US" dirty="0"/>
              <a:t>will need to develop some guidelines so everyone knows when each is appropriate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51</a:t>
            </a:fld>
            <a:endParaRPr lang="en-US" dirty="0"/>
          </a:p>
        </p:txBody>
      </p:sp>
    </p:spTree>
    <p:extLst>
      <p:ext uri="{BB962C8B-B14F-4D97-AF65-F5344CB8AC3E}">
        <p14:creationId xmlns:p14="http://schemas.microsoft.com/office/powerpoint/2010/main" val="2052015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Tip</a:t>
            </a:r>
          </a:p>
        </p:txBody>
      </p:sp>
      <p:sp>
        <p:nvSpPr>
          <p:cNvPr id="9" name="Content Placeholder 8"/>
          <p:cNvSpPr>
            <a:spLocks noGrp="1"/>
          </p:cNvSpPr>
          <p:nvPr>
            <p:ph idx="1"/>
          </p:nvPr>
        </p:nvSpPr>
        <p:spPr/>
        <p:txBody>
          <a:bodyPr/>
          <a:lstStyle/>
          <a:p>
            <a:r>
              <a:rPr lang="en-US" dirty="0" smtClean="0"/>
              <a:t>Keep </a:t>
            </a:r>
            <a:r>
              <a:rPr lang="en-US" dirty="0"/>
              <a:t>in mind that your </a:t>
            </a:r>
            <a:r>
              <a:rPr lang="en-US" dirty="0">
                <a:solidFill>
                  <a:srgbClr val="FF0000"/>
                </a:solidFill>
              </a:rPr>
              <a:t>style sheet</a:t>
            </a:r>
            <a:r>
              <a:rPr lang="en-US" dirty="0"/>
              <a:t> may not be the only thing </a:t>
            </a:r>
            <a:r>
              <a:rPr lang="en-US" dirty="0">
                <a:solidFill>
                  <a:srgbClr val="FF0000"/>
                </a:solidFill>
              </a:rPr>
              <a:t>reading your </a:t>
            </a:r>
            <a:r>
              <a:rPr lang="en-US" dirty="0" smtClean="0">
                <a:solidFill>
                  <a:srgbClr val="FF0000"/>
                </a:solidFill>
              </a:rPr>
              <a:t>content</a:t>
            </a:r>
            <a:r>
              <a:rPr lang="en-US" dirty="0" smtClean="0"/>
              <a:t>.</a:t>
            </a:r>
          </a:p>
          <a:p>
            <a:pPr lvl="1"/>
            <a:r>
              <a:rPr lang="en-US" dirty="0" smtClean="0"/>
              <a:t>A </a:t>
            </a:r>
            <a:r>
              <a:rPr lang="en-US" dirty="0">
                <a:solidFill>
                  <a:srgbClr val="FF0000"/>
                </a:solidFill>
              </a:rPr>
              <a:t>screen reader</a:t>
            </a:r>
            <a:r>
              <a:rPr lang="en-US" dirty="0"/>
              <a:t> such </a:t>
            </a:r>
            <a:r>
              <a:rPr lang="en-US" dirty="0" smtClean="0"/>
              <a:t>as</a:t>
            </a:r>
          </a:p>
          <a:p>
            <a:pPr lvl="2"/>
            <a:r>
              <a:rPr lang="en-US" dirty="0" smtClean="0"/>
              <a:t>a </a:t>
            </a:r>
            <a:r>
              <a:rPr lang="en-US" dirty="0"/>
              <a:t>Braille output device </a:t>
            </a:r>
            <a:r>
              <a:rPr lang="en-US" dirty="0" smtClean="0"/>
              <a:t>or</a:t>
            </a:r>
          </a:p>
          <a:p>
            <a:pPr lvl="2"/>
            <a:r>
              <a:rPr lang="en-US" dirty="0" smtClean="0"/>
              <a:t>text-to-speech software</a:t>
            </a:r>
          </a:p>
          <a:p>
            <a:pPr marL="460375" lvl="2" indent="0">
              <a:buNone/>
            </a:pPr>
            <a:r>
              <a:rPr lang="en-US" dirty="0" smtClean="0"/>
              <a:t>may </a:t>
            </a:r>
            <a:r>
              <a:rPr lang="en-US" dirty="0"/>
              <a:t>interpret your emphasis and strong </a:t>
            </a:r>
            <a:r>
              <a:rPr lang="en-US" dirty="0" smtClean="0"/>
              <a:t>elements.</a:t>
            </a:r>
          </a:p>
          <a:p>
            <a:pPr lvl="1"/>
            <a:r>
              <a:rPr lang="en-US" dirty="0" smtClean="0"/>
              <a:t>Hopefully </a:t>
            </a:r>
            <a:r>
              <a:rPr lang="en-US" dirty="0"/>
              <a:t>this will drive home the point that the </a:t>
            </a:r>
            <a:r>
              <a:rPr lang="en-US" dirty="0">
                <a:solidFill>
                  <a:srgbClr val="FF0000"/>
                </a:solidFill>
              </a:rPr>
              <a:t>contextual information</a:t>
            </a:r>
            <a:r>
              <a:rPr lang="en-US" dirty="0"/>
              <a:t> provided in your content may be used in ways not yet imagined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52</a:t>
            </a:fld>
            <a:endParaRPr lang="en-US" dirty="0"/>
          </a:p>
        </p:txBody>
      </p:sp>
    </p:spTree>
    <p:extLst>
      <p:ext uri="{BB962C8B-B14F-4D97-AF65-F5344CB8AC3E}">
        <p14:creationId xmlns:p14="http://schemas.microsoft.com/office/powerpoint/2010/main" val="3386461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Styles</a:t>
            </a:r>
          </a:p>
        </p:txBody>
      </p:sp>
      <p:sp>
        <p:nvSpPr>
          <p:cNvPr id="3" name="Content Placeholder 2"/>
          <p:cNvSpPr>
            <a:spLocks noGrp="1"/>
          </p:cNvSpPr>
          <p:nvPr>
            <p:ph idx="1"/>
          </p:nvPr>
        </p:nvSpPr>
        <p:spPr/>
        <p:txBody>
          <a:bodyPr/>
          <a:lstStyle/>
          <a:p>
            <a:r>
              <a:rPr lang="en-US" dirty="0" smtClean="0"/>
              <a:t>Once </a:t>
            </a:r>
            <a:r>
              <a:rPr lang="en-US" dirty="0"/>
              <a:t>you have a </a:t>
            </a:r>
            <a:r>
              <a:rPr lang="en-US" dirty="0">
                <a:solidFill>
                  <a:srgbClr val="FF0000"/>
                </a:solidFill>
              </a:rPr>
              <a:t>well-formed</a:t>
            </a:r>
            <a:r>
              <a:rPr lang="en-US" dirty="0"/>
              <a:t> and amply </a:t>
            </a:r>
            <a:r>
              <a:rPr lang="en-US" dirty="0">
                <a:solidFill>
                  <a:srgbClr val="FF0000"/>
                </a:solidFill>
              </a:rPr>
              <a:t>annotated content</a:t>
            </a:r>
            <a:r>
              <a:rPr lang="en-US" dirty="0"/>
              <a:t>, you can </a:t>
            </a:r>
            <a:r>
              <a:rPr lang="en-US" dirty="0">
                <a:solidFill>
                  <a:srgbClr val="FF0000"/>
                </a:solidFill>
              </a:rPr>
              <a:t>apply</a:t>
            </a:r>
            <a:r>
              <a:rPr lang="en-US" dirty="0"/>
              <a:t> the </a:t>
            </a:r>
            <a:r>
              <a:rPr lang="en-US" dirty="0">
                <a:solidFill>
                  <a:srgbClr val="0070C0"/>
                </a:solidFill>
              </a:rPr>
              <a:t>desired</a:t>
            </a:r>
            <a:r>
              <a:rPr lang="en-US" dirty="0"/>
              <a:t> </a:t>
            </a:r>
            <a:r>
              <a:rPr lang="en-US" dirty="0" smtClean="0">
                <a:solidFill>
                  <a:srgbClr val="FF0000"/>
                </a:solidFill>
              </a:rPr>
              <a:t>styling</a:t>
            </a:r>
            <a:r>
              <a:rPr lang="en-US" dirty="0" smtClean="0"/>
              <a:t>.</a:t>
            </a:r>
          </a:p>
          <a:p>
            <a:pPr lvl="1"/>
            <a:r>
              <a:rPr lang="en-US" dirty="0" smtClean="0"/>
              <a:t>A </a:t>
            </a:r>
            <a:r>
              <a:rPr lang="en-US" dirty="0">
                <a:solidFill>
                  <a:srgbClr val="FF0000"/>
                </a:solidFill>
              </a:rPr>
              <a:t>style sheet</a:t>
            </a:r>
            <a:r>
              <a:rPr lang="en-US" dirty="0"/>
              <a:t> consists of a </a:t>
            </a:r>
            <a:r>
              <a:rPr lang="en-US" dirty="0">
                <a:solidFill>
                  <a:srgbClr val="FF0000"/>
                </a:solidFill>
              </a:rPr>
              <a:t>set of </a:t>
            </a:r>
            <a:r>
              <a:rPr lang="en-US" dirty="0" smtClean="0">
                <a:solidFill>
                  <a:srgbClr val="FF0000"/>
                </a:solidFill>
              </a:rPr>
              <a:t>rules</a:t>
            </a:r>
            <a:r>
              <a:rPr lang="en-US" dirty="0" smtClean="0"/>
              <a:t>.</a:t>
            </a:r>
          </a:p>
          <a:p>
            <a:pPr lvl="1"/>
            <a:r>
              <a:rPr lang="en-US" dirty="0" smtClean="0"/>
              <a:t>A </a:t>
            </a:r>
            <a:r>
              <a:rPr lang="en-US" dirty="0"/>
              <a:t>rule is sometimes referred to as a </a:t>
            </a:r>
            <a:r>
              <a:rPr lang="en-US" dirty="0">
                <a:solidFill>
                  <a:srgbClr val="FF0000"/>
                </a:solidFill>
              </a:rPr>
              <a:t>rule set </a:t>
            </a:r>
            <a:r>
              <a:rPr lang="en-US" dirty="0"/>
              <a:t>or </a:t>
            </a:r>
            <a:r>
              <a:rPr lang="en-US" dirty="0">
                <a:solidFill>
                  <a:srgbClr val="FF0000"/>
                </a:solidFill>
              </a:rPr>
              <a:t>rule </a:t>
            </a:r>
            <a:r>
              <a:rPr lang="en-US" dirty="0" smtClean="0">
                <a:solidFill>
                  <a:srgbClr val="FF0000"/>
                </a:solidFill>
              </a:rPr>
              <a:t>block</a:t>
            </a:r>
            <a:r>
              <a:rPr lang="en-US" dirty="0" smtClean="0"/>
              <a:t>.</a:t>
            </a:r>
          </a:p>
          <a:p>
            <a:pPr lvl="1"/>
            <a:r>
              <a:rPr lang="en-US" dirty="0" smtClean="0"/>
              <a:t>A </a:t>
            </a:r>
            <a:r>
              <a:rPr lang="en-US" dirty="0"/>
              <a:t>rule is comprised of a </a:t>
            </a:r>
            <a:r>
              <a:rPr lang="en-US" dirty="0">
                <a:solidFill>
                  <a:srgbClr val="FF0000"/>
                </a:solidFill>
              </a:rPr>
              <a:t>selector</a:t>
            </a:r>
            <a:r>
              <a:rPr lang="en-US" dirty="0"/>
              <a:t> that </a:t>
            </a:r>
            <a:r>
              <a:rPr lang="en-US" dirty="0" smtClean="0"/>
              <a:t>defines</a:t>
            </a:r>
          </a:p>
          <a:p>
            <a:pPr lvl="3"/>
            <a:r>
              <a:rPr lang="en-US" dirty="0" smtClean="0"/>
              <a:t>a </a:t>
            </a:r>
            <a:r>
              <a:rPr lang="en-US" dirty="0"/>
              <a:t>set of elements that the rule should be applied to, </a:t>
            </a:r>
            <a:r>
              <a:rPr lang="en-US" dirty="0" smtClean="0"/>
              <a:t>and</a:t>
            </a:r>
          </a:p>
          <a:p>
            <a:pPr lvl="2"/>
            <a:r>
              <a:rPr lang="en-US" dirty="0" smtClean="0"/>
              <a:t>one </a:t>
            </a:r>
            <a:r>
              <a:rPr lang="en-US" dirty="0"/>
              <a:t>or more </a:t>
            </a:r>
            <a:r>
              <a:rPr lang="en-US" dirty="0" smtClean="0">
                <a:solidFill>
                  <a:srgbClr val="FF0000"/>
                </a:solidFill>
              </a:rPr>
              <a:t>declarations</a:t>
            </a:r>
          </a:p>
          <a:p>
            <a:pPr lvl="3"/>
            <a:r>
              <a:rPr lang="en-US" dirty="0" smtClean="0"/>
              <a:t>Each </a:t>
            </a:r>
            <a:r>
              <a:rPr lang="en-US" dirty="0">
                <a:solidFill>
                  <a:srgbClr val="FF0000"/>
                </a:solidFill>
              </a:rPr>
              <a:t>declaration sets </a:t>
            </a:r>
            <a:r>
              <a:rPr lang="en-US" dirty="0"/>
              <a:t>the value of a single </a:t>
            </a:r>
            <a:r>
              <a:rPr lang="en-US" dirty="0" smtClean="0"/>
              <a:t>attribute.</a:t>
            </a:r>
          </a:p>
          <a:p>
            <a:pPr lvl="1"/>
            <a:r>
              <a:rPr lang="en-US" dirty="0" smtClean="0"/>
              <a:t>The </a:t>
            </a:r>
            <a:r>
              <a:rPr lang="en-US" dirty="0"/>
              <a:t>general form of a rule is:</a:t>
            </a:r>
          </a:p>
          <a:p>
            <a:pPr marL="0" indent="0">
              <a:buNone/>
            </a:pPr>
            <a:endParaRPr lang="en-US" dirty="0" smtClean="0"/>
          </a:p>
          <a:p>
            <a:pPr marL="0" indent="0">
              <a:buNone/>
            </a:pPr>
            <a:endParaRPr lang="en-US" dirty="0"/>
          </a:p>
          <a:p>
            <a:pPr lvl="1"/>
            <a:r>
              <a:rPr lang="en-US" dirty="0"/>
              <a:t>A declaration includes a </a:t>
            </a:r>
            <a:r>
              <a:rPr lang="en-US" dirty="0">
                <a:solidFill>
                  <a:srgbClr val="FF0000"/>
                </a:solidFill>
              </a:rPr>
              <a:t>property</a:t>
            </a:r>
            <a:r>
              <a:rPr lang="en-US" dirty="0"/>
              <a:t> and </a:t>
            </a:r>
            <a:r>
              <a:rPr lang="en-US" dirty="0">
                <a:solidFill>
                  <a:srgbClr val="FF0000"/>
                </a:solidFill>
              </a:rPr>
              <a:t>value</a:t>
            </a:r>
            <a:r>
              <a:rPr lang="en-US" dirty="0"/>
              <a:t> separated by a </a:t>
            </a:r>
            <a:r>
              <a:rPr lang="en-US" dirty="0">
                <a:solidFill>
                  <a:srgbClr val="FF0000"/>
                </a:solidFill>
              </a:rPr>
              <a:t>colon</a:t>
            </a:r>
            <a:r>
              <a:rPr lang="en-US" dirty="0"/>
              <a:t>, for example color:red, sets the color attribute of the element to </a:t>
            </a:r>
            <a:r>
              <a:rPr lang="en-US" dirty="0" smtClean="0"/>
              <a:t>red.</a:t>
            </a:r>
          </a:p>
          <a:p>
            <a:pPr lvl="1"/>
            <a:r>
              <a:rPr lang="en-US" dirty="0" smtClean="0"/>
              <a:t>The </a:t>
            </a:r>
            <a:r>
              <a:rPr lang="en-US" dirty="0"/>
              <a:t>parts of a rule are shown in </a:t>
            </a:r>
            <a:r>
              <a:rPr lang="en-US" dirty="0">
                <a:solidFill>
                  <a:srgbClr val="FF0000"/>
                </a:solidFill>
              </a:rPr>
              <a:t>Figure 2-1</a:t>
            </a:r>
            <a:r>
              <a:rPr lang="en-US" dirty="0"/>
              <a:t>; the selector is p, which selects all of the paragraph elements, and the declarations set the font-size and color attributes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53</a:t>
            </a:fld>
            <a:endParaRPr lang="en-US" dirty="0"/>
          </a:p>
        </p:txBody>
      </p:sp>
      <p:pic>
        <p:nvPicPr>
          <p:cNvPr id="6" name="Picture 5"/>
          <p:cNvPicPr>
            <a:picLocks noChangeAspect="1"/>
          </p:cNvPicPr>
          <p:nvPr/>
        </p:nvPicPr>
        <p:blipFill>
          <a:blip r:embed="rId2"/>
          <a:stretch>
            <a:fillRect/>
          </a:stretch>
        </p:blipFill>
        <p:spPr>
          <a:xfrm>
            <a:off x="788565" y="4125321"/>
            <a:ext cx="5096093" cy="397699"/>
          </a:xfrm>
          <a:prstGeom prst="rect">
            <a:avLst/>
          </a:prstGeom>
          <a:ln>
            <a:solidFill>
              <a:schemeClr val="accent1"/>
            </a:solidFill>
          </a:ln>
        </p:spPr>
      </p:pic>
    </p:spTree>
    <p:extLst>
      <p:ext uri="{BB962C8B-B14F-4D97-AF65-F5344CB8AC3E}">
        <p14:creationId xmlns:p14="http://schemas.microsoft.com/office/powerpoint/2010/main" val="1116496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a:t>
            </a:r>
            <a:r>
              <a:rPr lang="en-US" dirty="0" smtClean="0"/>
              <a:t>Styles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As with HTML, white spaces are ignored in CSS so this is often written as</a:t>
            </a:r>
            <a:r>
              <a:rPr lang="en-US" dirty="0" smtClean="0"/>
              <a:t>:</a:t>
            </a:r>
          </a:p>
          <a:p>
            <a:pPr marL="233363" lvl="1" indent="0">
              <a:buNone/>
            </a:pPr>
            <a:endParaRPr lang="en-US" dirty="0"/>
          </a:p>
          <a:p>
            <a:pPr marL="233363" lvl="1" indent="0">
              <a:buNone/>
            </a:pPr>
            <a:endParaRPr lang="en-US" dirty="0" smtClean="0"/>
          </a:p>
          <a:p>
            <a:pPr marL="233363" lvl="1" indent="0">
              <a:buNone/>
            </a:pPr>
            <a:endParaRPr lang="en-US" dirty="0" smtClean="0"/>
          </a:p>
          <a:p>
            <a:pPr marL="233363" lvl="1" indent="0">
              <a:buNone/>
            </a:pPr>
            <a:endParaRPr lang="en-US" dirty="0"/>
          </a:p>
          <a:p>
            <a:pPr lvl="1"/>
            <a:r>
              <a:rPr lang="en-US" dirty="0"/>
              <a:t>There is some debate as to the “best” way to format these rules; there are no right or wrong answers. </a:t>
            </a:r>
            <a:endParaRPr lang="en-US" dirty="0" smtClean="0"/>
          </a:p>
          <a:p>
            <a:pPr lvl="2"/>
            <a:r>
              <a:rPr lang="en-US" dirty="0" smtClean="0"/>
              <a:t>However</a:t>
            </a:r>
            <a:r>
              <a:rPr lang="en-US" dirty="0"/>
              <a:t>, I will follow this style as it seems to be the most </a:t>
            </a:r>
            <a:r>
              <a:rPr lang="en-US" dirty="0" smtClean="0"/>
              <a:t>prevalent.</a:t>
            </a:r>
          </a:p>
          <a:p>
            <a:pPr lvl="1"/>
            <a:r>
              <a:rPr lang="en-US" dirty="0" smtClean="0"/>
              <a:t>Unlike </a:t>
            </a:r>
            <a:r>
              <a:rPr lang="en-US" dirty="0"/>
              <a:t>HTML, </a:t>
            </a:r>
            <a:r>
              <a:rPr lang="en-US" dirty="0">
                <a:solidFill>
                  <a:srgbClr val="FF0000"/>
                </a:solidFill>
              </a:rPr>
              <a:t>CSS</a:t>
            </a:r>
            <a:r>
              <a:rPr lang="en-US" dirty="0"/>
              <a:t> is </a:t>
            </a:r>
            <a:r>
              <a:rPr lang="en-US" dirty="0">
                <a:solidFill>
                  <a:srgbClr val="FF0000"/>
                </a:solidFill>
              </a:rPr>
              <a:t>not inherently hierarchical</a:t>
            </a:r>
            <a:r>
              <a:rPr lang="en-US" dirty="0"/>
              <a:t>, so rules are </a:t>
            </a:r>
            <a:r>
              <a:rPr lang="en-US" dirty="0">
                <a:solidFill>
                  <a:srgbClr val="FF0000"/>
                </a:solidFill>
              </a:rPr>
              <a:t>not indented</a:t>
            </a:r>
            <a:r>
              <a:rPr lang="en-US" dirty="0"/>
              <a:t> to </a:t>
            </a:r>
            <a:r>
              <a:rPr lang="en-US" dirty="0">
                <a:solidFill>
                  <a:srgbClr val="FF0000"/>
                </a:solidFill>
              </a:rPr>
              <a:t>show relationship</a:t>
            </a:r>
            <a:r>
              <a:rPr lang="en-US" dirty="0"/>
              <a:t> with other rules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54</a:t>
            </a:fld>
            <a:endParaRPr lang="en-US" dirty="0"/>
          </a:p>
        </p:txBody>
      </p:sp>
      <p:pic>
        <p:nvPicPr>
          <p:cNvPr id="7" name="Picture 6"/>
          <p:cNvPicPr>
            <a:picLocks noChangeAspect="1"/>
          </p:cNvPicPr>
          <p:nvPr/>
        </p:nvPicPr>
        <p:blipFill>
          <a:blip r:embed="rId2"/>
          <a:stretch>
            <a:fillRect/>
          </a:stretch>
        </p:blipFill>
        <p:spPr>
          <a:xfrm>
            <a:off x="716909" y="1709549"/>
            <a:ext cx="1997716" cy="1045317"/>
          </a:xfrm>
          <a:prstGeom prst="rect">
            <a:avLst/>
          </a:prstGeom>
          <a:ln>
            <a:solidFill>
              <a:schemeClr val="accent1"/>
            </a:solidFill>
          </a:ln>
        </p:spPr>
      </p:pic>
    </p:spTree>
    <p:extLst>
      <p:ext uri="{BB962C8B-B14F-4D97-AF65-F5344CB8AC3E}">
        <p14:creationId xmlns:p14="http://schemas.microsoft.com/office/powerpoint/2010/main" val="357602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2-1</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55</a:t>
            </a:fld>
            <a:endParaRPr lang="en-US" dirty="0"/>
          </a:p>
        </p:txBody>
      </p:sp>
      <p:pic>
        <p:nvPicPr>
          <p:cNvPr id="6" name="Picture 5"/>
          <p:cNvPicPr>
            <a:picLocks noChangeAspect="1"/>
          </p:cNvPicPr>
          <p:nvPr/>
        </p:nvPicPr>
        <p:blipFill>
          <a:blip r:embed="rId2"/>
          <a:stretch>
            <a:fillRect/>
          </a:stretch>
        </p:blipFill>
        <p:spPr>
          <a:xfrm>
            <a:off x="152400" y="1283705"/>
            <a:ext cx="6427802" cy="1172129"/>
          </a:xfrm>
          <a:prstGeom prst="rect">
            <a:avLst/>
          </a:prstGeom>
          <a:ln>
            <a:solidFill>
              <a:schemeClr val="accent1"/>
            </a:solidFill>
          </a:ln>
        </p:spPr>
      </p:pic>
    </p:spTree>
    <p:extLst>
      <p:ext uri="{BB962C8B-B14F-4D97-AF65-F5344CB8AC3E}">
        <p14:creationId xmlns:p14="http://schemas.microsoft.com/office/powerpoint/2010/main" val="2774559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Here’s </a:t>
            </a:r>
            <a:r>
              <a:rPr lang="en-US" dirty="0"/>
              <a:t>a presentation made by Natalie Downe some years ago with a lot of suggestions for </a:t>
            </a:r>
            <a:r>
              <a:rPr lang="en-US" dirty="0">
                <a:solidFill>
                  <a:srgbClr val="FF0000"/>
                </a:solidFill>
              </a:rPr>
              <a:t>writing good CSS</a:t>
            </a:r>
            <a:r>
              <a:rPr lang="en-US" dirty="0"/>
              <a:t> (</a:t>
            </a:r>
            <a:r>
              <a:rPr lang="en-US" dirty="0">
                <a:hlinkClick r:id="rId2"/>
              </a:rPr>
              <a:t>http://</a:t>
            </a:r>
            <a:r>
              <a:rPr lang="en-US" dirty="0" smtClean="0">
                <a:hlinkClick r:id="rId2"/>
              </a:rPr>
              <a:t>clearleft.s3.amazonaws.com/2008/cssSystems_notes_small.pdf</a:t>
            </a:r>
            <a:r>
              <a:rPr lang="en-US" dirty="0" smtClean="0"/>
              <a:t>).</a:t>
            </a:r>
          </a:p>
          <a:p>
            <a:pPr lvl="1"/>
            <a:r>
              <a:rPr lang="en-US" dirty="0" smtClean="0"/>
              <a:t>Some </a:t>
            </a:r>
            <a:r>
              <a:rPr lang="en-US" dirty="0"/>
              <a:t>of it is a little out of date but most of it is still </a:t>
            </a:r>
            <a:r>
              <a:rPr lang="en-US" dirty="0">
                <a:solidFill>
                  <a:srgbClr val="FF0000"/>
                </a:solidFill>
              </a:rPr>
              <a:t>very applicable </a:t>
            </a:r>
            <a:r>
              <a:rPr lang="en-US" dirty="0" smtClean="0">
                <a:solidFill>
                  <a:srgbClr val="FF0000"/>
                </a:solidFill>
              </a:rPr>
              <a:t>today</a:t>
            </a:r>
            <a:r>
              <a:rPr lang="en-US" dirty="0" smtClean="0"/>
              <a:t>.</a:t>
            </a:r>
          </a:p>
          <a:p>
            <a:pPr lvl="1"/>
            <a:r>
              <a:rPr lang="en-US" dirty="0" smtClean="0"/>
              <a:t>I’d </a:t>
            </a:r>
            <a:r>
              <a:rPr lang="en-US" dirty="0"/>
              <a:t>recommend skimming through it; it’s a fairly easy </a:t>
            </a:r>
            <a:r>
              <a:rPr lang="en-US" dirty="0" smtClean="0"/>
              <a:t>read.</a:t>
            </a:r>
          </a:p>
          <a:p>
            <a:pPr lvl="1"/>
            <a:r>
              <a:rPr lang="en-US" dirty="0" smtClean="0"/>
              <a:t>But </a:t>
            </a:r>
            <a:r>
              <a:rPr lang="en-US" dirty="0"/>
              <a:t>most of all, I hope some of her passion for CSS rubs </a:t>
            </a:r>
            <a:r>
              <a:rPr lang="en-US" dirty="0" smtClean="0"/>
              <a:t>off.</a:t>
            </a:r>
          </a:p>
          <a:p>
            <a:pPr lvl="1"/>
            <a:r>
              <a:rPr lang="en-US" dirty="0" smtClean="0"/>
              <a:t>Writing </a:t>
            </a:r>
            <a:r>
              <a:rPr lang="en-US" dirty="0"/>
              <a:t>good software is as much art as it is science. I can teach you the science… the art is not as easily learned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56</a:t>
            </a:fld>
            <a:endParaRPr lang="en-US" dirty="0"/>
          </a:p>
        </p:txBody>
      </p:sp>
    </p:spTree>
    <p:extLst>
      <p:ext uri="{BB962C8B-B14F-4D97-AF65-F5344CB8AC3E}">
        <p14:creationId xmlns:p14="http://schemas.microsoft.com/office/powerpoint/2010/main" val="3806930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CSS3 Specifications</a:t>
            </a:r>
          </a:p>
        </p:txBody>
      </p:sp>
      <p:sp>
        <p:nvSpPr>
          <p:cNvPr id="3" name="Content Placeholder 2"/>
          <p:cNvSpPr>
            <a:spLocks noGrp="1"/>
          </p:cNvSpPr>
          <p:nvPr>
            <p:ph idx="1"/>
          </p:nvPr>
        </p:nvSpPr>
        <p:spPr/>
        <p:txBody>
          <a:bodyPr/>
          <a:lstStyle/>
          <a:p>
            <a:r>
              <a:rPr lang="en-US" dirty="0" smtClean="0"/>
              <a:t>Like </a:t>
            </a:r>
            <a:r>
              <a:rPr lang="en-US" dirty="0"/>
              <a:t>HTML, </a:t>
            </a:r>
            <a:r>
              <a:rPr lang="en-US" dirty="0">
                <a:solidFill>
                  <a:srgbClr val="FF0000"/>
                </a:solidFill>
              </a:rPr>
              <a:t>CSS capabilities</a:t>
            </a:r>
            <a:r>
              <a:rPr lang="en-US" dirty="0"/>
              <a:t> are defined by an </a:t>
            </a:r>
            <a:r>
              <a:rPr lang="en-US" dirty="0">
                <a:solidFill>
                  <a:srgbClr val="0070C0"/>
                </a:solidFill>
              </a:rPr>
              <a:t>evolving</a:t>
            </a:r>
            <a:r>
              <a:rPr lang="en-US" dirty="0">
                <a:solidFill>
                  <a:srgbClr val="FF0000"/>
                </a:solidFill>
              </a:rPr>
              <a:t> set of </a:t>
            </a:r>
            <a:r>
              <a:rPr lang="en-US" dirty="0" smtClean="0">
                <a:solidFill>
                  <a:srgbClr val="FF0000"/>
                </a:solidFill>
              </a:rPr>
              <a:t>specifications</a:t>
            </a:r>
            <a:r>
              <a:rPr lang="en-US" dirty="0" smtClean="0"/>
              <a:t>.</a:t>
            </a:r>
          </a:p>
          <a:p>
            <a:pPr lvl="1"/>
            <a:r>
              <a:rPr lang="en-US" dirty="0" smtClean="0"/>
              <a:t>The </a:t>
            </a:r>
            <a:r>
              <a:rPr lang="en-US" dirty="0"/>
              <a:t>current published recommendation is </a:t>
            </a:r>
            <a:r>
              <a:rPr lang="en-US" dirty="0">
                <a:solidFill>
                  <a:srgbClr val="FF0000"/>
                </a:solidFill>
              </a:rPr>
              <a:t>CSS 2.1</a:t>
            </a:r>
            <a:r>
              <a:rPr lang="en-US" dirty="0"/>
              <a:t>, and the next version being drafted is referred to as </a:t>
            </a:r>
            <a:r>
              <a:rPr lang="en-US" dirty="0">
                <a:solidFill>
                  <a:srgbClr val="FF0000"/>
                </a:solidFill>
              </a:rPr>
              <a:t>CSS3</a:t>
            </a:r>
            <a:r>
              <a:rPr lang="en-US" dirty="0"/>
              <a:t>. </a:t>
            </a:r>
            <a:endParaRPr lang="en-US" dirty="0" smtClean="0"/>
          </a:p>
          <a:p>
            <a:pPr lvl="1"/>
            <a:r>
              <a:rPr lang="en-US" dirty="0" smtClean="0"/>
              <a:t>However</a:t>
            </a:r>
            <a:r>
              <a:rPr lang="en-US" dirty="0"/>
              <a:t>, </a:t>
            </a:r>
            <a:r>
              <a:rPr lang="en-US" dirty="0">
                <a:solidFill>
                  <a:srgbClr val="FF0000"/>
                </a:solidFill>
              </a:rPr>
              <a:t>CSS3</a:t>
            </a:r>
            <a:r>
              <a:rPr lang="en-US" dirty="0"/>
              <a:t> has been </a:t>
            </a:r>
            <a:r>
              <a:rPr lang="en-US" dirty="0">
                <a:solidFill>
                  <a:srgbClr val="FF0000"/>
                </a:solidFill>
              </a:rPr>
              <a:t>broken down</a:t>
            </a:r>
            <a:r>
              <a:rPr lang="en-US" dirty="0"/>
              <a:t> into more than </a:t>
            </a:r>
            <a:r>
              <a:rPr lang="en-US" dirty="0">
                <a:solidFill>
                  <a:srgbClr val="FF0000"/>
                </a:solidFill>
              </a:rPr>
              <a:t>50 “modules”</a:t>
            </a:r>
            <a:r>
              <a:rPr lang="en-US" dirty="0"/>
              <a:t> with a separate specification for each. </a:t>
            </a:r>
            <a:endParaRPr lang="en-US" dirty="0" smtClean="0"/>
          </a:p>
          <a:p>
            <a:pPr lvl="1"/>
            <a:r>
              <a:rPr lang="en-US" dirty="0" smtClean="0"/>
              <a:t>As </a:t>
            </a:r>
            <a:r>
              <a:rPr lang="en-US" dirty="0"/>
              <a:t>of this writing, some of these </a:t>
            </a:r>
            <a:r>
              <a:rPr lang="en-US" dirty="0" smtClean="0"/>
              <a:t>modules</a:t>
            </a:r>
          </a:p>
          <a:p>
            <a:pPr lvl="2"/>
            <a:r>
              <a:rPr lang="en-US" dirty="0" smtClean="0"/>
              <a:t>have </a:t>
            </a:r>
            <a:r>
              <a:rPr lang="en-US" dirty="0"/>
              <a:t>become </a:t>
            </a:r>
            <a:r>
              <a:rPr lang="en-US" dirty="0">
                <a:solidFill>
                  <a:srgbClr val="FF0000"/>
                </a:solidFill>
              </a:rPr>
              <a:t>official W3C Recommendations</a:t>
            </a:r>
            <a:r>
              <a:rPr lang="en-US" dirty="0"/>
              <a:t> (REC</a:t>
            </a:r>
            <a:r>
              <a:rPr lang="en-US" dirty="0" smtClean="0"/>
              <a:t>);</a:t>
            </a:r>
          </a:p>
          <a:p>
            <a:pPr lvl="2"/>
            <a:r>
              <a:rPr lang="en-US" dirty="0" smtClean="0"/>
              <a:t>however</a:t>
            </a:r>
            <a:r>
              <a:rPr lang="en-US" dirty="0"/>
              <a:t>, many are </a:t>
            </a:r>
            <a:r>
              <a:rPr lang="en-US" dirty="0" smtClean="0"/>
              <a:t>in</a:t>
            </a:r>
          </a:p>
          <a:p>
            <a:pPr lvl="3"/>
            <a:r>
              <a:rPr lang="en-US" dirty="0" smtClean="0"/>
              <a:t>Proposed </a:t>
            </a:r>
            <a:r>
              <a:rPr lang="en-US" dirty="0"/>
              <a:t>Recommendation (</a:t>
            </a:r>
            <a:r>
              <a:rPr lang="en-US" dirty="0">
                <a:solidFill>
                  <a:srgbClr val="FF0000"/>
                </a:solidFill>
              </a:rPr>
              <a:t>PR</a:t>
            </a:r>
            <a:r>
              <a:rPr lang="en-US" dirty="0"/>
              <a:t>) </a:t>
            </a:r>
            <a:r>
              <a:rPr lang="en-US" dirty="0" smtClean="0"/>
              <a:t>or</a:t>
            </a:r>
          </a:p>
          <a:p>
            <a:pPr lvl="3"/>
            <a:r>
              <a:rPr lang="en-US" dirty="0" smtClean="0"/>
              <a:t>Candidate </a:t>
            </a:r>
            <a:r>
              <a:rPr lang="en-US" dirty="0"/>
              <a:t>Recommendation (</a:t>
            </a:r>
            <a:r>
              <a:rPr lang="en-US" dirty="0">
                <a:solidFill>
                  <a:srgbClr val="FF0000"/>
                </a:solidFill>
              </a:rPr>
              <a:t>CR</a:t>
            </a:r>
            <a:r>
              <a:rPr lang="en-US" dirty="0"/>
              <a:t>) </a:t>
            </a:r>
            <a:r>
              <a:rPr lang="en-US" dirty="0" smtClean="0"/>
              <a:t>status</a:t>
            </a:r>
          </a:p>
          <a:p>
            <a:pPr lvl="1"/>
            <a:r>
              <a:rPr lang="en-US" dirty="0" smtClean="0"/>
              <a:t>The </a:t>
            </a:r>
            <a:r>
              <a:rPr lang="en-US" dirty="0"/>
              <a:t>W3C encourages the use of any of these </a:t>
            </a:r>
            <a:r>
              <a:rPr lang="en-US" dirty="0" smtClean="0"/>
              <a:t>specifications.</a:t>
            </a:r>
          </a:p>
          <a:p>
            <a:pPr lvl="1"/>
            <a:r>
              <a:rPr lang="en-US" dirty="0" smtClean="0"/>
              <a:t>There </a:t>
            </a:r>
            <a:r>
              <a:rPr lang="en-US" dirty="0"/>
              <a:t>are still quite a lot that are in </a:t>
            </a:r>
            <a:r>
              <a:rPr lang="en-US" dirty="0">
                <a:solidFill>
                  <a:srgbClr val="FF0000"/>
                </a:solidFill>
              </a:rPr>
              <a:t>Working Draft (WD) status</a:t>
            </a:r>
            <a:r>
              <a:rPr lang="en-US" dirty="0"/>
              <a:t>, which are not yet ready for general adoption</a:t>
            </a:r>
            <a:r>
              <a:rPr lang="en-US" dirty="0" smtClean="0"/>
              <a:t>.</a:t>
            </a:r>
          </a:p>
          <a:p>
            <a:pPr lvl="1"/>
            <a:r>
              <a:rPr lang="en-US" dirty="0"/>
              <a:t>So, the actual </a:t>
            </a:r>
            <a:r>
              <a:rPr lang="en-US" dirty="0">
                <a:solidFill>
                  <a:srgbClr val="FF0000"/>
                </a:solidFill>
              </a:rPr>
              <a:t>CSS3 “specification”</a:t>
            </a:r>
            <a:r>
              <a:rPr lang="en-US" dirty="0"/>
              <a:t> is very much a </a:t>
            </a:r>
            <a:r>
              <a:rPr lang="en-US" dirty="0">
                <a:solidFill>
                  <a:srgbClr val="FF0000"/>
                </a:solidFill>
              </a:rPr>
              <a:t>moving target</a:t>
            </a:r>
            <a:r>
              <a:rPr lang="en-US" dirty="0"/>
              <a:t> at the moment, and </a:t>
            </a:r>
            <a:r>
              <a:rPr lang="en-US" dirty="0">
                <a:solidFill>
                  <a:srgbClr val="FF0000"/>
                </a:solidFill>
              </a:rPr>
              <a:t>browser support</a:t>
            </a:r>
            <a:r>
              <a:rPr lang="en-US" dirty="0"/>
              <a:t> for these specifications will also </a:t>
            </a:r>
            <a:r>
              <a:rPr lang="en-US" dirty="0" smtClean="0">
                <a:solidFill>
                  <a:srgbClr val="FF0000"/>
                </a:solidFill>
              </a:rPr>
              <a:t>vary</a:t>
            </a:r>
            <a:r>
              <a:rPr lang="en-US" dirty="0" smtClean="0"/>
              <a:t>.</a:t>
            </a:r>
          </a:p>
          <a:p>
            <a:pPr lvl="1"/>
            <a:r>
              <a:rPr lang="en-US" dirty="0" smtClean="0"/>
              <a:t>However</a:t>
            </a:r>
            <a:r>
              <a:rPr lang="en-US" dirty="0"/>
              <a:t>, there are already a number of </a:t>
            </a:r>
            <a:r>
              <a:rPr lang="en-US" dirty="0">
                <a:solidFill>
                  <a:srgbClr val="FF0000"/>
                </a:solidFill>
              </a:rPr>
              <a:t>cool features</a:t>
            </a:r>
            <a:r>
              <a:rPr lang="en-US" dirty="0"/>
              <a:t> that are generally available, and I will demonstrate these in Chapters 9-15</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57</a:t>
            </a:fld>
            <a:endParaRPr lang="en-US" dirty="0"/>
          </a:p>
        </p:txBody>
      </p:sp>
    </p:spTree>
    <p:extLst>
      <p:ext uri="{BB962C8B-B14F-4D97-AF65-F5344CB8AC3E}">
        <p14:creationId xmlns:p14="http://schemas.microsoft.com/office/powerpoint/2010/main" val="2982957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Since </a:t>
            </a:r>
            <a:r>
              <a:rPr lang="en-US" dirty="0"/>
              <a:t>the status of each </a:t>
            </a:r>
            <a:r>
              <a:rPr lang="en-US" dirty="0">
                <a:solidFill>
                  <a:srgbClr val="FF0000"/>
                </a:solidFill>
              </a:rPr>
              <a:t>CSS module</a:t>
            </a:r>
            <a:r>
              <a:rPr lang="en-US" dirty="0"/>
              <a:t> is ever-changing, for complete information about the current status of each, see the article at </a:t>
            </a:r>
            <a:r>
              <a:rPr lang="en-US" dirty="0" smtClean="0">
                <a:hlinkClick r:id="rId2"/>
              </a:rPr>
              <a:t>www.w3.org/Style/CSS/current-work</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58</a:t>
            </a:fld>
            <a:endParaRPr lang="en-US" dirty="0"/>
          </a:p>
        </p:txBody>
      </p:sp>
    </p:spTree>
    <p:extLst>
      <p:ext uri="{BB962C8B-B14F-4D97-AF65-F5344CB8AC3E}">
        <p14:creationId xmlns:p14="http://schemas.microsoft.com/office/powerpoint/2010/main" val="934837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Concepts</a:t>
            </a:r>
          </a:p>
        </p:txBody>
      </p:sp>
      <p:sp>
        <p:nvSpPr>
          <p:cNvPr id="3" name="Content Placeholder 2"/>
          <p:cNvSpPr>
            <a:spLocks noGrp="1"/>
          </p:cNvSpPr>
          <p:nvPr>
            <p:ph idx="1"/>
          </p:nvPr>
        </p:nvSpPr>
        <p:spPr/>
        <p:txBody>
          <a:bodyPr/>
          <a:lstStyle/>
          <a:p>
            <a:r>
              <a:rPr lang="en-US" dirty="0" smtClean="0"/>
              <a:t>In </a:t>
            </a:r>
            <a:r>
              <a:rPr lang="en-US" dirty="0"/>
              <a:t>the remainder of this chapter I will introduce the basic concept of </a:t>
            </a:r>
            <a:r>
              <a:rPr lang="en-US" dirty="0">
                <a:solidFill>
                  <a:srgbClr val="FF0000"/>
                </a:solidFill>
              </a:rPr>
              <a:t>how</a:t>
            </a:r>
            <a:r>
              <a:rPr lang="en-US" dirty="0"/>
              <a:t> </a:t>
            </a:r>
            <a:r>
              <a:rPr lang="en-US" dirty="0">
                <a:solidFill>
                  <a:srgbClr val="FF0000"/>
                </a:solidFill>
              </a:rPr>
              <a:t>style sheets </a:t>
            </a:r>
            <a:r>
              <a:rPr lang="en-US" dirty="0" smtClean="0">
                <a:solidFill>
                  <a:srgbClr val="FF0000"/>
                </a:solidFill>
              </a:rPr>
              <a:t>work</a:t>
            </a:r>
            <a:r>
              <a:rPr lang="en-US" dirty="0" smtClean="0"/>
              <a:t>.</a:t>
            </a:r>
          </a:p>
          <a:p>
            <a:pPr lvl="1"/>
            <a:r>
              <a:rPr lang="en-US" dirty="0" smtClean="0"/>
              <a:t>In </a:t>
            </a:r>
            <a:r>
              <a:rPr lang="en-US" dirty="0"/>
              <a:t>Chapters 9–15, I will cover each of these in more detail</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59</a:t>
            </a:fld>
            <a:endParaRPr lang="en-US" dirty="0"/>
          </a:p>
        </p:txBody>
      </p:sp>
    </p:spTree>
    <p:extLst>
      <p:ext uri="{BB962C8B-B14F-4D97-AF65-F5344CB8AC3E}">
        <p14:creationId xmlns:p14="http://schemas.microsoft.com/office/powerpoint/2010/main" val="237240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Note</a:t>
            </a:r>
          </a:p>
        </p:txBody>
      </p:sp>
      <p:sp>
        <p:nvSpPr>
          <p:cNvPr id="7" name="Content Placeholder 6"/>
          <p:cNvSpPr>
            <a:spLocks noGrp="1"/>
          </p:cNvSpPr>
          <p:nvPr>
            <p:ph idx="1"/>
          </p:nvPr>
        </p:nvSpPr>
        <p:spPr/>
        <p:txBody>
          <a:bodyPr/>
          <a:lstStyle/>
          <a:p>
            <a:r>
              <a:rPr lang="en-US" dirty="0" smtClean="0"/>
              <a:t>I </a:t>
            </a:r>
            <a:r>
              <a:rPr lang="en-US" dirty="0"/>
              <a:t>almost referred to this as </a:t>
            </a:r>
            <a:r>
              <a:rPr lang="en-US" dirty="0">
                <a:solidFill>
                  <a:srgbClr val="FF0000"/>
                </a:solidFill>
              </a:rPr>
              <a:t>raw content</a:t>
            </a:r>
            <a:r>
              <a:rPr lang="en-US" dirty="0"/>
              <a:t>, but that would be an </a:t>
            </a:r>
            <a:r>
              <a:rPr lang="en-US" dirty="0">
                <a:solidFill>
                  <a:srgbClr val="FF0000"/>
                </a:solidFill>
              </a:rPr>
              <a:t>inaccurate </a:t>
            </a:r>
            <a:r>
              <a:rPr lang="en-US" dirty="0" smtClean="0">
                <a:solidFill>
                  <a:srgbClr val="FF0000"/>
                </a:solidFill>
              </a:rPr>
              <a:t>description</a:t>
            </a:r>
            <a:r>
              <a:rPr lang="en-US" dirty="0" smtClean="0"/>
              <a:t>.</a:t>
            </a:r>
          </a:p>
          <a:p>
            <a:pPr lvl="1"/>
            <a:r>
              <a:rPr lang="en-US" dirty="0" smtClean="0"/>
              <a:t>A </a:t>
            </a:r>
            <a:r>
              <a:rPr lang="en-US" dirty="0">
                <a:solidFill>
                  <a:srgbClr val="FF0000"/>
                </a:solidFill>
              </a:rPr>
              <a:t>properly formed HTML document</a:t>
            </a:r>
            <a:r>
              <a:rPr lang="en-US" dirty="0"/>
              <a:t> has a great deal </a:t>
            </a:r>
            <a:r>
              <a:rPr lang="en-US" dirty="0" smtClean="0"/>
              <a:t>of</a:t>
            </a:r>
          </a:p>
          <a:p>
            <a:pPr lvl="2"/>
            <a:r>
              <a:rPr lang="en-US" dirty="0" smtClean="0"/>
              <a:t>Structure</a:t>
            </a:r>
          </a:p>
          <a:p>
            <a:pPr lvl="2"/>
            <a:r>
              <a:rPr lang="en-US" dirty="0" smtClean="0"/>
              <a:t>Organization</a:t>
            </a:r>
          </a:p>
          <a:p>
            <a:pPr lvl="1"/>
            <a:r>
              <a:rPr lang="en-US" dirty="0">
                <a:solidFill>
                  <a:srgbClr val="FF0000"/>
                </a:solidFill>
              </a:rPr>
              <a:t>HTML5</a:t>
            </a:r>
            <a:r>
              <a:rPr lang="en-US" dirty="0"/>
              <a:t> is a </a:t>
            </a:r>
            <a:r>
              <a:rPr lang="en-US" dirty="0">
                <a:solidFill>
                  <a:srgbClr val="FF0000"/>
                </a:solidFill>
              </a:rPr>
              <a:t>relatively mature standard</a:t>
            </a:r>
            <a:r>
              <a:rPr lang="en-US" dirty="0"/>
              <a:t>, or more accurately, a </a:t>
            </a:r>
            <a:r>
              <a:rPr lang="en-US" dirty="0">
                <a:solidFill>
                  <a:srgbClr val="FF0000"/>
                </a:solidFill>
              </a:rPr>
              <a:t>set of standards</a:t>
            </a:r>
            <a:r>
              <a:rPr lang="en-US" dirty="0"/>
              <a:t> that is managed by the World Wide Web Consortium (</a:t>
            </a:r>
            <a:r>
              <a:rPr lang="en-US" dirty="0">
                <a:solidFill>
                  <a:srgbClr val="FF0000"/>
                </a:solidFill>
              </a:rPr>
              <a:t>W3C</a:t>
            </a:r>
            <a:r>
              <a:rPr lang="en-US" dirty="0" smtClean="0"/>
              <a:t>).</a:t>
            </a:r>
          </a:p>
          <a:p>
            <a:pPr lvl="2"/>
            <a:r>
              <a:rPr lang="en-US" dirty="0" smtClean="0"/>
              <a:t>For </a:t>
            </a:r>
            <a:r>
              <a:rPr lang="en-US" dirty="0"/>
              <a:t>example, the overall </a:t>
            </a:r>
            <a:r>
              <a:rPr lang="en-US" dirty="0">
                <a:solidFill>
                  <a:srgbClr val="FF0000"/>
                </a:solidFill>
              </a:rPr>
              <a:t>HTML syntax</a:t>
            </a:r>
            <a:r>
              <a:rPr lang="en-US" dirty="0"/>
              <a:t> is defined in </a:t>
            </a:r>
            <a:r>
              <a:rPr lang="en-US" dirty="0">
                <a:hlinkClick r:id="rId2"/>
              </a:rPr>
              <a:t>https://</a:t>
            </a:r>
            <a:r>
              <a:rPr lang="en-US" dirty="0" smtClean="0">
                <a:hlinkClick r:id="rId2"/>
              </a:rPr>
              <a:t>www.w3.org/TR/html5/syntax.html</a:t>
            </a:r>
            <a:r>
              <a:rPr lang="en-US" dirty="0" smtClean="0"/>
              <a:t>.</a:t>
            </a:r>
          </a:p>
          <a:p>
            <a:pPr lvl="2"/>
            <a:r>
              <a:rPr lang="en-US" dirty="0" smtClean="0"/>
              <a:t>Much </a:t>
            </a:r>
            <a:r>
              <a:rPr lang="en-US" dirty="0"/>
              <a:t>of the material in this book can be gleaned from these specifications, and I encourage that you look at some of them and be aware that they </a:t>
            </a:r>
            <a:r>
              <a:rPr lang="en-US" dirty="0" smtClean="0"/>
              <a:t>exist.</a:t>
            </a:r>
          </a:p>
          <a:p>
            <a:pPr lvl="2"/>
            <a:r>
              <a:rPr lang="en-US" dirty="0" smtClean="0"/>
              <a:t>These </a:t>
            </a:r>
            <a:r>
              <a:rPr lang="en-US" dirty="0"/>
              <a:t>standards can be modified, or more likely extended, over time and these specifications are the definitive authority</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a:t>
            </a:fld>
            <a:endParaRPr lang="en-US" dirty="0"/>
          </a:p>
        </p:txBody>
      </p:sp>
    </p:spTree>
    <p:extLst>
      <p:ext uri="{BB962C8B-B14F-4D97-AF65-F5344CB8AC3E}">
        <p14:creationId xmlns:p14="http://schemas.microsoft.com/office/powerpoint/2010/main" val="2216780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Selectors</a:t>
            </a:r>
          </a:p>
        </p:txBody>
      </p:sp>
      <p:sp>
        <p:nvSpPr>
          <p:cNvPr id="3" name="Content Placeholder 2"/>
          <p:cNvSpPr>
            <a:spLocks noGrp="1"/>
          </p:cNvSpPr>
          <p:nvPr>
            <p:ph idx="1"/>
          </p:nvPr>
        </p:nvSpPr>
        <p:spPr/>
        <p:txBody>
          <a:bodyPr/>
          <a:lstStyle/>
          <a:p>
            <a:r>
              <a:rPr lang="en-US" dirty="0" smtClean="0"/>
              <a:t>Selectors </a:t>
            </a:r>
            <a:r>
              <a:rPr lang="en-US" dirty="0"/>
              <a:t>are </a:t>
            </a:r>
            <a:r>
              <a:rPr lang="en-US" dirty="0">
                <a:solidFill>
                  <a:srgbClr val="FF0000"/>
                </a:solidFill>
              </a:rPr>
              <a:t>very powerful</a:t>
            </a:r>
            <a:r>
              <a:rPr lang="en-US" dirty="0"/>
              <a:t>, especially with the many improvements in CSS3, but can take some effort to master </a:t>
            </a:r>
            <a:r>
              <a:rPr lang="en-US" dirty="0" smtClean="0"/>
              <a:t>them.</a:t>
            </a:r>
          </a:p>
          <a:p>
            <a:pPr lvl="1"/>
            <a:r>
              <a:rPr lang="en-US" dirty="0" smtClean="0"/>
              <a:t>I </a:t>
            </a:r>
            <a:r>
              <a:rPr lang="en-US" dirty="0"/>
              <a:t>will briefly explain them here and then in great detail in Chapter </a:t>
            </a:r>
            <a:r>
              <a:rPr lang="en-US" dirty="0" smtClean="0"/>
              <a:t>9.</a:t>
            </a:r>
          </a:p>
          <a:p>
            <a:pPr lvl="1"/>
            <a:r>
              <a:rPr lang="en-US" dirty="0" smtClean="0"/>
              <a:t>One </a:t>
            </a:r>
            <a:r>
              <a:rPr lang="en-US" dirty="0"/>
              <a:t>of the most common selectors is the </a:t>
            </a:r>
            <a:r>
              <a:rPr lang="en-US" dirty="0">
                <a:solidFill>
                  <a:srgbClr val="FF0000"/>
                </a:solidFill>
              </a:rPr>
              <a:t>element </a:t>
            </a:r>
            <a:r>
              <a:rPr lang="en-US" dirty="0" smtClean="0">
                <a:solidFill>
                  <a:srgbClr val="FF0000"/>
                </a:solidFill>
              </a:rPr>
              <a:t>selector</a:t>
            </a:r>
            <a:r>
              <a:rPr lang="en-US" dirty="0" smtClean="0"/>
              <a:t>.</a:t>
            </a:r>
          </a:p>
          <a:p>
            <a:pPr lvl="2"/>
            <a:r>
              <a:rPr lang="en-US" dirty="0" smtClean="0"/>
              <a:t>In </a:t>
            </a:r>
            <a:r>
              <a:rPr lang="en-US" dirty="0"/>
              <a:t>its simplest form, you specify the type of element that the declaration should apply </a:t>
            </a:r>
            <a:r>
              <a:rPr lang="en-US" dirty="0" smtClean="0"/>
              <a:t>to.</a:t>
            </a:r>
          </a:p>
          <a:p>
            <a:pPr lvl="2"/>
            <a:r>
              <a:rPr lang="en-US" dirty="0" smtClean="0"/>
              <a:t>For </a:t>
            </a:r>
            <a:r>
              <a:rPr lang="en-US" dirty="0"/>
              <a:t>example:</a:t>
            </a:r>
          </a:p>
          <a:p>
            <a:pPr marL="233363" lvl="1" indent="0">
              <a:buNone/>
            </a:pPr>
            <a:endParaRPr lang="en-US" dirty="0" smtClean="0"/>
          </a:p>
          <a:p>
            <a:pPr marL="233363" lvl="1" indent="0">
              <a:buNone/>
            </a:pPr>
            <a:endParaRPr lang="en-US" dirty="0"/>
          </a:p>
          <a:p>
            <a:pPr marL="233363" lvl="1" indent="0">
              <a:buNone/>
            </a:pPr>
            <a:endParaRPr lang="en-US" dirty="0" smtClean="0"/>
          </a:p>
          <a:p>
            <a:pPr marL="233363" lvl="1" indent="0">
              <a:buNone/>
            </a:pPr>
            <a:endParaRPr lang="en-US" dirty="0" smtClean="0"/>
          </a:p>
          <a:p>
            <a:pPr lvl="1"/>
            <a:r>
              <a:rPr lang="en-US" dirty="0"/>
              <a:t>Using this rule, </a:t>
            </a:r>
            <a:r>
              <a:rPr lang="en-US" dirty="0">
                <a:solidFill>
                  <a:srgbClr val="FF0000"/>
                </a:solidFill>
              </a:rPr>
              <a:t>all content</a:t>
            </a:r>
            <a:r>
              <a:rPr lang="en-US" dirty="0"/>
              <a:t> in an </a:t>
            </a:r>
            <a:r>
              <a:rPr lang="en-US" dirty="0">
                <a:solidFill>
                  <a:srgbClr val="FF0000"/>
                </a:solidFill>
              </a:rPr>
              <a:t>emphasis</a:t>
            </a:r>
            <a:r>
              <a:rPr lang="en-US" dirty="0"/>
              <a:t> element will use an </a:t>
            </a:r>
            <a:r>
              <a:rPr lang="en-US" dirty="0">
                <a:solidFill>
                  <a:srgbClr val="FF0000"/>
                </a:solidFill>
              </a:rPr>
              <a:t>italic font </a:t>
            </a:r>
            <a:r>
              <a:rPr lang="en-US" dirty="0" smtClean="0">
                <a:solidFill>
                  <a:srgbClr val="FF0000"/>
                </a:solidFill>
              </a:rPr>
              <a:t>type</a:t>
            </a:r>
            <a:r>
              <a:rPr lang="en-US" dirty="0" smtClean="0"/>
              <a:t>.</a:t>
            </a:r>
          </a:p>
          <a:p>
            <a:pPr lvl="1"/>
            <a:r>
              <a:rPr lang="en-US" dirty="0" smtClean="0"/>
              <a:t>Likewise</a:t>
            </a:r>
            <a:r>
              <a:rPr lang="en-US" dirty="0"/>
              <a:t>, a bold font will be used for all strong </a:t>
            </a:r>
            <a:r>
              <a:rPr lang="en-US" dirty="0" smtClean="0"/>
              <a:t>elements.</a:t>
            </a:r>
          </a:p>
          <a:p>
            <a:pPr lvl="1"/>
            <a:r>
              <a:rPr lang="en-US" dirty="0" smtClean="0"/>
              <a:t>As </a:t>
            </a:r>
            <a:r>
              <a:rPr lang="en-US" dirty="0"/>
              <a:t>I mentioned earlier, these are the </a:t>
            </a:r>
            <a:r>
              <a:rPr lang="en-US" dirty="0">
                <a:solidFill>
                  <a:srgbClr val="FF0000"/>
                </a:solidFill>
              </a:rPr>
              <a:t>default styles</a:t>
            </a:r>
            <a:r>
              <a:rPr lang="en-US" dirty="0"/>
              <a:t> for these </a:t>
            </a:r>
            <a:r>
              <a:rPr lang="en-US" dirty="0" smtClean="0"/>
              <a:t>elements.</a:t>
            </a:r>
          </a:p>
          <a:p>
            <a:pPr lvl="1"/>
            <a:r>
              <a:rPr lang="en-US" dirty="0" smtClean="0"/>
              <a:t>The </a:t>
            </a:r>
            <a:r>
              <a:rPr lang="en-US" dirty="0">
                <a:solidFill>
                  <a:srgbClr val="FF0000"/>
                </a:solidFill>
              </a:rPr>
              <a:t>browser</a:t>
            </a:r>
            <a:r>
              <a:rPr lang="en-US" dirty="0"/>
              <a:t> has its own </a:t>
            </a:r>
            <a:r>
              <a:rPr lang="en-US" dirty="0">
                <a:solidFill>
                  <a:srgbClr val="FF0000"/>
                </a:solidFill>
              </a:rPr>
              <a:t>internal style sheet</a:t>
            </a:r>
            <a:r>
              <a:rPr lang="en-US" dirty="0"/>
              <a:t> that defines these </a:t>
            </a:r>
            <a:r>
              <a:rPr lang="en-US" dirty="0">
                <a:solidFill>
                  <a:srgbClr val="FF0000"/>
                </a:solidFill>
              </a:rPr>
              <a:t>default </a:t>
            </a:r>
            <a:r>
              <a:rPr lang="en-US" dirty="0" smtClean="0">
                <a:solidFill>
                  <a:srgbClr val="FF0000"/>
                </a:solidFill>
              </a:rPr>
              <a:t>styles</a:t>
            </a:r>
            <a:r>
              <a:rPr lang="en-US" dirty="0" smtClean="0"/>
              <a:t>.</a:t>
            </a:r>
          </a:p>
          <a:p>
            <a:pPr lvl="1"/>
            <a:r>
              <a:rPr lang="en-US" dirty="0" smtClean="0"/>
              <a:t>So </a:t>
            </a:r>
            <a:r>
              <a:rPr lang="en-US" dirty="0"/>
              <a:t>even if you don’t supply any style rules, the content is rendered in a reasonable fashion using the default rules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60</a:t>
            </a:fld>
            <a:endParaRPr lang="en-US" dirty="0"/>
          </a:p>
        </p:txBody>
      </p:sp>
      <p:pic>
        <p:nvPicPr>
          <p:cNvPr id="6" name="Picture 5"/>
          <p:cNvPicPr>
            <a:picLocks noChangeAspect="1"/>
          </p:cNvPicPr>
          <p:nvPr/>
        </p:nvPicPr>
        <p:blipFill>
          <a:blip r:embed="rId2"/>
          <a:stretch>
            <a:fillRect/>
          </a:stretch>
        </p:blipFill>
        <p:spPr>
          <a:xfrm>
            <a:off x="2340528" y="3072603"/>
            <a:ext cx="2136309" cy="1343807"/>
          </a:xfrm>
          <a:prstGeom prst="rect">
            <a:avLst/>
          </a:prstGeom>
          <a:ln>
            <a:solidFill>
              <a:schemeClr val="accent1"/>
            </a:solidFill>
          </a:ln>
        </p:spPr>
      </p:pic>
    </p:spTree>
    <p:extLst>
      <p:ext uri="{BB962C8B-B14F-4D97-AF65-F5344CB8AC3E}">
        <p14:creationId xmlns:p14="http://schemas.microsoft.com/office/powerpoint/2010/main" val="2325363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solidFill>
                  <a:srgbClr val="FF0000"/>
                </a:solidFill>
              </a:rPr>
              <a:t>Selectors</a:t>
            </a:r>
            <a:r>
              <a:rPr lang="en-US" dirty="0" smtClean="0"/>
              <a:t> </a:t>
            </a:r>
            <a:r>
              <a:rPr lang="en-US" dirty="0"/>
              <a:t>generally </a:t>
            </a:r>
            <a:r>
              <a:rPr lang="en-US" dirty="0">
                <a:solidFill>
                  <a:srgbClr val="FF0000"/>
                </a:solidFill>
              </a:rPr>
              <a:t>cascade</a:t>
            </a:r>
            <a:r>
              <a:rPr lang="en-US" dirty="0"/>
              <a:t> so the body selector will select all body elements as well as all elements that are inside a body </a:t>
            </a:r>
            <a:r>
              <a:rPr lang="en-US" dirty="0" smtClean="0"/>
              <a:t>element.</a:t>
            </a:r>
          </a:p>
          <a:p>
            <a:pPr lvl="1"/>
            <a:r>
              <a:rPr lang="en-US" dirty="0" smtClean="0"/>
              <a:t>Selectors </a:t>
            </a:r>
            <a:r>
              <a:rPr lang="en-US" dirty="0"/>
              <a:t>can also be combined in various </a:t>
            </a:r>
            <a:r>
              <a:rPr lang="en-US" dirty="0" smtClean="0"/>
              <a:t>ways.</a:t>
            </a:r>
          </a:p>
          <a:p>
            <a:pPr lvl="1"/>
            <a:r>
              <a:rPr lang="en-US" dirty="0" smtClean="0"/>
              <a:t>The </a:t>
            </a:r>
            <a:r>
              <a:rPr lang="en-US" dirty="0">
                <a:solidFill>
                  <a:srgbClr val="FF0000"/>
                </a:solidFill>
              </a:rPr>
              <a:t>comma separator</a:t>
            </a:r>
            <a:r>
              <a:rPr lang="en-US" dirty="0"/>
              <a:t>, for example, is used as a </a:t>
            </a:r>
            <a:r>
              <a:rPr lang="en-US" dirty="0">
                <a:solidFill>
                  <a:srgbClr val="FF0000"/>
                </a:solidFill>
              </a:rPr>
              <a:t>logical OR </a:t>
            </a:r>
            <a:r>
              <a:rPr lang="en-US" dirty="0" smtClean="0">
                <a:solidFill>
                  <a:srgbClr val="FF0000"/>
                </a:solidFill>
              </a:rPr>
              <a:t>operator</a:t>
            </a:r>
            <a:r>
              <a:rPr lang="en-US" dirty="0" smtClean="0"/>
              <a:t>.</a:t>
            </a:r>
          </a:p>
          <a:p>
            <a:pPr lvl="2"/>
            <a:r>
              <a:rPr lang="en-US" dirty="0" smtClean="0"/>
              <a:t>So </a:t>
            </a:r>
            <a:r>
              <a:rPr lang="en-US" dirty="0"/>
              <a:t>h1, h2, h3 will select all elements that are inside either an h1 element or an h2 element or an h3 element. </a:t>
            </a:r>
            <a:endParaRPr lang="en-US" dirty="0" smtClean="0"/>
          </a:p>
          <a:p>
            <a:pPr lvl="1"/>
            <a:r>
              <a:rPr lang="en-US" dirty="0" smtClean="0"/>
              <a:t>Similarly</a:t>
            </a:r>
            <a:r>
              <a:rPr lang="en-US" dirty="0"/>
              <a:t>, the </a:t>
            </a:r>
            <a:r>
              <a:rPr lang="en-US" dirty="0">
                <a:solidFill>
                  <a:srgbClr val="FF0000"/>
                </a:solidFill>
              </a:rPr>
              <a:t>space separator</a:t>
            </a:r>
            <a:r>
              <a:rPr lang="en-US" dirty="0"/>
              <a:t> is a </a:t>
            </a:r>
            <a:r>
              <a:rPr lang="en-US" dirty="0">
                <a:solidFill>
                  <a:srgbClr val="FF0000"/>
                </a:solidFill>
              </a:rPr>
              <a:t>logical AND </a:t>
            </a:r>
            <a:r>
              <a:rPr lang="en-US" dirty="0" smtClean="0">
                <a:solidFill>
                  <a:srgbClr val="FF0000"/>
                </a:solidFill>
              </a:rPr>
              <a:t>operator</a:t>
            </a:r>
            <a:r>
              <a:rPr lang="en-US" dirty="0" smtClean="0"/>
              <a:t>.</a:t>
            </a:r>
          </a:p>
          <a:p>
            <a:pPr lvl="2"/>
            <a:r>
              <a:rPr lang="en-US" dirty="0" smtClean="0"/>
              <a:t>So </a:t>
            </a:r>
            <a:r>
              <a:rPr lang="en-US" dirty="0"/>
              <a:t>h1 p will select all elements that are both inside an h1 element and a p element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61</a:t>
            </a:fld>
            <a:endParaRPr lang="en-US" dirty="0"/>
          </a:p>
        </p:txBody>
      </p:sp>
    </p:spTree>
    <p:extLst>
      <p:ext uri="{BB962C8B-B14F-4D97-AF65-F5344CB8AC3E}">
        <p14:creationId xmlns:p14="http://schemas.microsoft.com/office/powerpoint/2010/main" val="1146523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Declarations</a:t>
            </a:r>
          </a:p>
        </p:txBody>
      </p:sp>
      <p:sp>
        <p:nvSpPr>
          <p:cNvPr id="3" name="Content Placeholder 2"/>
          <p:cNvSpPr>
            <a:spLocks noGrp="1"/>
          </p:cNvSpPr>
          <p:nvPr>
            <p:ph idx="1"/>
          </p:nvPr>
        </p:nvSpPr>
        <p:spPr/>
        <p:txBody>
          <a:bodyPr/>
          <a:lstStyle/>
          <a:p>
            <a:r>
              <a:rPr lang="en-US" dirty="0" smtClean="0"/>
              <a:t>Selectors </a:t>
            </a:r>
            <a:r>
              <a:rPr lang="en-US" dirty="0"/>
              <a:t>determine what elements a rule is applied to, but the </a:t>
            </a:r>
            <a:r>
              <a:rPr lang="en-US" dirty="0">
                <a:solidFill>
                  <a:srgbClr val="FF0000"/>
                </a:solidFill>
              </a:rPr>
              <a:t>declarations</a:t>
            </a:r>
            <a:r>
              <a:rPr lang="en-US" dirty="0"/>
              <a:t> specify the </a:t>
            </a:r>
            <a:r>
              <a:rPr lang="en-US" dirty="0">
                <a:solidFill>
                  <a:srgbClr val="FF0000"/>
                </a:solidFill>
              </a:rPr>
              <a:t>style attributes</a:t>
            </a:r>
            <a:r>
              <a:rPr lang="en-US" dirty="0"/>
              <a:t> that are </a:t>
            </a:r>
            <a:r>
              <a:rPr lang="en-US" dirty="0">
                <a:solidFill>
                  <a:srgbClr val="FF0000"/>
                </a:solidFill>
              </a:rPr>
              <a:t>applied</a:t>
            </a:r>
            <a:r>
              <a:rPr lang="en-US" dirty="0"/>
              <a:t> to the </a:t>
            </a:r>
            <a:r>
              <a:rPr lang="en-US" dirty="0">
                <a:solidFill>
                  <a:srgbClr val="FF0000"/>
                </a:solidFill>
              </a:rPr>
              <a:t>selected </a:t>
            </a:r>
            <a:r>
              <a:rPr lang="en-US" dirty="0" smtClean="0">
                <a:solidFill>
                  <a:srgbClr val="FF0000"/>
                </a:solidFill>
              </a:rPr>
              <a:t>elements</a:t>
            </a:r>
            <a:r>
              <a:rPr lang="en-US" dirty="0" smtClean="0"/>
              <a:t>.</a:t>
            </a:r>
          </a:p>
          <a:p>
            <a:pPr lvl="1"/>
            <a:r>
              <a:rPr lang="en-US" dirty="0" smtClean="0"/>
              <a:t>In </a:t>
            </a:r>
            <a:r>
              <a:rPr lang="en-US" dirty="0"/>
              <a:t>many cases, each declaration sets the value of a single </a:t>
            </a:r>
            <a:r>
              <a:rPr lang="en-US" dirty="0" smtClean="0"/>
              <a:t>attribute.</a:t>
            </a:r>
          </a:p>
          <a:p>
            <a:pPr lvl="1"/>
            <a:r>
              <a:rPr lang="en-US" dirty="0" smtClean="0"/>
              <a:t>The </a:t>
            </a:r>
            <a:r>
              <a:rPr lang="en-US" dirty="0"/>
              <a:t>name and value are separated by a color and the declaration is terminated with a semicolon; for </a:t>
            </a:r>
            <a:r>
              <a:rPr lang="en-US" dirty="0" smtClean="0"/>
              <a:t>example:</a:t>
            </a:r>
          </a:p>
          <a:p>
            <a:pPr marL="233363" lvl="1" indent="0">
              <a:buNone/>
            </a:pPr>
            <a:r>
              <a:rPr lang="en-US" dirty="0"/>
              <a:t>	</a:t>
            </a:r>
            <a:r>
              <a:rPr lang="en-US" dirty="0" smtClean="0"/>
              <a:t>	color:red;</a:t>
            </a:r>
          </a:p>
          <a:p>
            <a:pPr lvl="1"/>
            <a:r>
              <a:rPr lang="en-US" dirty="0" smtClean="0"/>
              <a:t>There </a:t>
            </a:r>
            <a:r>
              <a:rPr lang="en-US" dirty="0"/>
              <a:t>is a seemingly endless number of style attributes that you can set, and I will demonstrate these in Chapters </a:t>
            </a:r>
            <a:r>
              <a:rPr lang="en-US" dirty="0" smtClean="0"/>
              <a:t>10–15.</a:t>
            </a:r>
          </a:p>
          <a:p>
            <a:pPr lvl="1"/>
            <a:r>
              <a:rPr lang="en-US" dirty="0" smtClean="0"/>
              <a:t>CSS </a:t>
            </a:r>
            <a:r>
              <a:rPr lang="en-US" dirty="0"/>
              <a:t>supports </a:t>
            </a:r>
            <a:r>
              <a:rPr lang="en-US" dirty="0">
                <a:solidFill>
                  <a:srgbClr val="FF0000"/>
                </a:solidFill>
              </a:rPr>
              <a:t>shortcuts</a:t>
            </a:r>
            <a:r>
              <a:rPr lang="en-US" dirty="0"/>
              <a:t> that allow you to specify </a:t>
            </a:r>
            <a:r>
              <a:rPr lang="en-US" dirty="0">
                <a:solidFill>
                  <a:srgbClr val="FF0000"/>
                </a:solidFill>
              </a:rPr>
              <a:t>multiple attributes</a:t>
            </a:r>
            <a:r>
              <a:rPr lang="en-US" dirty="0"/>
              <a:t> in a </a:t>
            </a:r>
            <a:r>
              <a:rPr lang="en-US" dirty="0">
                <a:solidFill>
                  <a:srgbClr val="FF0000"/>
                </a:solidFill>
              </a:rPr>
              <a:t>single </a:t>
            </a:r>
            <a:r>
              <a:rPr lang="en-US" dirty="0" smtClean="0">
                <a:solidFill>
                  <a:srgbClr val="FF0000"/>
                </a:solidFill>
              </a:rPr>
              <a:t>declaration</a:t>
            </a:r>
            <a:r>
              <a:rPr lang="en-US" dirty="0" smtClean="0"/>
              <a:t>.</a:t>
            </a:r>
          </a:p>
          <a:p>
            <a:pPr lvl="1"/>
            <a:r>
              <a:rPr lang="en-US" dirty="0" smtClean="0"/>
              <a:t>The </a:t>
            </a:r>
            <a:r>
              <a:rPr lang="en-US" dirty="0"/>
              <a:t>margin attribute is a good example of this. The margin attribute specifies the amount of space between an element and its </a:t>
            </a:r>
            <a:r>
              <a:rPr lang="en-US" dirty="0" smtClean="0"/>
              <a:t>neighbors.</a:t>
            </a:r>
          </a:p>
          <a:p>
            <a:pPr lvl="2"/>
            <a:r>
              <a:rPr lang="en-US" dirty="0" smtClean="0"/>
              <a:t>The </a:t>
            </a:r>
            <a:r>
              <a:rPr lang="en-US" dirty="0"/>
              <a:t>space above, below, to the left, and to the right can be specified </a:t>
            </a:r>
            <a:r>
              <a:rPr lang="en-US" dirty="0" smtClean="0"/>
              <a:t>independently.</a:t>
            </a:r>
          </a:p>
          <a:p>
            <a:pPr lvl="2"/>
            <a:r>
              <a:rPr lang="en-US" dirty="0" smtClean="0"/>
              <a:t>To </a:t>
            </a:r>
            <a:r>
              <a:rPr lang="en-US" dirty="0"/>
              <a:t>set these all to 5 pixels you can use the following declarations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62</a:t>
            </a:fld>
            <a:endParaRPr lang="en-US" dirty="0"/>
          </a:p>
        </p:txBody>
      </p:sp>
      <p:pic>
        <p:nvPicPr>
          <p:cNvPr id="6" name="Picture 5"/>
          <p:cNvPicPr>
            <a:picLocks noChangeAspect="1"/>
          </p:cNvPicPr>
          <p:nvPr/>
        </p:nvPicPr>
        <p:blipFill>
          <a:blip r:embed="rId2"/>
          <a:stretch>
            <a:fillRect/>
          </a:stretch>
        </p:blipFill>
        <p:spPr>
          <a:xfrm>
            <a:off x="7877175" y="5195756"/>
            <a:ext cx="2476500" cy="1181100"/>
          </a:xfrm>
          <a:prstGeom prst="rect">
            <a:avLst/>
          </a:prstGeom>
          <a:ln>
            <a:solidFill>
              <a:schemeClr val="accent1"/>
            </a:solidFill>
          </a:ln>
        </p:spPr>
      </p:pic>
    </p:spTree>
    <p:extLst>
      <p:ext uri="{BB962C8B-B14F-4D97-AF65-F5344CB8AC3E}">
        <p14:creationId xmlns:p14="http://schemas.microsoft.com/office/powerpoint/2010/main" val="1359300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Declarations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a:t>CSS also allows you to set all four values in a single shortcut declaration:</a:t>
            </a:r>
          </a:p>
          <a:p>
            <a:pPr marL="233363" lvl="1" indent="0">
              <a:buNone/>
            </a:pPr>
            <a:endParaRPr lang="en-US" dirty="0" smtClean="0"/>
          </a:p>
          <a:p>
            <a:pPr marL="233363" lvl="1" indent="0">
              <a:buNone/>
            </a:pPr>
            <a:endParaRPr lang="en-US" dirty="0"/>
          </a:p>
          <a:p>
            <a:pPr lvl="1"/>
            <a:r>
              <a:rPr lang="en-US" dirty="0"/>
              <a:t>The four values in the declaration specify the top, right, bottom, and left margin values.</a:t>
            </a:r>
          </a:p>
          <a:p>
            <a:pPr lvl="1"/>
            <a:r>
              <a:rPr lang="en-US" dirty="0"/>
              <a:t>The shortcut can be further shortened, however. If the right value is not provided it will be set as the same value of the left margin. Similarly, the bottom margin will use the same value as the top. So this can be also set like this:</a:t>
            </a:r>
          </a:p>
          <a:p>
            <a:pPr marL="233363" lvl="1" indent="0">
              <a:buNone/>
            </a:pPr>
            <a:endParaRPr lang="en-US" dirty="0" smtClean="0"/>
          </a:p>
          <a:p>
            <a:pPr marL="233363" lvl="1" indent="0">
              <a:buNone/>
            </a:pPr>
            <a:endParaRPr lang="en-US" dirty="0" smtClean="0"/>
          </a:p>
          <a:p>
            <a:pPr lvl="2"/>
            <a:r>
              <a:rPr lang="en-US" dirty="0"/>
              <a:t>Here, only the top and right values are specified; the bottom is set to the same value as the top and the left is set to the same value as the </a:t>
            </a:r>
            <a:r>
              <a:rPr lang="en-US" dirty="0" smtClean="0"/>
              <a:t>right.</a:t>
            </a:r>
          </a:p>
          <a:p>
            <a:pPr lvl="1"/>
            <a:r>
              <a:rPr lang="en-US" dirty="0" smtClean="0"/>
              <a:t>Finally</a:t>
            </a:r>
            <a:r>
              <a:rPr lang="en-US" dirty="0"/>
              <a:t>, since all values are the same, you can also use the simplest shortcut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1152525" y="1790394"/>
            <a:ext cx="3124200" cy="257175"/>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152525" y="3688911"/>
            <a:ext cx="2181225" cy="352425"/>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1152525" y="5320728"/>
            <a:ext cx="1619250" cy="361950"/>
          </a:xfrm>
          <a:prstGeom prst="rect">
            <a:avLst/>
          </a:prstGeom>
          <a:ln>
            <a:solidFill>
              <a:schemeClr val="accent1"/>
            </a:solidFill>
          </a:ln>
        </p:spPr>
      </p:pic>
    </p:spTree>
    <p:extLst>
      <p:ext uri="{BB962C8B-B14F-4D97-AF65-F5344CB8AC3E}">
        <p14:creationId xmlns:p14="http://schemas.microsoft.com/office/powerpoint/2010/main" val="2442905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The </a:t>
            </a:r>
            <a:r>
              <a:rPr lang="en-US" dirty="0"/>
              <a:t>order of the values is important here since the values are </a:t>
            </a:r>
            <a:r>
              <a:rPr lang="en-US" dirty="0">
                <a:solidFill>
                  <a:srgbClr val="FF0000"/>
                </a:solidFill>
              </a:rPr>
              <a:t>not named</a:t>
            </a:r>
            <a:r>
              <a:rPr lang="en-US" dirty="0"/>
              <a:t> but rather </a:t>
            </a:r>
            <a:r>
              <a:rPr lang="en-US" dirty="0">
                <a:solidFill>
                  <a:srgbClr val="FF0000"/>
                </a:solidFill>
              </a:rPr>
              <a:t>assumed</a:t>
            </a:r>
            <a:r>
              <a:rPr lang="en-US" dirty="0"/>
              <a:t> based on </a:t>
            </a:r>
            <a:r>
              <a:rPr lang="en-US" dirty="0">
                <a:solidFill>
                  <a:srgbClr val="FF0000"/>
                </a:solidFill>
              </a:rPr>
              <a:t>order</a:t>
            </a:r>
            <a:r>
              <a:rPr lang="en-US" dirty="0"/>
              <a:t>. </a:t>
            </a:r>
            <a:endParaRPr lang="en-US" dirty="0" smtClean="0"/>
          </a:p>
          <a:p>
            <a:pPr lvl="1"/>
            <a:r>
              <a:rPr lang="en-US" dirty="0" smtClean="0"/>
              <a:t>To </a:t>
            </a:r>
            <a:r>
              <a:rPr lang="en-US" dirty="0"/>
              <a:t>help remember the correct order, think of a </a:t>
            </a:r>
            <a:r>
              <a:rPr lang="en-US" dirty="0" smtClean="0"/>
              <a:t>clock.</a:t>
            </a:r>
          </a:p>
          <a:p>
            <a:pPr lvl="1"/>
            <a:r>
              <a:rPr lang="en-US" dirty="0" smtClean="0"/>
              <a:t>The </a:t>
            </a:r>
            <a:r>
              <a:rPr lang="en-US" dirty="0"/>
              <a:t>day starts at midnight (top) and then continues in clockwise fashion to 3 (right) then to 6 (bottom) and finally to 9 (left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64</a:t>
            </a:fld>
            <a:endParaRPr lang="en-US" dirty="0"/>
          </a:p>
        </p:txBody>
      </p:sp>
    </p:spTree>
    <p:extLst>
      <p:ext uri="{BB962C8B-B14F-4D97-AF65-F5344CB8AC3E}">
        <p14:creationId xmlns:p14="http://schemas.microsoft.com/office/powerpoint/2010/main" val="2190472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Units</a:t>
            </a:r>
          </a:p>
        </p:txBody>
      </p:sp>
      <p:sp>
        <p:nvSpPr>
          <p:cNvPr id="3" name="Content Placeholder 2"/>
          <p:cNvSpPr>
            <a:spLocks noGrp="1"/>
          </p:cNvSpPr>
          <p:nvPr>
            <p:ph idx="1"/>
          </p:nvPr>
        </p:nvSpPr>
        <p:spPr/>
        <p:txBody>
          <a:bodyPr/>
          <a:lstStyle/>
          <a:p>
            <a:r>
              <a:rPr lang="en-US" dirty="0" smtClean="0"/>
              <a:t>In </a:t>
            </a:r>
            <a:r>
              <a:rPr lang="en-US" dirty="0"/>
              <a:t>my previous examples, I have set </a:t>
            </a:r>
            <a:r>
              <a:rPr lang="en-US" dirty="0" smtClean="0"/>
              <a:t>the</a:t>
            </a:r>
          </a:p>
          <a:p>
            <a:pPr lvl="2"/>
            <a:r>
              <a:rPr lang="en-US" dirty="0" smtClean="0"/>
              <a:t>font size</a:t>
            </a:r>
          </a:p>
          <a:p>
            <a:pPr lvl="2"/>
            <a:r>
              <a:rPr lang="en-US" dirty="0" smtClean="0"/>
              <a:t>color</a:t>
            </a:r>
            <a:r>
              <a:rPr lang="en-US" dirty="0"/>
              <a:t>, and </a:t>
            </a:r>
            <a:endParaRPr lang="en-US" dirty="0" smtClean="0"/>
          </a:p>
          <a:p>
            <a:pPr lvl="2"/>
            <a:r>
              <a:rPr lang="en-US" dirty="0" smtClean="0"/>
              <a:t>margin </a:t>
            </a:r>
            <a:r>
              <a:rPr lang="en-US" dirty="0"/>
              <a:t>using some </a:t>
            </a:r>
            <a:r>
              <a:rPr lang="en-US" dirty="0">
                <a:solidFill>
                  <a:srgbClr val="FF0000"/>
                </a:solidFill>
              </a:rPr>
              <a:t>arbitrary </a:t>
            </a:r>
            <a:r>
              <a:rPr lang="en-US" dirty="0" smtClean="0">
                <a:solidFill>
                  <a:srgbClr val="FF0000"/>
                </a:solidFill>
              </a:rPr>
              <a:t>units</a:t>
            </a:r>
          </a:p>
          <a:p>
            <a:pPr lvl="1"/>
            <a:r>
              <a:rPr lang="en-US" dirty="0" smtClean="0"/>
              <a:t>Let’s </a:t>
            </a:r>
            <a:r>
              <a:rPr lang="en-US" dirty="0"/>
              <a:t>look at the most common units that are available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65</a:t>
            </a:fld>
            <a:endParaRPr lang="en-US" dirty="0"/>
          </a:p>
        </p:txBody>
      </p:sp>
    </p:spTree>
    <p:extLst>
      <p:ext uri="{BB962C8B-B14F-4D97-AF65-F5344CB8AC3E}">
        <p14:creationId xmlns:p14="http://schemas.microsoft.com/office/powerpoint/2010/main" val="6807778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Distance Units</a:t>
            </a:r>
          </a:p>
        </p:txBody>
      </p:sp>
      <p:sp>
        <p:nvSpPr>
          <p:cNvPr id="7" name="Content Placeholder 6"/>
          <p:cNvSpPr>
            <a:spLocks noGrp="1"/>
          </p:cNvSpPr>
          <p:nvPr>
            <p:ph idx="1"/>
          </p:nvPr>
        </p:nvSpPr>
        <p:spPr/>
        <p:txBody>
          <a:bodyPr/>
          <a:lstStyle/>
          <a:p>
            <a:r>
              <a:rPr lang="en-US" dirty="0" smtClean="0"/>
              <a:t>The </a:t>
            </a:r>
            <a:r>
              <a:rPr lang="en-US" dirty="0"/>
              <a:t>distance unit, sometimes called </a:t>
            </a:r>
            <a:r>
              <a:rPr lang="en-US" dirty="0">
                <a:solidFill>
                  <a:srgbClr val="FF0000"/>
                </a:solidFill>
              </a:rPr>
              <a:t>length</a:t>
            </a:r>
            <a:r>
              <a:rPr lang="en-US" dirty="0"/>
              <a:t> or </a:t>
            </a:r>
            <a:r>
              <a:rPr lang="en-US" dirty="0">
                <a:solidFill>
                  <a:srgbClr val="FF0000"/>
                </a:solidFill>
              </a:rPr>
              <a:t>size</a:t>
            </a:r>
            <a:r>
              <a:rPr lang="en-US" dirty="0"/>
              <a:t>, is used in many declarations and supports several types of </a:t>
            </a:r>
            <a:r>
              <a:rPr lang="en-US" dirty="0" smtClean="0"/>
              <a:t>units.</a:t>
            </a:r>
          </a:p>
          <a:p>
            <a:pPr lvl="1"/>
            <a:r>
              <a:rPr lang="en-US" dirty="0" smtClean="0"/>
              <a:t>The </a:t>
            </a:r>
            <a:r>
              <a:rPr lang="en-US" dirty="0"/>
              <a:t>basic absolute units </a:t>
            </a:r>
            <a:r>
              <a:rPr lang="en-US" dirty="0" smtClean="0"/>
              <a:t>are</a:t>
            </a:r>
          </a:p>
          <a:p>
            <a:pPr lvl="2"/>
            <a:r>
              <a:rPr lang="en-US" dirty="0" smtClean="0"/>
              <a:t>inches </a:t>
            </a:r>
            <a:r>
              <a:rPr lang="en-US" dirty="0"/>
              <a:t>(</a:t>
            </a:r>
            <a:r>
              <a:rPr lang="en-US" dirty="0" smtClean="0"/>
              <a:t>in)</a:t>
            </a:r>
          </a:p>
          <a:p>
            <a:pPr lvl="2"/>
            <a:r>
              <a:rPr lang="en-US" dirty="0" smtClean="0"/>
              <a:t>centimeters </a:t>
            </a:r>
            <a:r>
              <a:rPr lang="en-US" dirty="0"/>
              <a:t>(</a:t>
            </a:r>
            <a:r>
              <a:rPr lang="en-US" dirty="0" smtClean="0"/>
              <a:t>cm)</a:t>
            </a:r>
          </a:p>
          <a:p>
            <a:pPr lvl="2"/>
            <a:r>
              <a:rPr lang="en-US" dirty="0" smtClean="0"/>
              <a:t>millimeters </a:t>
            </a:r>
            <a:r>
              <a:rPr lang="en-US" dirty="0"/>
              <a:t>(mm), and </a:t>
            </a:r>
            <a:endParaRPr lang="en-US" dirty="0" smtClean="0"/>
          </a:p>
          <a:p>
            <a:pPr lvl="2"/>
            <a:r>
              <a:rPr lang="en-US" dirty="0" smtClean="0"/>
              <a:t>1/4 </a:t>
            </a:r>
            <a:r>
              <a:rPr lang="en-US" dirty="0"/>
              <a:t>millimeters (</a:t>
            </a:r>
            <a:r>
              <a:rPr lang="en-US" dirty="0" smtClean="0"/>
              <a:t>q)</a:t>
            </a:r>
          </a:p>
          <a:p>
            <a:pPr lvl="1"/>
            <a:r>
              <a:rPr lang="en-US" dirty="0" smtClean="0"/>
              <a:t>Not </a:t>
            </a:r>
            <a:r>
              <a:rPr lang="en-US" dirty="0"/>
              <a:t>much needs to be said about these; everyone knows what inches and centimeters </a:t>
            </a:r>
            <a:r>
              <a:rPr lang="en-US" dirty="0" smtClean="0"/>
              <a:t>are.</a:t>
            </a:r>
          </a:p>
          <a:p>
            <a:pPr lvl="1"/>
            <a:r>
              <a:rPr lang="en-US" dirty="0" smtClean="0"/>
              <a:t>However</a:t>
            </a:r>
            <a:r>
              <a:rPr lang="en-US" dirty="0"/>
              <a:t>, their </a:t>
            </a:r>
            <a:r>
              <a:rPr lang="en-US" dirty="0">
                <a:solidFill>
                  <a:srgbClr val="FF0000"/>
                </a:solidFill>
              </a:rPr>
              <a:t>typographical</a:t>
            </a:r>
            <a:r>
              <a:rPr lang="en-US" dirty="0"/>
              <a:t> </a:t>
            </a:r>
            <a:r>
              <a:rPr lang="en-US" dirty="0" smtClean="0"/>
              <a:t>cousins,</a:t>
            </a:r>
          </a:p>
          <a:p>
            <a:pPr lvl="2"/>
            <a:r>
              <a:rPr lang="en-US" dirty="0" smtClean="0"/>
              <a:t>picas </a:t>
            </a:r>
            <a:r>
              <a:rPr lang="en-US" dirty="0"/>
              <a:t>(</a:t>
            </a:r>
            <a:r>
              <a:rPr lang="en-US" dirty="0" smtClean="0"/>
              <a:t>pc)</a:t>
            </a:r>
          </a:p>
          <a:p>
            <a:pPr lvl="2"/>
            <a:r>
              <a:rPr lang="en-US" dirty="0" smtClean="0"/>
              <a:t>points </a:t>
            </a:r>
            <a:r>
              <a:rPr lang="en-US" dirty="0"/>
              <a:t>(</a:t>
            </a:r>
            <a:r>
              <a:rPr lang="en-US" dirty="0" smtClean="0"/>
              <a:t>pt), and</a:t>
            </a:r>
          </a:p>
          <a:p>
            <a:pPr lvl="2"/>
            <a:r>
              <a:rPr lang="en-US" dirty="0" smtClean="0"/>
              <a:t>pixels </a:t>
            </a:r>
            <a:r>
              <a:rPr lang="en-US" dirty="0"/>
              <a:t>(px), seems to be much more </a:t>
            </a:r>
            <a:r>
              <a:rPr lang="en-US" dirty="0" smtClean="0"/>
              <a:t>prevalent</a:t>
            </a:r>
          </a:p>
          <a:p>
            <a:pPr lvl="1"/>
            <a:r>
              <a:rPr lang="en-US" dirty="0" smtClean="0"/>
              <a:t>In </a:t>
            </a:r>
            <a:r>
              <a:rPr lang="en-US" dirty="0"/>
              <a:t>1 inch there </a:t>
            </a:r>
            <a:r>
              <a:rPr lang="en-US" dirty="0" smtClean="0"/>
              <a:t>are</a:t>
            </a:r>
          </a:p>
          <a:p>
            <a:pPr lvl="2"/>
            <a:r>
              <a:rPr lang="en-US" dirty="0" smtClean="0"/>
              <a:t>6 picas, 72 </a:t>
            </a:r>
            <a:r>
              <a:rPr lang="en-US" dirty="0"/>
              <a:t>points, </a:t>
            </a:r>
            <a:r>
              <a:rPr lang="en-US" dirty="0" smtClean="0"/>
              <a:t>or 96 pixels</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66</a:t>
            </a:fld>
            <a:endParaRPr lang="en-US" dirty="0"/>
          </a:p>
        </p:txBody>
      </p:sp>
    </p:spTree>
    <p:extLst>
      <p:ext uri="{BB962C8B-B14F-4D97-AF65-F5344CB8AC3E}">
        <p14:creationId xmlns:p14="http://schemas.microsoft.com/office/powerpoint/2010/main" val="258229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Units</a:t>
            </a:r>
            <a:endParaRPr lang="en-US" dirty="0"/>
          </a:p>
        </p:txBody>
      </p:sp>
      <p:sp>
        <p:nvSpPr>
          <p:cNvPr id="3" name="Content Placeholder 2"/>
          <p:cNvSpPr>
            <a:spLocks noGrp="1"/>
          </p:cNvSpPr>
          <p:nvPr>
            <p:ph idx="1"/>
          </p:nvPr>
        </p:nvSpPr>
        <p:spPr/>
        <p:txBody>
          <a:bodyPr/>
          <a:lstStyle/>
          <a:p>
            <a:r>
              <a:rPr lang="en-US" dirty="0"/>
              <a:t>One fundamental drawback to using these </a:t>
            </a:r>
            <a:r>
              <a:rPr lang="en-US" dirty="0">
                <a:solidFill>
                  <a:srgbClr val="FF0000"/>
                </a:solidFill>
              </a:rPr>
              <a:t>absolute units</a:t>
            </a:r>
            <a:r>
              <a:rPr lang="en-US" dirty="0"/>
              <a:t> is that they </a:t>
            </a:r>
            <a:r>
              <a:rPr lang="en-US" dirty="0">
                <a:solidFill>
                  <a:srgbClr val="FF0000"/>
                </a:solidFill>
              </a:rPr>
              <a:t>seldom</a:t>
            </a:r>
            <a:r>
              <a:rPr lang="en-US" dirty="0"/>
              <a:t> have any </a:t>
            </a:r>
            <a:r>
              <a:rPr lang="en-US" dirty="0">
                <a:solidFill>
                  <a:srgbClr val="FF0000"/>
                </a:solidFill>
              </a:rPr>
              <a:t>relevance</a:t>
            </a:r>
            <a:r>
              <a:rPr lang="en-US" dirty="0"/>
              <a:t> to </a:t>
            </a:r>
            <a:r>
              <a:rPr lang="en-US" dirty="0">
                <a:solidFill>
                  <a:srgbClr val="FF0000"/>
                </a:solidFill>
              </a:rPr>
              <a:t>real-world </a:t>
            </a:r>
            <a:r>
              <a:rPr lang="en-US" dirty="0" smtClean="0">
                <a:solidFill>
                  <a:srgbClr val="FF0000"/>
                </a:solidFill>
              </a:rPr>
              <a:t>dimensions</a:t>
            </a:r>
            <a:r>
              <a:rPr lang="en-US" dirty="0" smtClean="0"/>
              <a:t>.</a:t>
            </a:r>
          </a:p>
          <a:p>
            <a:pPr lvl="1"/>
            <a:r>
              <a:rPr lang="en-US" dirty="0" smtClean="0"/>
              <a:t>The </a:t>
            </a:r>
            <a:r>
              <a:rPr lang="en-US" dirty="0">
                <a:solidFill>
                  <a:srgbClr val="FF0000"/>
                </a:solidFill>
              </a:rPr>
              <a:t>actual size</a:t>
            </a:r>
            <a:r>
              <a:rPr lang="en-US" dirty="0"/>
              <a:t> on one </a:t>
            </a:r>
            <a:r>
              <a:rPr lang="en-US" dirty="0">
                <a:solidFill>
                  <a:srgbClr val="FF0000"/>
                </a:solidFill>
              </a:rPr>
              <a:t>screen</a:t>
            </a:r>
            <a:r>
              <a:rPr lang="en-US" dirty="0"/>
              <a:t> can be very </a:t>
            </a:r>
            <a:r>
              <a:rPr lang="en-US" dirty="0">
                <a:solidFill>
                  <a:srgbClr val="FF0000"/>
                </a:solidFill>
              </a:rPr>
              <a:t>different</a:t>
            </a:r>
            <a:r>
              <a:rPr lang="en-US" dirty="0"/>
              <a:t> from another, depending on the </a:t>
            </a:r>
            <a:r>
              <a:rPr lang="en-US" dirty="0">
                <a:solidFill>
                  <a:srgbClr val="FF0000"/>
                </a:solidFill>
              </a:rPr>
              <a:t>device </a:t>
            </a:r>
            <a:r>
              <a:rPr lang="en-US" dirty="0" smtClean="0">
                <a:solidFill>
                  <a:srgbClr val="FF0000"/>
                </a:solidFill>
              </a:rPr>
              <a:t>resolution</a:t>
            </a:r>
            <a:r>
              <a:rPr lang="en-US" dirty="0" smtClean="0"/>
              <a:t>.</a:t>
            </a:r>
          </a:p>
          <a:p>
            <a:pPr lvl="1"/>
            <a:r>
              <a:rPr lang="en-US" dirty="0" smtClean="0"/>
              <a:t>The </a:t>
            </a:r>
            <a:r>
              <a:rPr lang="en-US" dirty="0"/>
              <a:t>absolute units are more </a:t>
            </a:r>
            <a:r>
              <a:rPr lang="en-US" dirty="0">
                <a:solidFill>
                  <a:srgbClr val="FF0000"/>
                </a:solidFill>
              </a:rPr>
              <a:t>useful</a:t>
            </a:r>
            <a:r>
              <a:rPr lang="en-US" dirty="0"/>
              <a:t> when </a:t>
            </a:r>
            <a:r>
              <a:rPr lang="en-US" dirty="0">
                <a:solidFill>
                  <a:srgbClr val="FF0000"/>
                </a:solidFill>
              </a:rPr>
              <a:t>printing</a:t>
            </a:r>
            <a:r>
              <a:rPr lang="en-US" dirty="0"/>
              <a:t> as the </a:t>
            </a:r>
            <a:r>
              <a:rPr lang="en-US" dirty="0">
                <a:solidFill>
                  <a:srgbClr val="FF0000"/>
                </a:solidFill>
              </a:rPr>
              <a:t>physical size</a:t>
            </a:r>
            <a:r>
              <a:rPr lang="en-US" dirty="0"/>
              <a:t> is more accurately </a:t>
            </a:r>
            <a:r>
              <a:rPr lang="en-US" dirty="0" smtClean="0"/>
              <a:t>rendered.</a:t>
            </a:r>
          </a:p>
          <a:p>
            <a:pPr lvl="1"/>
            <a:r>
              <a:rPr lang="en-US" dirty="0" smtClean="0"/>
              <a:t>The </a:t>
            </a:r>
            <a:r>
              <a:rPr lang="en-US" dirty="0">
                <a:solidFill>
                  <a:srgbClr val="FF0000"/>
                </a:solidFill>
              </a:rPr>
              <a:t>relative units</a:t>
            </a:r>
            <a:r>
              <a:rPr lang="en-US" dirty="0"/>
              <a:t> are recommended for normal screen </a:t>
            </a:r>
            <a:r>
              <a:rPr lang="en-US" dirty="0" smtClean="0"/>
              <a:t>presentation.</a:t>
            </a:r>
          </a:p>
          <a:p>
            <a:pPr lvl="1"/>
            <a:r>
              <a:rPr lang="en-US" dirty="0" smtClean="0"/>
              <a:t>There </a:t>
            </a:r>
            <a:r>
              <a:rPr lang="en-US" dirty="0"/>
              <a:t>are two types of relative </a:t>
            </a:r>
            <a:r>
              <a:rPr lang="en-US" dirty="0" smtClean="0"/>
              <a:t>dimensions:</a:t>
            </a:r>
          </a:p>
          <a:p>
            <a:pPr lvl="2"/>
            <a:r>
              <a:rPr lang="en-US" dirty="0" smtClean="0"/>
              <a:t>font-relative and</a:t>
            </a:r>
          </a:p>
          <a:p>
            <a:pPr lvl="2"/>
            <a:r>
              <a:rPr lang="en-US" dirty="0" smtClean="0"/>
              <a:t>viewport-relative</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67</a:t>
            </a:fld>
            <a:endParaRPr lang="en-US" dirty="0"/>
          </a:p>
        </p:txBody>
      </p:sp>
    </p:spTree>
    <p:extLst>
      <p:ext uri="{BB962C8B-B14F-4D97-AF65-F5344CB8AC3E}">
        <p14:creationId xmlns:p14="http://schemas.microsoft.com/office/powerpoint/2010/main" val="2144379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Font-relative Units</a:t>
            </a:r>
            <a:endParaRPr lang="en-US" dirty="0"/>
          </a:p>
        </p:txBody>
      </p:sp>
      <p:sp>
        <p:nvSpPr>
          <p:cNvPr id="3" name="Content Placeholder 2"/>
          <p:cNvSpPr>
            <a:spLocks noGrp="1"/>
          </p:cNvSpPr>
          <p:nvPr>
            <p:ph idx="1"/>
          </p:nvPr>
        </p:nvSpPr>
        <p:spPr/>
        <p:txBody>
          <a:bodyPr/>
          <a:lstStyle/>
          <a:p>
            <a:r>
              <a:rPr lang="en-US" dirty="0"/>
              <a:t>The </a:t>
            </a:r>
            <a:r>
              <a:rPr lang="en-US" dirty="0">
                <a:solidFill>
                  <a:srgbClr val="FF0000"/>
                </a:solidFill>
              </a:rPr>
              <a:t>font-relative</a:t>
            </a:r>
            <a:r>
              <a:rPr lang="en-US" dirty="0"/>
              <a:t> units are relative to a </a:t>
            </a:r>
            <a:r>
              <a:rPr lang="en-US" dirty="0">
                <a:solidFill>
                  <a:srgbClr val="FF0000"/>
                </a:solidFill>
              </a:rPr>
              <a:t>font size</a:t>
            </a:r>
            <a:r>
              <a:rPr lang="en-US" dirty="0"/>
              <a:t>, usually of the </a:t>
            </a:r>
            <a:r>
              <a:rPr lang="en-US" dirty="0">
                <a:solidFill>
                  <a:srgbClr val="FF0000"/>
                </a:solidFill>
              </a:rPr>
              <a:t>current font</a:t>
            </a:r>
            <a:r>
              <a:rPr lang="en-US" dirty="0"/>
              <a:t>.</a:t>
            </a:r>
          </a:p>
          <a:p>
            <a:pPr lvl="1"/>
            <a:r>
              <a:rPr lang="en-US" dirty="0"/>
              <a:t>These units are</a:t>
            </a:r>
          </a:p>
          <a:p>
            <a:pPr lvl="2"/>
            <a:r>
              <a:rPr lang="en-US" dirty="0"/>
              <a:t>font size (em)</a:t>
            </a:r>
          </a:p>
          <a:p>
            <a:pPr lvl="2"/>
            <a:r>
              <a:rPr lang="en-US" dirty="0"/>
              <a:t>character height (ex)</a:t>
            </a:r>
          </a:p>
          <a:p>
            <a:pPr lvl="2"/>
            <a:r>
              <a:rPr lang="en-US" dirty="0"/>
              <a:t>zero width (ch), and</a:t>
            </a:r>
          </a:p>
          <a:p>
            <a:pPr lvl="2"/>
            <a:r>
              <a:rPr lang="en-US" dirty="0"/>
              <a:t>root font size (rem).</a:t>
            </a:r>
          </a:p>
          <a:p>
            <a:pPr lvl="1"/>
            <a:r>
              <a:rPr lang="en-US" dirty="0"/>
              <a:t>The term “</a:t>
            </a:r>
            <a:r>
              <a:rPr lang="en-US" dirty="0">
                <a:solidFill>
                  <a:srgbClr val="FF0000"/>
                </a:solidFill>
              </a:rPr>
              <a:t>em</a:t>
            </a:r>
            <a:r>
              <a:rPr lang="en-US" dirty="0"/>
              <a:t>” comes from the field of </a:t>
            </a:r>
            <a:r>
              <a:rPr lang="en-US" dirty="0">
                <a:solidFill>
                  <a:srgbClr val="FF0000"/>
                </a:solidFill>
              </a:rPr>
              <a:t>typography</a:t>
            </a:r>
            <a:r>
              <a:rPr lang="en-US" dirty="0"/>
              <a:t>, where the </a:t>
            </a:r>
            <a:r>
              <a:rPr lang="en-US" dirty="0">
                <a:solidFill>
                  <a:srgbClr val="FF0000"/>
                </a:solidFill>
              </a:rPr>
              <a:t>font size</a:t>
            </a:r>
            <a:r>
              <a:rPr lang="en-US" dirty="0"/>
              <a:t> was once defined as the </a:t>
            </a:r>
            <a:r>
              <a:rPr lang="en-US" dirty="0">
                <a:solidFill>
                  <a:srgbClr val="FF0000"/>
                </a:solidFill>
              </a:rPr>
              <a:t>width</a:t>
            </a:r>
            <a:r>
              <a:rPr lang="en-US" dirty="0"/>
              <a:t> of a </a:t>
            </a:r>
            <a:r>
              <a:rPr lang="en-US" dirty="0">
                <a:solidFill>
                  <a:srgbClr val="FF0000"/>
                </a:solidFill>
              </a:rPr>
              <a:t>capital “M”</a:t>
            </a:r>
            <a:r>
              <a:rPr lang="en-US" dirty="0"/>
              <a:t>.</a:t>
            </a:r>
          </a:p>
          <a:p>
            <a:pPr lvl="2"/>
            <a:r>
              <a:rPr lang="en-US" dirty="0"/>
              <a:t>The font size is now defined as the height of the font, including the space above and below it.</a:t>
            </a:r>
          </a:p>
          <a:p>
            <a:pPr lvl="2"/>
            <a:r>
              <a:rPr lang="en-US" dirty="0"/>
              <a:t>The em unit is equivalent to the font size.</a:t>
            </a:r>
          </a:p>
          <a:p>
            <a:pPr lvl="2"/>
            <a:r>
              <a:rPr lang="en-US" dirty="0"/>
              <a:t>If the font size is 12px, for example, then 1em = 12px.</a:t>
            </a:r>
          </a:p>
          <a:p>
            <a:pPr lvl="1"/>
            <a:r>
              <a:rPr lang="en-US" dirty="0"/>
              <a:t>The </a:t>
            </a:r>
            <a:r>
              <a:rPr lang="en-US" dirty="0">
                <a:solidFill>
                  <a:srgbClr val="FF0000"/>
                </a:solidFill>
              </a:rPr>
              <a:t>ex</a:t>
            </a:r>
            <a:r>
              <a:rPr lang="en-US" dirty="0"/>
              <a:t> unit is defined as the height of the lowercase “x” </a:t>
            </a:r>
            <a:r>
              <a:rPr lang="en-US" dirty="0" smtClean="0"/>
              <a:t>character.</a:t>
            </a:r>
          </a:p>
          <a:p>
            <a:pPr lvl="1"/>
            <a:r>
              <a:rPr lang="en-US" dirty="0" smtClean="0"/>
              <a:t>In </a:t>
            </a:r>
            <a:r>
              <a:rPr lang="en-US" dirty="0"/>
              <a:t>similar fashion, the ch unit is defined as the width of the zero “0” </a:t>
            </a:r>
            <a:r>
              <a:rPr lang="en-US" dirty="0" smtClean="0"/>
              <a:t>character.</a:t>
            </a:r>
          </a:p>
          <a:p>
            <a:pPr lvl="1"/>
            <a:r>
              <a:rPr lang="en-US" dirty="0" smtClean="0"/>
              <a:t>There </a:t>
            </a:r>
            <a:r>
              <a:rPr lang="en-US" dirty="0"/>
              <a:t>are some special rules that are used when a particular font does not include an “x” or “0” </a:t>
            </a:r>
            <a:r>
              <a:rPr lang="en-US" dirty="0" smtClean="0"/>
              <a:t>character.</a:t>
            </a:r>
          </a:p>
          <a:p>
            <a:pPr lvl="1"/>
            <a:r>
              <a:rPr lang="en-US" dirty="0" smtClean="0"/>
              <a:t>If </a:t>
            </a:r>
            <a:r>
              <a:rPr lang="en-US" dirty="0"/>
              <a:t>there is no practical way of otherwise defining ex or ch units, the value of 1/2em is used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68</a:t>
            </a:fld>
            <a:endParaRPr lang="en-US" dirty="0"/>
          </a:p>
        </p:txBody>
      </p:sp>
    </p:spTree>
    <p:extLst>
      <p:ext uri="{BB962C8B-B14F-4D97-AF65-F5344CB8AC3E}">
        <p14:creationId xmlns:p14="http://schemas.microsoft.com/office/powerpoint/2010/main" val="814723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Font-relative Units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The </a:t>
            </a:r>
            <a:r>
              <a:rPr lang="en-US" dirty="0"/>
              <a:t>em, ex, and ch units are all defined based on the </a:t>
            </a:r>
            <a:r>
              <a:rPr lang="en-US" dirty="0">
                <a:solidFill>
                  <a:srgbClr val="FF0000"/>
                </a:solidFill>
              </a:rPr>
              <a:t>current </a:t>
            </a:r>
            <a:r>
              <a:rPr lang="en-US" dirty="0" smtClean="0">
                <a:solidFill>
                  <a:srgbClr val="FF0000"/>
                </a:solidFill>
              </a:rPr>
              <a:t>font.</a:t>
            </a:r>
            <a:endParaRPr lang="en-US" dirty="0" smtClean="0"/>
          </a:p>
          <a:p>
            <a:pPr lvl="1"/>
            <a:r>
              <a:rPr lang="en-US" dirty="0" smtClean="0"/>
              <a:t>In </a:t>
            </a:r>
            <a:r>
              <a:rPr lang="en-US" dirty="0"/>
              <a:t>a typical HTML document, different font sizes are used, and the font-relative units will adjust accordingly, depending on the font currently being </a:t>
            </a:r>
            <a:r>
              <a:rPr lang="en-US" dirty="0" smtClean="0"/>
              <a:t>used.</a:t>
            </a:r>
          </a:p>
          <a:p>
            <a:pPr lvl="1"/>
            <a:r>
              <a:rPr lang="en-US" dirty="0" smtClean="0"/>
              <a:t>The </a:t>
            </a:r>
            <a:r>
              <a:rPr lang="en-US" dirty="0"/>
              <a:t>value of em in a h1 element, for example, will typically be larger than a paragraph (p) </a:t>
            </a:r>
            <a:r>
              <a:rPr lang="en-US" dirty="0" smtClean="0"/>
              <a:t>element.</a:t>
            </a:r>
          </a:p>
          <a:p>
            <a:pPr lvl="1"/>
            <a:r>
              <a:rPr lang="en-US" dirty="0" smtClean="0"/>
              <a:t>In </a:t>
            </a:r>
            <a:r>
              <a:rPr lang="en-US" dirty="0"/>
              <a:t>contrast, the </a:t>
            </a:r>
            <a:r>
              <a:rPr lang="en-US" dirty="0">
                <a:solidFill>
                  <a:srgbClr val="FF0000"/>
                </a:solidFill>
              </a:rPr>
              <a:t>rem</a:t>
            </a:r>
            <a:r>
              <a:rPr lang="en-US" dirty="0"/>
              <a:t> unit is based on the font size of the root element, which as I stated in the previous chapter is usually the html </a:t>
            </a:r>
            <a:r>
              <a:rPr lang="en-US" dirty="0" smtClean="0"/>
              <a:t>element.</a:t>
            </a:r>
          </a:p>
          <a:p>
            <a:pPr lvl="1"/>
            <a:r>
              <a:rPr lang="en-US" dirty="0" smtClean="0"/>
              <a:t>So </a:t>
            </a:r>
            <a:r>
              <a:rPr lang="en-US" dirty="0"/>
              <a:t>the rem unit will always be the same everywhere in the </a:t>
            </a:r>
            <a:r>
              <a:rPr lang="en-US" dirty="0" smtClean="0"/>
              <a:t>document.</a:t>
            </a:r>
          </a:p>
          <a:p>
            <a:pPr lvl="1"/>
            <a:r>
              <a:rPr lang="en-US" dirty="0" smtClean="0"/>
              <a:t>So</a:t>
            </a:r>
            <a:r>
              <a:rPr lang="en-US" dirty="0"/>
              <a:t>, if you want something to be sized based on the current font, use em (or ex or ch), but if the size should be constant, use rem</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69</a:t>
            </a:fld>
            <a:endParaRPr lang="en-US" dirty="0"/>
          </a:p>
        </p:txBody>
      </p:sp>
    </p:spTree>
    <p:extLst>
      <p:ext uri="{BB962C8B-B14F-4D97-AF65-F5344CB8AC3E}">
        <p14:creationId xmlns:p14="http://schemas.microsoft.com/office/powerpoint/2010/main" val="396642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HTML Document</a:t>
            </a:r>
          </a:p>
        </p:txBody>
      </p:sp>
      <p:sp>
        <p:nvSpPr>
          <p:cNvPr id="3" name="Content Placeholder 2"/>
          <p:cNvSpPr>
            <a:spLocks noGrp="1"/>
          </p:cNvSpPr>
          <p:nvPr>
            <p:ph idx="1"/>
          </p:nvPr>
        </p:nvSpPr>
        <p:spPr/>
        <p:txBody>
          <a:bodyPr/>
          <a:lstStyle/>
          <a:p>
            <a:r>
              <a:rPr lang="en-US" dirty="0" smtClean="0"/>
              <a:t>HTML </a:t>
            </a:r>
            <a:r>
              <a:rPr lang="en-US" dirty="0"/>
              <a:t>is generally </a:t>
            </a:r>
            <a:r>
              <a:rPr lang="en-US" dirty="0">
                <a:solidFill>
                  <a:srgbClr val="FF0000"/>
                </a:solidFill>
              </a:rPr>
              <a:t>produced</a:t>
            </a:r>
            <a:r>
              <a:rPr lang="en-US" dirty="0"/>
              <a:t> and </a:t>
            </a:r>
            <a:r>
              <a:rPr lang="en-US" dirty="0">
                <a:solidFill>
                  <a:srgbClr val="FF0000"/>
                </a:solidFill>
              </a:rPr>
              <a:t>consumed</a:t>
            </a:r>
            <a:r>
              <a:rPr lang="en-US" dirty="0"/>
              <a:t> as a </a:t>
            </a:r>
            <a:r>
              <a:rPr lang="en-US" dirty="0" smtClean="0">
                <a:solidFill>
                  <a:srgbClr val="FF0000"/>
                </a:solidFill>
              </a:rPr>
              <a:t>document</a:t>
            </a:r>
            <a:r>
              <a:rPr lang="en-US" dirty="0" smtClean="0"/>
              <a:t>.</a:t>
            </a:r>
          </a:p>
          <a:p>
            <a:pPr lvl="1"/>
            <a:r>
              <a:rPr lang="en-US" dirty="0" smtClean="0"/>
              <a:t>We </a:t>
            </a:r>
            <a:r>
              <a:rPr lang="en-US" dirty="0"/>
              <a:t>may talk about </a:t>
            </a:r>
            <a:r>
              <a:rPr lang="en-US" dirty="0">
                <a:solidFill>
                  <a:srgbClr val="FF0000"/>
                </a:solidFill>
              </a:rPr>
              <a:t>snippets of HTML</a:t>
            </a:r>
            <a:r>
              <a:rPr lang="en-US" dirty="0"/>
              <a:t> but in most </a:t>
            </a:r>
            <a:r>
              <a:rPr lang="en-US" dirty="0" smtClean="0"/>
              <a:t>cases</a:t>
            </a:r>
          </a:p>
          <a:p>
            <a:pPr lvl="2"/>
            <a:r>
              <a:rPr lang="en-US" dirty="0" smtClean="0"/>
              <a:t>a </a:t>
            </a:r>
            <a:r>
              <a:rPr lang="en-US" dirty="0"/>
              <a:t>web site will respond to a request with a </a:t>
            </a:r>
            <a:r>
              <a:rPr lang="en-US" dirty="0">
                <a:solidFill>
                  <a:srgbClr val="FF0000"/>
                </a:solidFill>
              </a:rPr>
              <a:t>complete HTML </a:t>
            </a:r>
            <a:r>
              <a:rPr lang="en-US" dirty="0" smtClean="0">
                <a:solidFill>
                  <a:srgbClr val="FF0000"/>
                </a:solidFill>
              </a:rPr>
              <a:t>document</a:t>
            </a:r>
            <a:endParaRPr lang="en-US" dirty="0">
              <a:solidFill>
                <a:srgbClr val="FF0000"/>
              </a:solidFill>
            </a:endParaRPr>
          </a:p>
          <a:p>
            <a:pPr lvl="2"/>
            <a:r>
              <a:rPr lang="en-US" dirty="0" smtClean="0"/>
              <a:t>which </a:t>
            </a:r>
            <a:r>
              <a:rPr lang="en-US" dirty="0"/>
              <a:t>is then parsed by the client and rendered on a </a:t>
            </a:r>
            <a:r>
              <a:rPr lang="en-US" dirty="0" smtClean="0"/>
              <a:t>device.</a:t>
            </a:r>
          </a:p>
          <a:p>
            <a:pPr lvl="1"/>
            <a:r>
              <a:rPr lang="en-US" dirty="0" smtClean="0"/>
              <a:t>As </a:t>
            </a:r>
            <a:r>
              <a:rPr lang="en-US" dirty="0"/>
              <a:t>a brief introduction into </a:t>
            </a:r>
            <a:r>
              <a:rPr lang="en-US" dirty="0">
                <a:solidFill>
                  <a:srgbClr val="FF0000"/>
                </a:solidFill>
              </a:rPr>
              <a:t>HTML syntax</a:t>
            </a:r>
            <a:r>
              <a:rPr lang="en-US" dirty="0"/>
              <a:t>, let’s look at a very simple HTML </a:t>
            </a:r>
            <a:r>
              <a:rPr lang="en-US" dirty="0" smtClean="0"/>
              <a:t>document.</a:t>
            </a:r>
          </a:p>
          <a:p>
            <a:pPr lvl="1"/>
            <a:r>
              <a:rPr lang="en-US" dirty="0" smtClean="0">
                <a:solidFill>
                  <a:srgbClr val="FF0000"/>
                </a:solidFill>
              </a:rPr>
              <a:t>Listing </a:t>
            </a:r>
            <a:r>
              <a:rPr lang="en-US" dirty="0">
                <a:solidFill>
                  <a:srgbClr val="FF0000"/>
                </a:solidFill>
              </a:rPr>
              <a:t>1-1</a:t>
            </a:r>
            <a:r>
              <a:rPr lang="en-US" dirty="0"/>
              <a:t> includes an HTML document version of Hello World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a:t>
            </a:fld>
            <a:endParaRPr lang="en-US" dirty="0"/>
          </a:p>
        </p:txBody>
      </p:sp>
      <p:pic>
        <p:nvPicPr>
          <p:cNvPr id="6" name="Picture 5"/>
          <p:cNvPicPr>
            <a:picLocks noChangeAspect="1"/>
          </p:cNvPicPr>
          <p:nvPr/>
        </p:nvPicPr>
        <p:blipFill>
          <a:blip r:embed="rId2"/>
          <a:stretch>
            <a:fillRect/>
          </a:stretch>
        </p:blipFill>
        <p:spPr>
          <a:xfrm>
            <a:off x="559965" y="3376800"/>
            <a:ext cx="4309320" cy="2956582"/>
          </a:xfrm>
          <a:prstGeom prst="rect">
            <a:avLst/>
          </a:prstGeom>
          <a:ln>
            <a:solidFill>
              <a:schemeClr val="accent1"/>
            </a:solidFill>
          </a:ln>
        </p:spPr>
      </p:pic>
    </p:spTree>
    <p:extLst>
      <p:ext uri="{BB962C8B-B14F-4D97-AF65-F5344CB8AC3E}">
        <p14:creationId xmlns:p14="http://schemas.microsoft.com/office/powerpoint/2010/main" val="3073624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Viewport-relative Units</a:t>
            </a:r>
            <a:endParaRPr lang="en-US" dirty="0"/>
          </a:p>
        </p:txBody>
      </p:sp>
      <p:sp>
        <p:nvSpPr>
          <p:cNvPr id="3" name="Content Placeholder 2"/>
          <p:cNvSpPr>
            <a:spLocks noGrp="1"/>
          </p:cNvSpPr>
          <p:nvPr>
            <p:ph idx="1"/>
          </p:nvPr>
        </p:nvSpPr>
        <p:spPr/>
        <p:txBody>
          <a:bodyPr/>
          <a:lstStyle/>
          <a:p>
            <a:r>
              <a:rPr lang="en-US" dirty="0"/>
              <a:t>The viewport-relative units </a:t>
            </a:r>
            <a:r>
              <a:rPr lang="en-US" dirty="0" smtClean="0"/>
              <a:t>are</a:t>
            </a:r>
          </a:p>
          <a:p>
            <a:pPr lvl="2"/>
            <a:r>
              <a:rPr lang="en-US" dirty="0" smtClean="0"/>
              <a:t>viewport </a:t>
            </a:r>
            <a:r>
              <a:rPr lang="en-US" dirty="0"/>
              <a:t>width (</a:t>
            </a:r>
            <a:r>
              <a:rPr lang="en-US" dirty="0" smtClean="0"/>
              <a:t>vw)</a:t>
            </a:r>
          </a:p>
          <a:p>
            <a:pPr lvl="2"/>
            <a:r>
              <a:rPr lang="en-US" dirty="0" smtClean="0"/>
              <a:t>viewport </a:t>
            </a:r>
            <a:r>
              <a:rPr lang="en-US" dirty="0"/>
              <a:t>height (</a:t>
            </a:r>
            <a:r>
              <a:rPr lang="en-US" dirty="0" smtClean="0"/>
              <a:t>vh)</a:t>
            </a:r>
          </a:p>
          <a:p>
            <a:pPr lvl="2"/>
            <a:r>
              <a:rPr lang="en-US" dirty="0" smtClean="0"/>
              <a:t>viewport </a:t>
            </a:r>
            <a:r>
              <a:rPr lang="en-US" dirty="0"/>
              <a:t>minimum (vmin), </a:t>
            </a:r>
            <a:r>
              <a:rPr lang="en-US" dirty="0" smtClean="0"/>
              <a:t>and</a:t>
            </a:r>
          </a:p>
          <a:p>
            <a:pPr lvl="2"/>
            <a:r>
              <a:rPr lang="en-US" dirty="0" smtClean="0"/>
              <a:t>viewport </a:t>
            </a:r>
            <a:r>
              <a:rPr lang="en-US" dirty="0"/>
              <a:t>maximum (</a:t>
            </a:r>
            <a:r>
              <a:rPr lang="en-US" dirty="0" smtClean="0"/>
              <a:t>vmax)</a:t>
            </a:r>
          </a:p>
          <a:p>
            <a:pPr lvl="1"/>
            <a:r>
              <a:rPr lang="en-US" dirty="0" smtClean="0"/>
              <a:t>These </a:t>
            </a:r>
            <a:r>
              <a:rPr lang="en-US" dirty="0"/>
              <a:t>units represent </a:t>
            </a:r>
            <a:r>
              <a:rPr lang="en-US" dirty="0">
                <a:solidFill>
                  <a:srgbClr val="FF0000"/>
                </a:solidFill>
              </a:rPr>
              <a:t>1%</a:t>
            </a:r>
            <a:r>
              <a:rPr lang="en-US" dirty="0"/>
              <a:t> of the </a:t>
            </a:r>
            <a:r>
              <a:rPr lang="en-US" dirty="0">
                <a:solidFill>
                  <a:srgbClr val="FF0000"/>
                </a:solidFill>
              </a:rPr>
              <a:t>applicable viewport </a:t>
            </a:r>
            <a:r>
              <a:rPr lang="en-US" dirty="0" smtClean="0">
                <a:solidFill>
                  <a:srgbClr val="FF0000"/>
                </a:solidFill>
              </a:rPr>
              <a:t>dimension</a:t>
            </a:r>
            <a:r>
              <a:rPr lang="en-US" dirty="0" smtClean="0"/>
              <a:t>.</a:t>
            </a:r>
          </a:p>
          <a:p>
            <a:pPr lvl="1"/>
            <a:r>
              <a:rPr lang="en-US" dirty="0" smtClean="0"/>
              <a:t>For </a:t>
            </a:r>
            <a:r>
              <a:rPr lang="en-US" dirty="0"/>
              <a:t>example, if the viewport of the device (or browser window) is 600 pixels wide by 400 pixels </a:t>
            </a:r>
            <a:r>
              <a:rPr lang="en-US" dirty="0" smtClean="0"/>
              <a:t>high,</a:t>
            </a:r>
          </a:p>
          <a:p>
            <a:pPr lvl="2"/>
            <a:r>
              <a:rPr lang="en-US" dirty="0" smtClean="0"/>
              <a:t>1vw </a:t>
            </a:r>
            <a:r>
              <a:rPr lang="en-US" dirty="0"/>
              <a:t>= 6px and 1vh = </a:t>
            </a:r>
            <a:r>
              <a:rPr lang="en-US" dirty="0" smtClean="0"/>
              <a:t>4px</a:t>
            </a:r>
          </a:p>
          <a:p>
            <a:pPr lvl="1"/>
            <a:r>
              <a:rPr lang="en-US" dirty="0" smtClean="0"/>
              <a:t>The </a:t>
            </a:r>
            <a:r>
              <a:rPr lang="en-US" dirty="0"/>
              <a:t>vmin unit is based on the smallest viewport dimension, in this case it is 400 pixels, </a:t>
            </a:r>
            <a:r>
              <a:rPr lang="en-US" dirty="0" smtClean="0"/>
              <a:t>so</a:t>
            </a:r>
          </a:p>
          <a:p>
            <a:pPr lvl="2"/>
            <a:r>
              <a:rPr lang="en-US" dirty="0" smtClean="0"/>
              <a:t>1vmin </a:t>
            </a:r>
            <a:r>
              <a:rPr lang="en-US" dirty="0"/>
              <a:t>= </a:t>
            </a:r>
            <a:r>
              <a:rPr lang="en-US" dirty="0" smtClean="0"/>
              <a:t>4px</a:t>
            </a:r>
          </a:p>
          <a:p>
            <a:pPr lvl="2"/>
            <a:r>
              <a:rPr lang="en-US" dirty="0" smtClean="0"/>
              <a:t>It </a:t>
            </a:r>
            <a:r>
              <a:rPr lang="en-US" dirty="0"/>
              <a:t>doesn’t matter how the viewport is </a:t>
            </a:r>
            <a:r>
              <a:rPr lang="en-US" dirty="0" smtClean="0"/>
              <a:t>oriented.</a:t>
            </a:r>
          </a:p>
          <a:p>
            <a:pPr lvl="1"/>
            <a:r>
              <a:rPr lang="en-US" dirty="0" smtClean="0"/>
              <a:t>Similarly</a:t>
            </a:r>
            <a:r>
              <a:rPr lang="en-US" dirty="0"/>
              <a:t>, vmax is based on the largest dimension </a:t>
            </a:r>
            <a:r>
              <a:rPr lang="en-US" dirty="0" smtClean="0"/>
              <a:t>so</a:t>
            </a:r>
          </a:p>
          <a:p>
            <a:pPr lvl="2"/>
            <a:r>
              <a:rPr lang="en-US" dirty="0" smtClean="0"/>
              <a:t>1vmax </a:t>
            </a:r>
            <a:r>
              <a:rPr lang="en-US" dirty="0"/>
              <a:t>= </a:t>
            </a:r>
            <a:r>
              <a:rPr lang="en-US" dirty="0" smtClean="0"/>
              <a:t>6px</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70</a:t>
            </a:fld>
            <a:endParaRPr lang="en-US" dirty="0"/>
          </a:p>
        </p:txBody>
      </p:sp>
    </p:spTree>
    <p:extLst>
      <p:ext uri="{BB962C8B-B14F-4D97-AF65-F5344CB8AC3E}">
        <p14:creationId xmlns:p14="http://schemas.microsoft.com/office/powerpoint/2010/main" val="2020301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The </a:t>
            </a:r>
            <a:r>
              <a:rPr lang="en-US" dirty="0">
                <a:solidFill>
                  <a:srgbClr val="FF0000"/>
                </a:solidFill>
              </a:rPr>
              <a:t>em space character</a:t>
            </a:r>
            <a:r>
              <a:rPr lang="en-US" dirty="0"/>
              <a:t> ( &amp;emsp; ) creates a space that is 1em </a:t>
            </a:r>
            <a:r>
              <a:rPr lang="en-US" dirty="0" smtClean="0"/>
              <a:t>wide.</a:t>
            </a:r>
          </a:p>
          <a:p>
            <a:pPr lvl="2"/>
            <a:r>
              <a:rPr lang="en-US" dirty="0" smtClean="0"/>
              <a:t>Likewise</a:t>
            </a:r>
            <a:r>
              <a:rPr lang="en-US" dirty="0"/>
              <a:t>, the em dash character ( &amp;mdash; ) creates a dash (hyphen) the size of </a:t>
            </a:r>
            <a:r>
              <a:rPr lang="en-US" dirty="0" smtClean="0"/>
              <a:t>1em.</a:t>
            </a:r>
          </a:p>
          <a:p>
            <a:pPr lvl="2"/>
            <a:r>
              <a:rPr lang="en-US" dirty="0" smtClean="0"/>
              <a:t>Interestingly</a:t>
            </a:r>
            <a:r>
              <a:rPr lang="en-US" dirty="0"/>
              <a:t>, the en space character ( &amp;ensp; ), creates a space = 1/2em</a:t>
            </a:r>
            <a:r>
              <a:rPr lang="en-US" dirty="0" smtClean="0"/>
              <a:t>.</a:t>
            </a:r>
          </a:p>
          <a:p>
            <a:pPr lvl="1"/>
            <a:r>
              <a:rPr lang="en-US" dirty="0"/>
              <a:t>While not actually a “</a:t>
            </a:r>
            <a:r>
              <a:rPr lang="en-US" dirty="0">
                <a:solidFill>
                  <a:srgbClr val="FF0000"/>
                </a:solidFill>
              </a:rPr>
              <a:t>unit</a:t>
            </a:r>
            <a:r>
              <a:rPr lang="en-US" dirty="0"/>
              <a:t>,” a </a:t>
            </a:r>
            <a:r>
              <a:rPr lang="en-US" dirty="0">
                <a:solidFill>
                  <a:srgbClr val="FF0000"/>
                </a:solidFill>
              </a:rPr>
              <a:t>distance dimension</a:t>
            </a:r>
            <a:r>
              <a:rPr lang="en-US" dirty="0"/>
              <a:t> can also be specified as a </a:t>
            </a:r>
            <a:r>
              <a:rPr lang="en-US" dirty="0">
                <a:solidFill>
                  <a:srgbClr val="FF0000"/>
                </a:solidFill>
              </a:rPr>
              <a:t>percentage</a:t>
            </a:r>
            <a:r>
              <a:rPr lang="en-US" dirty="0"/>
              <a:t>, such as width: 20%;. </a:t>
            </a:r>
            <a:endParaRPr lang="en-US" dirty="0" smtClean="0"/>
          </a:p>
          <a:p>
            <a:pPr lvl="1"/>
            <a:r>
              <a:rPr lang="en-US" dirty="0" smtClean="0"/>
              <a:t>When </a:t>
            </a:r>
            <a:r>
              <a:rPr lang="en-US" dirty="0"/>
              <a:t>defined this way, the width is expressed as a percentage of the containing </a:t>
            </a:r>
            <a:r>
              <a:rPr lang="en-US" dirty="0" smtClean="0"/>
              <a:t>element.</a:t>
            </a:r>
          </a:p>
          <a:p>
            <a:pPr lvl="1"/>
            <a:r>
              <a:rPr lang="en-US" dirty="0" smtClean="0"/>
              <a:t>In </a:t>
            </a:r>
            <a:r>
              <a:rPr lang="en-US" dirty="0"/>
              <a:t>contrast, vw and vh are a percentage of </a:t>
            </a:r>
            <a:r>
              <a:rPr lang="en-US" dirty="0">
                <a:solidFill>
                  <a:srgbClr val="FF0000"/>
                </a:solidFill>
              </a:rPr>
              <a:t>initial containing block</a:t>
            </a:r>
            <a:r>
              <a:rPr lang="en-US" dirty="0"/>
              <a:t>, which is the </a:t>
            </a:r>
            <a:r>
              <a:rPr lang="en-US" dirty="0">
                <a:solidFill>
                  <a:srgbClr val="FF0000"/>
                </a:solidFill>
              </a:rPr>
              <a:t>total window size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71</a:t>
            </a:fld>
            <a:endParaRPr lang="en-US" dirty="0"/>
          </a:p>
        </p:txBody>
      </p:sp>
    </p:spTree>
    <p:extLst>
      <p:ext uri="{BB962C8B-B14F-4D97-AF65-F5344CB8AC3E}">
        <p14:creationId xmlns:p14="http://schemas.microsoft.com/office/powerpoint/2010/main" val="32142584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Caution</a:t>
            </a:r>
          </a:p>
        </p:txBody>
      </p:sp>
      <p:sp>
        <p:nvSpPr>
          <p:cNvPr id="7" name="Content Placeholder 6"/>
          <p:cNvSpPr>
            <a:spLocks noGrp="1"/>
          </p:cNvSpPr>
          <p:nvPr>
            <p:ph idx="1"/>
          </p:nvPr>
        </p:nvSpPr>
        <p:spPr/>
        <p:txBody>
          <a:bodyPr/>
          <a:lstStyle/>
          <a:p>
            <a:r>
              <a:rPr lang="en-US" dirty="0" smtClean="0"/>
              <a:t>The </a:t>
            </a:r>
            <a:r>
              <a:rPr lang="en-US" dirty="0"/>
              <a:t>unit </a:t>
            </a:r>
            <a:r>
              <a:rPr lang="en-US" dirty="0">
                <a:solidFill>
                  <a:srgbClr val="FF0000"/>
                </a:solidFill>
              </a:rPr>
              <a:t>pixel</a:t>
            </a:r>
            <a:r>
              <a:rPr lang="en-US" dirty="0"/>
              <a:t> (px) </a:t>
            </a:r>
            <a:r>
              <a:rPr lang="en-US" dirty="0">
                <a:solidFill>
                  <a:srgbClr val="FF0000"/>
                </a:solidFill>
              </a:rPr>
              <a:t>does not</a:t>
            </a:r>
            <a:r>
              <a:rPr lang="en-US" dirty="0"/>
              <a:t> equate to a </a:t>
            </a:r>
            <a:r>
              <a:rPr lang="en-US" dirty="0">
                <a:solidFill>
                  <a:srgbClr val="FF0000"/>
                </a:solidFill>
              </a:rPr>
              <a:t>device pixel</a:t>
            </a:r>
            <a:r>
              <a:rPr lang="en-US" dirty="0"/>
              <a:t>, unless the resolution of your device just happens to be </a:t>
            </a:r>
            <a:r>
              <a:rPr lang="en-US" dirty="0">
                <a:solidFill>
                  <a:srgbClr val="FF0000"/>
                </a:solidFill>
              </a:rPr>
              <a:t>96 dpi </a:t>
            </a:r>
            <a:r>
              <a:rPr lang="en-US" dirty="0"/>
              <a:t>(dots per inch</a:t>
            </a:r>
            <a:r>
              <a:rPr lang="en-US" dirty="0" smtClean="0"/>
              <a:t>).</a:t>
            </a:r>
          </a:p>
          <a:p>
            <a:pPr lvl="1"/>
            <a:r>
              <a:rPr lang="en-US" dirty="0" smtClean="0"/>
              <a:t>To </a:t>
            </a:r>
            <a:r>
              <a:rPr lang="en-US" dirty="0"/>
              <a:t>avoid the confusion, the term is called “</a:t>
            </a:r>
            <a:r>
              <a:rPr lang="en-US" dirty="0">
                <a:solidFill>
                  <a:srgbClr val="FF0000"/>
                </a:solidFill>
              </a:rPr>
              <a:t>visual angle unit</a:t>
            </a:r>
            <a:r>
              <a:rPr lang="en-US" dirty="0"/>
              <a:t>” in the </a:t>
            </a:r>
            <a:r>
              <a:rPr lang="en-US" dirty="0">
                <a:solidFill>
                  <a:srgbClr val="FF0000"/>
                </a:solidFill>
              </a:rPr>
              <a:t>WC3 </a:t>
            </a:r>
            <a:r>
              <a:rPr lang="en-US" dirty="0" smtClean="0">
                <a:solidFill>
                  <a:srgbClr val="FF0000"/>
                </a:solidFill>
              </a:rPr>
              <a:t>documentation</a:t>
            </a:r>
            <a:r>
              <a:rPr lang="en-US" dirty="0" smtClean="0"/>
              <a:t>.</a:t>
            </a:r>
          </a:p>
          <a:p>
            <a:pPr lvl="1"/>
            <a:r>
              <a:rPr lang="en-US" dirty="0" smtClean="0"/>
              <a:t>However</a:t>
            </a:r>
            <a:r>
              <a:rPr lang="en-US" dirty="0"/>
              <a:t>, this unit is still commonly known as </a:t>
            </a:r>
            <a:r>
              <a:rPr lang="en-US" dirty="0" smtClean="0"/>
              <a:t>pixels.</a:t>
            </a:r>
          </a:p>
          <a:p>
            <a:pPr lvl="1"/>
            <a:r>
              <a:rPr lang="en-US" dirty="0" smtClean="0"/>
              <a:t>Its </a:t>
            </a:r>
            <a:r>
              <a:rPr lang="en-US" dirty="0"/>
              <a:t>definition is </a:t>
            </a:r>
            <a:r>
              <a:rPr lang="en-US" dirty="0">
                <a:solidFill>
                  <a:srgbClr val="FF0000"/>
                </a:solidFill>
              </a:rPr>
              <a:t>1/96 of an inch</a:t>
            </a:r>
            <a:r>
              <a:rPr lang="en-US" dirty="0"/>
              <a:t>; be aware that the </a:t>
            </a:r>
            <a:r>
              <a:rPr lang="en-US" dirty="0">
                <a:solidFill>
                  <a:srgbClr val="0070C0"/>
                </a:solidFill>
              </a:rPr>
              <a:t>actual</a:t>
            </a:r>
            <a:r>
              <a:rPr lang="en-US" dirty="0">
                <a:solidFill>
                  <a:srgbClr val="FF0000"/>
                </a:solidFill>
              </a:rPr>
              <a:t> number </a:t>
            </a:r>
            <a:r>
              <a:rPr lang="en-US" dirty="0">
                <a:solidFill>
                  <a:srgbClr val="0070C0"/>
                </a:solidFill>
              </a:rPr>
              <a:t>of</a:t>
            </a:r>
            <a:r>
              <a:rPr lang="en-US" dirty="0">
                <a:solidFill>
                  <a:srgbClr val="FF0000"/>
                </a:solidFill>
              </a:rPr>
              <a:t> device pixels</a:t>
            </a:r>
            <a:r>
              <a:rPr lang="en-US" dirty="0"/>
              <a:t> </a:t>
            </a:r>
            <a:r>
              <a:rPr lang="en-US" dirty="0">
                <a:solidFill>
                  <a:srgbClr val="0070C0"/>
                </a:solidFill>
              </a:rPr>
              <a:t>may</a:t>
            </a:r>
            <a:r>
              <a:rPr lang="en-US" dirty="0"/>
              <a:t> be </a:t>
            </a:r>
            <a:r>
              <a:rPr lang="en-US" dirty="0">
                <a:solidFill>
                  <a:srgbClr val="FF0000"/>
                </a:solidFill>
              </a:rPr>
              <a:t>different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72</a:t>
            </a:fld>
            <a:endParaRPr lang="en-US" dirty="0"/>
          </a:p>
        </p:txBody>
      </p:sp>
    </p:spTree>
    <p:extLst>
      <p:ext uri="{BB962C8B-B14F-4D97-AF65-F5344CB8AC3E}">
        <p14:creationId xmlns:p14="http://schemas.microsoft.com/office/powerpoint/2010/main" val="4063379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Color Units</a:t>
            </a:r>
          </a:p>
        </p:txBody>
      </p:sp>
      <p:sp>
        <p:nvSpPr>
          <p:cNvPr id="3" name="Content Placeholder 2"/>
          <p:cNvSpPr>
            <a:spLocks noGrp="1"/>
          </p:cNvSpPr>
          <p:nvPr>
            <p:ph idx="1"/>
          </p:nvPr>
        </p:nvSpPr>
        <p:spPr/>
        <p:txBody>
          <a:bodyPr/>
          <a:lstStyle/>
          <a:p>
            <a:r>
              <a:rPr lang="en-US" dirty="0" smtClean="0"/>
              <a:t>The </a:t>
            </a:r>
            <a:r>
              <a:rPr lang="en-US" dirty="0"/>
              <a:t>color attribute is defined by the value of the individual </a:t>
            </a:r>
            <a:endParaRPr lang="en-US" dirty="0" smtClean="0"/>
          </a:p>
          <a:p>
            <a:pPr lvl="2"/>
            <a:r>
              <a:rPr lang="en-US" dirty="0" smtClean="0"/>
              <a:t>Red</a:t>
            </a:r>
          </a:p>
          <a:p>
            <a:pPr lvl="2"/>
            <a:r>
              <a:rPr lang="en-US" dirty="0" smtClean="0"/>
              <a:t>green</a:t>
            </a:r>
            <a:r>
              <a:rPr lang="en-US" dirty="0"/>
              <a:t>, and </a:t>
            </a:r>
            <a:endParaRPr lang="en-US" dirty="0" smtClean="0"/>
          </a:p>
          <a:p>
            <a:pPr lvl="2"/>
            <a:r>
              <a:rPr lang="en-US" dirty="0" smtClean="0"/>
              <a:t>blue components</a:t>
            </a:r>
          </a:p>
          <a:p>
            <a:pPr lvl="1"/>
            <a:r>
              <a:rPr lang="en-US" dirty="0" smtClean="0"/>
              <a:t>The </a:t>
            </a:r>
            <a:r>
              <a:rPr lang="en-US" dirty="0"/>
              <a:t>standard form is to specify each </a:t>
            </a:r>
            <a:r>
              <a:rPr lang="en-US" dirty="0">
                <a:solidFill>
                  <a:srgbClr val="0070C0"/>
                </a:solidFill>
              </a:rPr>
              <a:t>component</a:t>
            </a:r>
            <a:r>
              <a:rPr lang="en-US" dirty="0"/>
              <a:t> as a </a:t>
            </a:r>
            <a:r>
              <a:rPr lang="en-US" dirty="0">
                <a:solidFill>
                  <a:srgbClr val="FF0000"/>
                </a:solidFill>
              </a:rPr>
              <a:t>hexadecimal value</a:t>
            </a:r>
            <a:r>
              <a:rPr lang="en-US" dirty="0"/>
              <a:t> from 0 to </a:t>
            </a:r>
            <a:r>
              <a:rPr lang="en-US" dirty="0" smtClean="0"/>
              <a:t>xFF.</a:t>
            </a:r>
          </a:p>
          <a:p>
            <a:pPr lvl="1"/>
            <a:r>
              <a:rPr lang="en-US" dirty="0" smtClean="0"/>
              <a:t>The </a:t>
            </a:r>
            <a:r>
              <a:rPr lang="en-US" dirty="0"/>
              <a:t>color is defined by a 6-digit number </a:t>
            </a:r>
            <a:r>
              <a:rPr lang="en-US" dirty="0" smtClean="0"/>
              <a:t>where</a:t>
            </a:r>
          </a:p>
          <a:p>
            <a:pPr lvl="2"/>
            <a:r>
              <a:rPr lang="en-US" dirty="0" smtClean="0"/>
              <a:t>the </a:t>
            </a:r>
            <a:r>
              <a:rPr lang="en-US" dirty="0"/>
              <a:t>first two digits define the red </a:t>
            </a:r>
            <a:r>
              <a:rPr lang="en-US" dirty="0" smtClean="0"/>
              <a:t>component,</a:t>
            </a:r>
          </a:p>
          <a:p>
            <a:pPr lvl="2"/>
            <a:r>
              <a:rPr lang="en-US" dirty="0" smtClean="0"/>
              <a:t>the </a:t>
            </a:r>
            <a:r>
              <a:rPr lang="en-US" dirty="0"/>
              <a:t>next two digits define the green component, </a:t>
            </a:r>
            <a:r>
              <a:rPr lang="en-US" dirty="0" smtClean="0"/>
              <a:t>and</a:t>
            </a:r>
          </a:p>
          <a:p>
            <a:pPr lvl="2"/>
            <a:r>
              <a:rPr lang="en-US" dirty="0" smtClean="0"/>
              <a:t>the </a:t>
            </a:r>
            <a:r>
              <a:rPr lang="en-US" dirty="0"/>
              <a:t>last two digits define the blue </a:t>
            </a:r>
            <a:r>
              <a:rPr lang="en-US" dirty="0" smtClean="0"/>
              <a:t>component</a:t>
            </a:r>
          </a:p>
          <a:p>
            <a:pPr lvl="1"/>
            <a:r>
              <a:rPr lang="en-US" dirty="0" smtClean="0"/>
              <a:t>When </a:t>
            </a:r>
            <a:r>
              <a:rPr lang="en-US" dirty="0"/>
              <a:t>specified in this way, the hexadecimal number is preceded by the hash symbol </a:t>
            </a:r>
            <a:r>
              <a:rPr lang="en-US" dirty="0" smtClean="0"/>
              <a:t>(“#”).</a:t>
            </a:r>
          </a:p>
          <a:p>
            <a:pPr lvl="1"/>
            <a:r>
              <a:rPr lang="en-US" dirty="0" smtClean="0"/>
              <a:t>For </a:t>
            </a:r>
            <a:r>
              <a:rPr lang="en-US" dirty="0"/>
              <a:t>example, black is defined as #000000 and white is #</a:t>
            </a:r>
            <a:r>
              <a:rPr lang="en-US" dirty="0" smtClean="0"/>
              <a:t>FFFFFF.</a:t>
            </a:r>
          </a:p>
          <a:p>
            <a:pPr lvl="1"/>
            <a:r>
              <a:rPr lang="en-US" dirty="0" smtClean="0"/>
              <a:t>There </a:t>
            </a:r>
            <a:r>
              <a:rPr lang="en-US" dirty="0"/>
              <a:t>are several alternative ways to specify a color </a:t>
            </a:r>
            <a:r>
              <a:rPr lang="en-US" dirty="0" smtClean="0"/>
              <a:t>attribute.</a:t>
            </a:r>
          </a:p>
          <a:p>
            <a:pPr lvl="1"/>
            <a:r>
              <a:rPr lang="en-US" dirty="0" smtClean="0"/>
              <a:t>The </a:t>
            </a:r>
            <a:r>
              <a:rPr lang="en-US" dirty="0"/>
              <a:t>first is to use only a single digit for each </a:t>
            </a:r>
            <a:r>
              <a:rPr lang="en-US" dirty="0" smtClean="0"/>
              <a:t>component.</a:t>
            </a:r>
          </a:p>
          <a:p>
            <a:pPr lvl="2"/>
            <a:r>
              <a:rPr lang="en-US" dirty="0" smtClean="0"/>
              <a:t>For </a:t>
            </a:r>
            <a:r>
              <a:rPr lang="en-US" dirty="0"/>
              <a:t>example, white would be defined as #</a:t>
            </a:r>
            <a:r>
              <a:rPr lang="en-US" dirty="0" smtClean="0"/>
              <a:t>FFF.</a:t>
            </a:r>
          </a:p>
          <a:p>
            <a:pPr lvl="2"/>
            <a:r>
              <a:rPr lang="en-US" dirty="0" smtClean="0"/>
              <a:t>When </a:t>
            </a:r>
            <a:r>
              <a:rPr lang="en-US" dirty="0"/>
              <a:t>expressed in this format, the 2-digit form is derived by replicating the single digit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73</a:t>
            </a:fld>
            <a:endParaRPr lang="en-US" dirty="0"/>
          </a:p>
        </p:txBody>
      </p:sp>
    </p:spTree>
    <p:extLst>
      <p:ext uri="{BB962C8B-B14F-4D97-AF65-F5344CB8AC3E}">
        <p14:creationId xmlns:p14="http://schemas.microsoft.com/office/powerpoint/2010/main" val="768580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a:t>
            </a:r>
            <a:r>
              <a:rPr lang="en-US" dirty="0" smtClean="0"/>
              <a:t>Units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2"/>
            <a:r>
              <a:rPr lang="en-US" dirty="0" smtClean="0"/>
              <a:t>So </a:t>
            </a:r>
            <a:r>
              <a:rPr lang="en-US" dirty="0"/>
              <a:t>#567 is converted to #</a:t>
            </a:r>
            <a:r>
              <a:rPr lang="en-US" dirty="0" smtClean="0"/>
              <a:t>556677.</a:t>
            </a:r>
          </a:p>
          <a:p>
            <a:pPr lvl="1"/>
            <a:r>
              <a:rPr lang="en-US" dirty="0" smtClean="0"/>
              <a:t>For </a:t>
            </a:r>
            <a:r>
              <a:rPr lang="en-US" dirty="0"/>
              <a:t>those who prefer to enter these as </a:t>
            </a:r>
            <a:r>
              <a:rPr lang="en-US" dirty="0">
                <a:solidFill>
                  <a:srgbClr val="FF0000"/>
                </a:solidFill>
              </a:rPr>
              <a:t>decimal values</a:t>
            </a:r>
            <a:r>
              <a:rPr lang="en-US" dirty="0"/>
              <a:t>, the </a:t>
            </a:r>
            <a:r>
              <a:rPr lang="en-US" dirty="0">
                <a:solidFill>
                  <a:srgbClr val="FF0000"/>
                </a:solidFill>
              </a:rPr>
              <a:t>rgb</a:t>
            </a:r>
            <a:r>
              <a:rPr lang="en-US" dirty="0" smtClean="0">
                <a:solidFill>
                  <a:srgbClr val="FF0000"/>
                </a:solidFill>
              </a:rPr>
              <a:t>( )</a:t>
            </a:r>
            <a:r>
              <a:rPr lang="en-US" dirty="0" smtClean="0"/>
              <a:t> </a:t>
            </a:r>
            <a:r>
              <a:rPr lang="en-US" dirty="0"/>
              <a:t>function can be </a:t>
            </a:r>
            <a:r>
              <a:rPr lang="en-US" dirty="0" smtClean="0"/>
              <a:t>used.</a:t>
            </a:r>
          </a:p>
          <a:p>
            <a:pPr lvl="2"/>
            <a:r>
              <a:rPr lang="en-US" dirty="0" smtClean="0"/>
              <a:t>The </a:t>
            </a:r>
            <a:r>
              <a:rPr lang="en-US" dirty="0"/>
              <a:t>rgb</a:t>
            </a:r>
            <a:r>
              <a:rPr lang="en-US" dirty="0" smtClean="0"/>
              <a:t>( ) </a:t>
            </a:r>
            <a:r>
              <a:rPr lang="en-US" dirty="0"/>
              <a:t>function takes 3 parameters, which are the red, green, and blue components expressed as decimal values between 0 and 255. (255 is the decimal equivalent of xFF</a:t>
            </a:r>
            <a:r>
              <a:rPr lang="en-US" dirty="0" smtClean="0"/>
              <a:t>.)</a:t>
            </a:r>
          </a:p>
          <a:p>
            <a:pPr lvl="2"/>
            <a:r>
              <a:rPr lang="en-US" dirty="0" smtClean="0"/>
              <a:t>Using </a:t>
            </a:r>
            <a:r>
              <a:rPr lang="en-US" dirty="0"/>
              <a:t>this format, white is specified as rgb(255,255,255</a:t>
            </a:r>
            <a:r>
              <a:rPr lang="en-US" dirty="0" smtClean="0"/>
              <a:t>).</a:t>
            </a:r>
          </a:p>
          <a:p>
            <a:pPr lvl="2"/>
            <a:r>
              <a:rPr lang="en-US" dirty="0" smtClean="0"/>
              <a:t>To </a:t>
            </a:r>
            <a:r>
              <a:rPr lang="en-US" dirty="0"/>
              <a:t>make this even easier, you can specify a percentage of the maximum </a:t>
            </a:r>
            <a:r>
              <a:rPr lang="en-US" dirty="0" smtClean="0"/>
              <a:t>value.</a:t>
            </a:r>
          </a:p>
          <a:p>
            <a:pPr lvl="2"/>
            <a:r>
              <a:rPr lang="en-US" dirty="0" smtClean="0"/>
              <a:t>Using </a:t>
            </a:r>
            <a:r>
              <a:rPr lang="en-US" dirty="0"/>
              <a:t>this approach, white is defined as rgb(100%,100%,100</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74</a:t>
            </a:fld>
            <a:endParaRPr lang="en-US" dirty="0"/>
          </a:p>
        </p:txBody>
      </p:sp>
    </p:spTree>
    <p:extLst>
      <p:ext uri="{BB962C8B-B14F-4D97-AF65-F5344CB8AC3E}">
        <p14:creationId xmlns:p14="http://schemas.microsoft.com/office/powerpoint/2010/main" val="4109395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There </a:t>
            </a:r>
            <a:r>
              <a:rPr lang="en-US" dirty="0"/>
              <a:t>is also an </a:t>
            </a:r>
            <a:r>
              <a:rPr lang="en-US" dirty="0">
                <a:solidFill>
                  <a:srgbClr val="FF0000"/>
                </a:solidFill>
              </a:rPr>
              <a:t>rgba</a:t>
            </a:r>
            <a:r>
              <a:rPr lang="en-US" dirty="0" smtClean="0">
                <a:solidFill>
                  <a:srgbClr val="FF0000"/>
                </a:solidFill>
              </a:rPr>
              <a:t>( )</a:t>
            </a:r>
            <a:r>
              <a:rPr lang="en-US" dirty="0" smtClean="0"/>
              <a:t> </a:t>
            </a:r>
            <a:r>
              <a:rPr lang="en-US" dirty="0"/>
              <a:t>function that includes a fourth parameter called </a:t>
            </a:r>
            <a:r>
              <a:rPr lang="en-US" dirty="0">
                <a:solidFill>
                  <a:srgbClr val="FF0000"/>
                </a:solidFill>
              </a:rPr>
              <a:t>alpha</a:t>
            </a:r>
            <a:r>
              <a:rPr lang="en-US" dirty="0"/>
              <a:t>, where you can specify the </a:t>
            </a:r>
            <a:r>
              <a:rPr lang="en-US" dirty="0" smtClean="0">
                <a:solidFill>
                  <a:srgbClr val="FF0000"/>
                </a:solidFill>
              </a:rPr>
              <a:t>opacity</a:t>
            </a:r>
            <a:r>
              <a:rPr lang="en-US" dirty="0" smtClean="0"/>
              <a:t>.</a:t>
            </a:r>
          </a:p>
          <a:p>
            <a:pPr lvl="2"/>
            <a:r>
              <a:rPr lang="en-US" dirty="0" smtClean="0"/>
              <a:t>The </a:t>
            </a:r>
            <a:r>
              <a:rPr lang="en-US" dirty="0"/>
              <a:t>alpha value can be </a:t>
            </a:r>
            <a:r>
              <a:rPr lang="en-US" dirty="0" smtClean="0"/>
              <a:t>between</a:t>
            </a:r>
          </a:p>
          <a:p>
            <a:pPr lvl="3"/>
            <a:r>
              <a:rPr lang="en-US" dirty="0" smtClean="0"/>
              <a:t>0 and</a:t>
            </a:r>
          </a:p>
          <a:p>
            <a:pPr lvl="3"/>
            <a:r>
              <a:rPr lang="en-US" dirty="0"/>
              <a:t>1</a:t>
            </a:r>
            <a:endParaRPr lang="en-US" dirty="0" smtClean="0"/>
          </a:p>
          <a:p>
            <a:pPr lvl="2"/>
            <a:r>
              <a:rPr lang="en-US" dirty="0" smtClean="0"/>
              <a:t>A </a:t>
            </a:r>
            <a:r>
              <a:rPr lang="en-US" dirty="0"/>
              <a:t>value of </a:t>
            </a:r>
            <a:r>
              <a:rPr lang="en-US" dirty="0">
                <a:solidFill>
                  <a:srgbClr val="FF0000"/>
                </a:solidFill>
              </a:rPr>
              <a:t>1</a:t>
            </a:r>
            <a:r>
              <a:rPr lang="en-US" dirty="0"/>
              <a:t> means </a:t>
            </a:r>
            <a:r>
              <a:rPr lang="en-US" dirty="0">
                <a:solidFill>
                  <a:srgbClr val="FF0000"/>
                </a:solidFill>
              </a:rPr>
              <a:t>completely opaque</a:t>
            </a:r>
            <a:r>
              <a:rPr lang="en-US" dirty="0"/>
              <a:t> and a value of </a:t>
            </a:r>
            <a:r>
              <a:rPr lang="en-US" dirty="0">
                <a:solidFill>
                  <a:srgbClr val="FF0000"/>
                </a:solidFill>
              </a:rPr>
              <a:t>0</a:t>
            </a:r>
            <a:r>
              <a:rPr lang="en-US" dirty="0"/>
              <a:t> is </a:t>
            </a:r>
            <a:r>
              <a:rPr lang="en-US" dirty="0">
                <a:solidFill>
                  <a:srgbClr val="FF0000"/>
                </a:solidFill>
              </a:rPr>
              <a:t>completely transparent</a:t>
            </a:r>
            <a:r>
              <a:rPr lang="en-US" dirty="0" smtClean="0"/>
              <a:t>.</a:t>
            </a:r>
          </a:p>
          <a:p>
            <a:pPr lvl="1"/>
            <a:r>
              <a:rPr lang="en-US" dirty="0"/>
              <a:t>The W3C specification on units can be found at </a:t>
            </a:r>
            <a:r>
              <a:rPr lang="en-US" dirty="0">
                <a:hlinkClick r:id="rId2"/>
              </a:rPr>
              <a:t>https://</a:t>
            </a:r>
            <a:r>
              <a:rPr lang="en-US" dirty="0" smtClean="0">
                <a:hlinkClick r:id="rId2"/>
              </a:rPr>
              <a:t>www.w3.org/TR/css3-values</a:t>
            </a:r>
            <a:r>
              <a:rPr lang="en-US" dirty="0" smtClean="0"/>
              <a:t>.</a:t>
            </a:r>
          </a:p>
          <a:p>
            <a:pPr lvl="2"/>
            <a:r>
              <a:rPr lang="en-US" dirty="0" smtClean="0"/>
              <a:t>For </a:t>
            </a:r>
            <a:r>
              <a:rPr lang="en-US" dirty="0"/>
              <a:t>more details on color units, see https://www.w3.org/TR/css3-color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75</a:t>
            </a:fld>
            <a:endParaRPr lang="en-US" dirty="0"/>
          </a:p>
        </p:txBody>
      </p:sp>
    </p:spTree>
    <p:extLst>
      <p:ext uri="{BB962C8B-B14F-4D97-AF65-F5344CB8AC3E}">
        <p14:creationId xmlns:p14="http://schemas.microsoft.com/office/powerpoint/2010/main" val="2074928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RGB Representation</a:t>
            </a:r>
            <a:endParaRPr lang="en-US" dirty="0"/>
          </a:p>
        </p:txBody>
      </p:sp>
      <p:sp>
        <p:nvSpPr>
          <p:cNvPr id="3" name="Content Placeholder 2"/>
          <p:cNvSpPr>
            <a:spLocks noGrp="1"/>
          </p:cNvSpPr>
          <p:nvPr>
            <p:ph idx="1"/>
          </p:nvPr>
        </p:nvSpPr>
        <p:spPr/>
        <p:txBody>
          <a:bodyPr/>
          <a:lstStyle/>
          <a:p>
            <a:r>
              <a:rPr lang="en-US" dirty="0"/>
              <a:t>There are </a:t>
            </a:r>
            <a:r>
              <a:rPr lang="en-US" dirty="0">
                <a:solidFill>
                  <a:srgbClr val="FF0000"/>
                </a:solidFill>
              </a:rPr>
              <a:t>sixteen keywords</a:t>
            </a:r>
            <a:r>
              <a:rPr lang="en-US" dirty="0"/>
              <a:t> that define specific color values such as red, blue, and </a:t>
            </a:r>
            <a:r>
              <a:rPr lang="en-US" dirty="0" smtClean="0"/>
              <a:t>black.</a:t>
            </a:r>
          </a:p>
          <a:p>
            <a:pPr lvl="1"/>
            <a:r>
              <a:rPr lang="en-US" dirty="0" smtClean="0"/>
              <a:t>You </a:t>
            </a:r>
            <a:r>
              <a:rPr lang="en-US" dirty="0"/>
              <a:t>can use one of these instead of specifying the RGB </a:t>
            </a:r>
            <a:r>
              <a:rPr lang="en-US" dirty="0" smtClean="0"/>
              <a:t>values.</a:t>
            </a:r>
          </a:p>
          <a:p>
            <a:pPr lvl="1"/>
            <a:r>
              <a:rPr lang="en-US" dirty="0" smtClean="0"/>
              <a:t>These </a:t>
            </a:r>
            <a:r>
              <a:rPr lang="en-US" dirty="0"/>
              <a:t>keywords are listed in the reference material in Appendix C, along with the RGB equivalent of </a:t>
            </a:r>
            <a:r>
              <a:rPr lang="en-US" dirty="0" smtClean="0"/>
              <a:t>each.</a:t>
            </a:r>
          </a:p>
          <a:p>
            <a:pPr lvl="1"/>
            <a:r>
              <a:rPr lang="en-US" dirty="0" smtClean="0"/>
              <a:t>In </a:t>
            </a:r>
            <a:r>
              <a:rPr lang="en-US" dirty="0"/>
              <a:t>addition to these, CSS3 defines quite a few </a:t>
            </a:r>
            <a:r>
              <a:rPr lang="en-US" dirty="0">
                <a:solidFill>
                  <a:srgbClr val="FF0000"/>
                </a:solidFill>
              </a:rPr>
              <a:t>extended color keywords</a:t>
            </a:r>
            <a:r>
              <a:rPr lang="en-US" dirty="0"/>
              <a:t> that are supported by many </a:t>
            </a:r>
            <a:r>
              <a:rPr lang="en-US" dirty="0" smtClean="0"/>
              <a:t>browsers.</a:t>
            </a:r>
          </a:p>
          <a:p>
            <a:pPr lvl="1"/>
            <a:r>
              <a:rPr lang="en-US" dirty="0" smtClean="0"/>
              <a:t>You </a:t>
            </a:r>
            <a:r>
              <a:rPr lang="en-US" dirty="0"/>
              <a:t>can find the complete list at </a:t>
            </a:r>
            <a:r>
              <a:rPr lang="en-US" dirty="0">
                <a:hlinkClick r:id="rId2"/>
              </a:rPr>
              <a:t>https://</a:t>
            </a:r>
            <a:r>
              <a:rPr lang="en-US" dirty="0" smtClean="0">
                <a:hlinkClick r:id="rId2"/>
              </a:rPr>
              <a:t>www.w3.org/TR/css3-color</a:t>
            </a:r>
            <a:r>
              <a:rPr lang="en-US" dirty="0">
                <a:hlinkClick r:id="rId2"/>
              </a:rPr>
              <a:t>/#</a:t>
            </a:r>
            <a:r>
              <a:rPr lang="en-US" dirty="0" smtClean="0">
                <a:hlinkClick r:id="rId2"/>
              </a:rPr>
              <a:t>svg-color</a:t>
            </a:r>
            <a:r>
              <a:rPr lang="en-US" dirty="0" smtClean="0"/>
              <a:t>.</a:t>
            </a:r>
          </a:p>
          <a:p>
            <a:pPr lvl="1"/>
            <a:r>
              <a:rPr lang="en-US" dirty="0" smtClean="0"/>
              <a:t>The </a:t>
            </a:r>
            <a:r>
              <a:rPr lang="en-US" dirty="0"/>
              <a:t>use of RGB to define colors started when the first color cathode-ray tubes (CRTs) were introduced. CRTs had three colors that it was able to display: red, green, and </a:t>
            </a:r>
            <a:r>
              <a:rPr lang="en-US" dirty="0" smtClean="0"/>
              <a:t>blue.</a:t>
            </a:r>
          </a:p>
          <a:p>
            <a:pPr lvl="1"/>
            <a:r>
              <a:rPr lang="en-US" dirty="0" smtClean="0"/>
              <a:t>The </a:t>
            </a:r>
            <a:r>
              <a:rPr lang="en-US" dirty="0"/>
              <a:t>intensity of each of these three colors could be varied for each dot or pixel on the </a:t>
            </a:r>
            <a:r>
              <a:rPr lang="en-US" dirty="0" smtClean="0"/>
              <a:t>screen.</a:t>
            </a:r>
          </a:p>
          <a:p>
            <a:pPr lvl="1"/>
            <a:r>
              <a:rPr lang="en-US" dirty="0" smtClean="0"/>
              <a:t>Consequently</a:t>
            </a:r>
            <a:r>
              <a:rPr lang="en-US" dirty="0"/>
              <a:t>, the notion of using RGB terminology was based on the existing hardware </a:t>
            </a:r>
            <a:r>
              <a:rPr lang="en-US" dirty="0" smtClean="0"/>
              <a:t>capabilities.</a:t>
            </a:r>
          </a:p>
          <a:p>
            <a:pPr lvl="1"/>
            <a:r>
              <a:rPr lang="en-US" dirty="0" smtClean="0"/>
              <a:t>While </a:t>
            </a:r>
            <a:r>
              <a:rPr lang="en-US" dirty="0"/>
              <a:t>we may need to end up with RGB values to render a particular color, </a:t>
            </a:r>
            <a:r>
              <a:rPr lang="en-US" dirty="0" smtClean="0"/>
              <a:t>using</a:t>
            </a:r>
          </a:p>
          <a:p>
            <a:pPr lvl="2"/>
            <a:r>
              <a:rPr lang="en-US" dirty="0" smtClean="0"/>
              <a:t>hue,</a:t>
            </a:r>
          </a:p>
          <a:p>
            <a:pPr lvl="2"/>
            <a:r>
              <a:rPr lang="en-US" dirty="0" smtClean="0"/>
              <a:t>saturation</a:t>
            </a:r>
            <a:r>
              <a:rPr lang="en-US" dirty="0"/>
              <a:t>, </a:t>
            </a:r>
            <a:r>
              <a:rPr lang="en-US" dirty="0" smtClean="0"/>
              <a:t>and</a:t>
            </a:r>
          </a:p>
          <a:p>
            <a:pPr lvl="2"/>
            <a:r>
              <a:rPr lang="en-US" dirty="0" smtClean="0"/>
              <a:t>lightness </a:t>
            </a:r>
            <a:r>
              <a:rPr lang="en-US" dirty="0"/>
              <a:t>(HSL) is a more intuitive way of expressing a </a:t>
            </a:r>
            <a:r>
              <a:rPr lang="en-US" dirty="0" smtClean="0"/>
              <a:t>color</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76</a:t>
            </a:fld>
            <a:endParaRPr lang="en-US" dirty="0"/>
          </a:p>
        </p:txBody>
      </p:sp>
    </p:spTree>
    <p:extLst>
      <p:ext uri="{BB962C8B-B14F-4D97-AF65-F5344CB8AC3E}">
        <p14:creationId xmlns:p14="http://schemas.microsoft.com/office/powerpoint/2010/main" val="213282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RGB Representation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The </a:t>
            </a:r>
            <a:r>
              <a:rPr lang="en-US" dirty="0">
                <a:solidFill>
                  <a:srgbClr val="FF0000"/>
                </a:solidFill>
              </a:rPr>
              <a:t>hue</a:t>
            </a:r>
            <a:r>
              <a:rPr lang="en-US" dirty="0"/>
              <a:t> is expressed as an </a:t>
            </a:r>
            <a:r>
              <a:rPr lang="en-US" dirty="0" smtClean="0">
                <a:solidFill>
                  <a:srgbClr val="FF0000"/>
                </a:solidFill>
              </a:rPr>
              <a:t>angle</a:t>
            </a:r>
            <a:r>
              <a:rPr lang="en-US" dirty="0" smtClean="0"/>
              <a:t>.</a:t>
            </a:r>
          </a:p>
          <a:p>
            <a:pPr lvl="2"/>
            <a:r>
              <a:rPr lang="en-US" dirty="0" smtClean="0"/>
              <a:t>Picture </a:t>
            </a:r>
            <a:r>
              <a:rPr lang="en-US" dirty="0"/>
              <a:t>a color wheel with red at 0°, green at 120°, and blue at 240</a:t>
            </a:r>
            <a:r>
              <a:rPr lang="en-US" dirty="0" smtClean="0"/>
              <a:t>°.</a:t>
            </a:r>
          </a:p>
          <a:p>
            <a:pPr lvl="2"/>
            <a:r>
              <a:rPr lang="en-US" dirty="0" smtClean="0"/>
              <a:t>The </a:t>
            </a:r>
            <a:r>
              <a:rPr lang="en-US" dirty="0"/>
              <a:t>colors in between are relative compositions of the adjoining </a:t>
            </a:r>
            <a:r>
              <a:rPr lang="en-US" dirty="0" smtClean="0"/>
              <a:t>colors.</a:t>
            </a:r>
          </a:p>
          <a:p>
            <a:pPr lvl="2"/>
            <a:r>
              <a:rPr lang="en-US" dirty="0" smtClean="0"/>
              <a:t>Saturation </a:t>
            </a:r>
            <a:r>
              <a:rPr lang="en-US" dirty="0"/>
              <a:t>indicates how intense the color and is expressed as a percentage with 100% being full saturation and 0% being </a:t>
            </a:r>
            <a:r>
              <a:rPr lang="en-US" dirty="0" smtClean="0"/>
              <a:t>gray.</a:t>
            </a:r>
          </a:p>
          <a:p>
            <a:pPr lvl="2"/>
            <a:r>
              <a:rPr lang="en-US" dirty="0" smtClean="0"/>
              <a:t>Lightness </a:t>
            </a:r>
            <a:r>
              <a:rPr lang="en-US" dirty="0"/>
              <a:t>is also expressed as a percentage where 100% is white and 0% is </a:t>
            </a:r>
            <a:r>
              <a:rPr lang="en-US" dirty="0" smtClean="0"/>
              <a:t>black.</a:t>
            </a:r>
          </a:p>
          <a:p>
            <a:pPr lvl="2"/>
            <a:r>
              <a:rPr lang="en-US" dirty="0" smtClean="0"/>
              <a:t>A </a:t>
            </a:r>
            <a:r>
              <a:rPr lang="en-US" dirty="0"/>
              <a:t>typical value would be 50</a:t>
            </a:r>
            <a:r>
              <a:rPr lang="en-US" dirty="0" smtClean="0"/>
              <a:t>%.</a:t>
            </a:r>
          </a:p>
          <a:p>
            <a:pPr lvl="1"/>
            <a:r>
              <a:rPr lang="en-US" dirty="0" smtClean="0"/>
              <a:t>As </a:t>
            </a:r>
            <a:r>
              <a:rPr lang="en-US" dirty="0"/>
              <a:t>you increase the lightness, the color gets washed out and starts looking </a:t>
            </a:r>
            <a:r>
              <a:rPr lang="en-US" dirty="0" smtClean="0"/>
              <a:t>white.</a:t>
            </a:r>
          </a:p>
          <a:p>
            <a:pPr lvl="1"/>
            <a:r>
              <a:rPr lang="en-US" dirty="0" smtClean="0"/>
              <a:t>As </a:t>
            </a:r>
            <a:r>
              <a:rPr lang="en-US" dirty="0"/>
              <a:t>the lightness fades, the color looks darker and eventually </a:t>
            </a:r>
            <a:r>
              <a:rPr lang="en-US" dirty="0" smtClean="0"/>
              <a:t>black.</a:t>
            </a:r>
          </a:p>
          <a:p>
            <a:pPr lvl="1"/>
            <a:r>
              <a:rPr lang="en-US" dirty="0" smtClean="0"/>
              <a:t>To </a:t>
            </a:r>
            <a:r>
              <a:rPr lang="en-US" dirty="0"/>
              <a:t>define a color in terms of hue, saturation, and lightness, use the </a:t>
            </a:r>
            <a:r>
              <a:rPr lang="en-US" dirty="0">
                <a:solidFill>
                  <a:srgbClr val="FF0000"/>
                </a:solidFill>
              </a:rPr>
              <a:t>hsl</a:t>
            </a:r>
            <a:r>
              <a:rPr lang="en-US" dirty="0" smtClean="0">
                <a:solidFill>
                  <a:srgbClr val="FF0000"/>
                </a:solidFill>
              </a:rPr>
              <a:t>( ) function</a:t>
            </a:r>
            <a:r>
              <a:rPr lang="en-US" dirty="0" smtClean="0"/>
              <a:t>.</a:t>
            </a:r>
          </a:p>
          <a:p>
            <a:pPr lvl="2"/>
            <a:r>
              <a:rPr lang="en-US" dirty="0" smtClean="0"/>
              <a:t>A </a:t>
            </a:r>
            <a:r>
              <a:rPr lang="en-US" dirty="0"/>
              <a:t>solid red color would be expressed as hsl(0,100%,50</a:t>
            </a:r>
            <a:r>
              <a:rPr lang="en-US" dirty="0" smtClean="0"/>
              <a:t>%).</a:t>
            </a:r>
          </a:p>
          <a:p>
            <a:pPr lvl="2"/>
            <a:r>
              <a:rPr lang="en-US" dirty="0" smtClean="0"/>
              <a:t>The </a:t>
            </a:r>
            <a:r>
              <a:rPr lang="en-US" dirty="0"/>
              <a:t>first parameter is assumed to be specified in degrees so no units are necessary. You can also use the </a:t>
            </a:r>
            <a:r>
              <a:rPr lang="en-US" dirty="0">
                <a:solidFill>
                  <a:srgbClr val="FF0000"/>
                </a:solidFill>
              </a:rPr>
              <a:t>hsla</a:t>
            </a:r>
            <a:r>
              <a:rPr lang="en-US" dirty="0" smtClean="0">
                <a:solidFill>
                  <a:srgbClr val="FF0000"/>
                </a:solidFill>
              </a:rPr>
              <a:t>( ) </a:t>
            </a:r>
            <a:r>
              <a:rPr lang="en-US" dirty="0">
                <a:solidFill>
                  <a:srgbClr val="FF0000"/>
                </a:solidFill>
              </a:rPr>
              <a:t>function</a:t>
            </a:r>
            <a:r>
              <a:rPr lang="en-US" dirty="0"/>
              <a:t> that includes the alpha parameter for specifying the opacity</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77</a:t>
            </a:fld>
            <a:endParaRPr lang="en-US" dirty="0"/>
          </a:p>
        </p:txBody>
      </p:sp>
    </p:spTree>
    <p:extLst>
      <p:ext uri="{BB962C8B-B14F-4D97-AF65-F5344CB8AC3E}">
        <p14:creationId xmlns:p14="http://schemas.microsoft.com/office/powerpoint/2010/main" val="2504021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Keywords</a:t>
            </a:r>
          </a:p>
        </p:txBody>
      </p:sp>
      <p:sp>
        <p:nvSpPr>
          <p:cNvPr id="3" name="Content Placeholder 2"/>
          <p:cNvSpPr>
            <a:spLocks noGrp="1"/>
          </p:cNvSpPr>
          <p:nvPr>
            <p:ph idx="1"/>
          </p:nvPr>
        </p:nvSpPr>
        <p:spPr/>
        <p:txBody>
          <a:bodyPr/>
          <a:lstStyle/>
          <a:p>
            <a:r>
              <a:rPr lang="en-US" dirty="0" smtClean="0"/>
              <a:t>There </a:t>
            </a:r>
            <a:r>
              <a:rPr lang="en-US" dirty="0"/>
              <a:t>are a few keywords that you can use as “</a:t>
            </a:r>
            <a:r>
              <a:rPr lang="en-US" dirty="0">
                <a:solidFill>
                  <a:srgbClr val="FF0000"/>
                </a:solidFill>
              </a:rPr>
              <a:t>units</a:t>
            </a:r>
            <a:r>
              <a:rPr lang="en-US" dirty="0"/>
              <a:t>” in most style </a:t>
            </a:r>
            <a:r>
              <a:rPr lang="en-US" dirty="0" smtClean="0"/>
              <a:t>declarations.</a:t>
            </a:r>
          </a:p>
          <a:p>
            <a:pPr lvl="1"/>
            <a:r>
              <a:rPr lang="en-US" dirty="0" smtClean="0"/>
              <a:t>These </a:t>
            </a:r>
            <a:r>
              <a:rPr lang="en-US" dirty="0"/>
              <a:t>are </a:t>
            </a:r>
            <a:endParaRPr lang="en-US" dirty="0" smtClean="0"/>
          </a:p>
          <a:p>
            <a:pPr lvl="2"/>
            <a:r>
              <a:rPr lang="en-US" dirty="0" smtClean="0"/>
              <a:t>auto</a:t>
            </a:r>
          </a:p>
          <a:p>
            <a:pPr lvl="2"/>
            <a:r>
              <a:rPr lang="en-US" dirty="0" smtClean="0"/>
              <a:t>inherit</a:t>
            </a:r>
          </a:p>
          <a:p>
            <a:pPr lvl="2"/>
            <a:r>
              <a:rPr lang="en-US" dirty="0" smtClean="0"/>
              <a:t>initial</a:t>
            </a:r>
          </a:p>
          <a:p>
            <a:pPr lvl="2"/>
            <a:r>
              <a:rPr lang="en-US" dirty="0" smtClean="0"/>
              <a:t>revert and</a:t>
            </a:r>
          </a:p>
          <a:p>
            <a:pPr lvl="2"/>
            <a:r>
              <a:rPr lang="en-US" dirty="0" smtClean="0"/>
              <a:t>unset.</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78</a:t>
            </a:fld>
            <a:endParaRPr lang="en-US" dirty="0"/>
          </a:p>
        </p:txBody>
      </p:sp>
    </p:spTree>
    <p:extLst>
      <p:ext uri="{BB962C8B-B14F-4D97-AF65-F5344CB8AC3E}">
        <p14:creationId xmlns:p14="http://schemas.microsoft.com/office/powerpoint/2010/main" val="265027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inherit</a:t>
            </a:r>
            <a:endParaRPr lang="en-US" dirty="0"/>
          </a:p>
        </p:txBody>
      </p:sp>
      <p:sp>
        <p:nvSpPr>
          <p:cNvPr id="7" name="Content Placeholder 6"/>
          <p:cNvSpPr>
            <a:spLocks noGrp="1"/>
          </p:cNvSpPr>
          <p:nvPr>
            <p:ph idx="1"/>
          </p:nvPr>
        </p:nvSpPr>
        <p:spPr/>
        <p:txBody>
          <a:bodyPr/>
          <a:lstStyle/>
          <a:p>
            <a:r>
              <a:rPr lang="en-US" dirty="0"/>
              <a:t>inherit - the inherit keyword indicates that the property should use the value of its parent </a:t>
            </a:r>
            <a:r>
              <a:rPr lang="en-US" dirty="0" smtClean="0"/>
              <a:t>element.</a:t>
            </a:r>
          </a:p>
          <a:p>
            <a:pPr lvl="1"/>
            <a:r>
              <a:rPr lang="en-US" dirty="0" smtClean="0"/>
              <a:t>Most </a:t>
            </a:r>
            <a:r>
              <a:rPr lang="en-US" dirty="0"/>
              <a:t>properties are </a:t>
            </a:r>
            <a:r>
              <a:rPr lang="en-US" dirty="0">
                <a:solidFill>
                  <a:srgbClr val="FF0000"/>
                </a:solidFill>
              </a:rPr>
              <a:t>inherited</a:t>
            </a:r>
            <a:r>
              <a:rPr lang="en-US" dirty="0"/>
              <a:t> by </a:t>
            </a:r>
            <a:r>
              <a:rPr lang="en-US" dirty="0">
                <a:solidFill>
                  <a:srgbClr val="FF0000"/>
                </a:solidFill>
              </a:rPr>
              <a:t>default</a:t>
            </a:r>
            <a:r>
              <a:rPr lang="en-US" dirty="0"/>
              <a:t> so setting the value to inherit doesn’t actually change anything; it would inherit the parent’s value </a:t>
            </a:r>
            <a:r>
              <a:rPr lang="en-US" dirty="0" smtClean="0"/>
              <a:t>anyway.</a:t>
            </a:r>
          </a:p>
          <a:p>
            <a:pPr lvl="1"/>
            <a:r>
              <a:rPr lang="en-US" dirty="0" smtClean="0"/>
              <a:t>Adding </a:t>
            </a:r>
            <a:r>
              <a:rPr lang="en-US" dirty="0"/>
              <a:t>it may improve the documentation of the author’s </a:t>
            </a:r>
            <a:r>
              <a:rPr lang="en-US" dirty="0" smtClean="0"/>
              <a:t>intent.</a:t>
            </a:r>
          </a:p>
          <a:p>
            <a:pPr lvl="1"/>
            <a:r>
              <a:rPr lang="en-US" dirty="0" smtClean="0"/>
              <a:t>You </a:t>
            </a:r>
            <a:r>
              <a:rPr lang="en-US" dirty="0"/>
              <a:t>may want to create a rule that uses inherit to override the value of another rule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79</a:t>
            </a:fld>
            <a:endParaRPr lang="en-US" dirty="0"/>
          </a:p>
        </p:txBody>
      </p:sp>
    </p:spTree>
    <p:extLst>
      <p:ext uri="{BB962C8B-B14F-4D97-AF65-F5344CB8AC3E}">
        <p14:creationId xmlns:p14="http://schemas.microsoft.com/office/powerpoint/2010/main" val="292104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a:t>
            </a:r>
            <a:endParaRPr lang="en-US" dirty="0"/>
          </a:p>
        </p:txBody>
      </p:sp>
      <p:sp>
        <p:nvSpPr>
          <p:cNvPr id="3" name="Content Placeholder 2"/>
          <p:cNvSpPr>
            <a:spLocks noGrp="1"/>
          </p:cNvSpPr>
          <p:nvPr>
            <p:ph idx="1"/>
          </p:nvPr>
        </p:nvSpPr>
        <p:spPr/>
        <p:txBody>
          <a:bodyPr/>
          <a:lstStyle/>
          <a:p>
            <a:r>
              <a:rPr lang="en-US" dirty="0"/>
              <a:t>Let’s break this down a bit and look at the </a:t>
            </a:r>
            <a:r>
              <a:rPr lang="en-US" dirty="0">
                <a:solidFill>
                  <a:srgbClr val="FF0000"/>
                </a:solidFill>
              </a:rPr>
              <a:t>structure</a:t>
            </a:r>
            <a:r>
              <a:rPr lang="en-US" dirty="0"/>
              <a:t> used for this </a:t>
            </a:r>
            <a:r>
              <a:rPr lang="en-US" dirty="0" smtClean="0"/>
              <a:t>document.</a:t>
            </a:r>
          </a:p>
          <a:p>
            <a:pPr lvl="1"/>
            <a:r>
              <a:rPr lang="en-US" dirty="0" smtClean="0"/>
              <a:t>These </a:t>
            </a:r>
            <a:r>
              <a:rPr lang="en-US" dirty="0"/>
              <a:t>basic concepts are used for all of the remaining content that you’ll </a:t>
            </a:r>
            <a:r>
              <a:rPr lang="en-US" dirty="0" smtClean="0"/>
              <a:t>write.</a:t>
            </a:r>
          </a:p>
          <a:p>
            <a:pPr lvl="1"/>
            <a:r>
              <a:rPr lang="en-US" dirty="0" smtClean="0"/>
              <a:t>The </a:t>
            </a:r>
            <a:r>
              <a:rPr lang="en-US" dirty="0">
                <a:solidFill>
                  <a:srgbClr val="FF0000"/>
                </a:solidFill>
              </a:rPr>
              <a:t>document</a:t>
            </a:r>
            <a:r>
              <a:rPr lang="en-US" dirty="0"/>
              <a:t> is comprised of </a:t>
            </a:r>
            <a:r>
              <a:rPr lang="en-US" dirty="0">
                <a:solidFill>
                  <a:srgbClr val="0070C0"/>
                </a:solidFill>
              </a:rPr>
              <a:t>several</a:t>
            </a:r>
            <a:r>
              <a:rPr lang="en-US" dirty="0">
                <a:solidFill>
                  <a:srgbClr val="FF0000"/>
                </a:solidFill>
              </a:rPr>
              <a:t> HTML elements</a:t>
            </a:r>
            <a:r>
              <a:rPr lang="en-US" dirty="0"/>
              <a:t> that are </a:t>
            </a:r>
            <a:r>
              <a:rPr lang="en-US" dirty="0">
                <a:solidFill>
                  <a:srgbClr val="FF0000"/>
                </a:solidFill>
              </a:rPr>
              <a:t>nested</a:t>
            </a:r>
            <a:r>
              <a:rPr lang="en-US" dirty="0"/>
              <a:t> in a </a:t>
            </a:r>
            <a:r>
              <a:rPr lang="en-US" dirty="0">
                <a:solidFill>
                  <a:srgbClr val="FF0000"/>
                </a:solidFill>
              </a:rPr>
              <a:t>hierarchical</a:t>
            </a:r>
            <a:r>
              <a:rPr lang="en-US" dirty="0"/>
              <a:t> </a:t>
            </a:r>
            <a:r>
              <a:rPr lang="en-US" dirty="0" smtClean="0">
                <a:solidFill>
                  <a:srgbClr val="0070C0"/>
                </a:solidFill>
              </a:rPr>
              <a:t>fashion</a:t>
            </a:r>
            <a:r>
              <a:rPr lang="en-US" dirty="0" smtClean="0"/>
              <a:t>.</a:t>
            </a:r>
          </a:p>
          <a:p>
            <a:pPr lvl="1"/>
            <a:r>
              <a:rPr lang="en-US" dirty="0" smtClean="0"/>
              <a:t>Like </a:t>
            </a:r>
            <a:r>
              <a:rPr lang="en-US" dirty="0"/>
              <a:t>other markup languages, </a:t>
            </a:r>
            <a:r>
              <a:rPr lang="en-US" dirty="0">
                <a:solidFill>
                  <a:srgbClr val="FF0000"/>
                </a:solidFill>
              </a:rPr>
              <a:t>tags</a:t>
            </a:r>
            <a:r>
              <a:rPr lang="en-US" dirty="0"/>
              <a:t> are used to </a:t>
            </a:r>
            <a:r>
              <a:rPr lang="en-US" dirty="0">
                <a:solidFill>
                  <a:srgbClr val="FF0000"/>
                </a:solidFill>
              </a:rPr>
              <a:t>annotate</a:t>
            </a:r>
            <a:r>
              <a:rPr lang="en-US" dirty="0"/>
              <a:t> </a:t>
            </a:r>
            <a:r>
              <a:rPr lang="en-US" dirty="0">
                <a:solidFill>
                  <a:srgbClr val="FF0000"/>
                </a:solidFill>
              </a:rPr>
              <a:t>content</a:t>
            </a:r>
            <a:r>
              <a:rPr lang="en-US" dirty="0"/>
              <a:t> with useful </a:t>
            </a:r>
            <a:r>
              <a:rPr lang="en-US" dirty="0" smtClean="0"/>
              <a:t>information.</a:t>
            </a:r>
          </a:p>
          <a:p>
            <a:pPr lvl="1"/>
            <a:r>
              <a:rPr lang="en-US" dirty="0" smtClean="0"/>
              <a:t>An </a:t>
            </a:r>
            <a:r>
              <a:rPr lang="en-US" dirty="0"/>
              <a:t>HTML element generally follows this structure</a:t>
            </a:r>
            <a:r>
              <a:rPr lang="en-US" dirty="0" smtClean="0"/>
              <a:t>:</a:t>
            </a:r>
          </a:p>
          <a:p>
            <a:pPr marL="233363" lvl="1" indent="0">
              <a:buNone/>
            </a:pPr>
            <a:endParaRPr lang="en-US" dirty="0"/>
          </a:p>
          <a:p>
            <a:pPr marL="233363" lvl="1" indent="0">
              <a:buNone/>
            </a:pPr>
            <a:endParaRPr lang="en-US" dirty="0"/>
          </a:p>
          <a:p>
            <a:pPr lvl="1"/>
            <a:r>
              <a:rPr lang="en-US" dirty="0"/>
              <a:t>For example, the </a:t>
            </a:r>
            <a:r>
              <a:rPr lang="en-US" dirty="0">
                <a:solidFill>
                  <a:srgbClr val="FF0000"/>
                </a:solidFill>
              </a:rPr>
              <a:t>document title</a:t>
            </a:r>
            <a:r>
              <a:rPr lang="en-US" dirty="0"/>
              <a:t>, “My First HTML5 Document” is identified by the opening and closing tags, &lt;title&gt; and &lt;/title</a:t>
            </a:r>
            <a:r>
              <a:rPr lang="en-US" dirty="0" smtClean="0"/>
              <a:t>&gt;.</a:t>
            </a:r>
          </a:p>
          <a:p>
            <a:pPr lvl="1"/>
            <a:r>
              <a:rPr lang="en-US" dirty="0" smtClean="0"/>
              <a:t>In </a:t>
            </a:r>
            <a:r>
              <a:rPr lang="en-US" dirty="0"/>
              <a:t>most cases each element has an open and close tag that are identical except the close tag is preceded by a “/” </a:t>
            </a:r>
            <a:r>
              <a:rPr lang="en-US" dirty="0" smtClean="0"/>
              <a:t>character.</a:t>
            </a:r>
          </a:p>
          <a:p>
            <a:pPr lvl="1"/>
            <a:r>
              <a:rPr lang="en-US" dirty="0" smtClean="0"/>
              <a:t>Sometimes </a:t>
            </a:r>
            <a:r>
              <a:rPr lang="en-US" dirty="0"/>
              <a:t>the terms </a:t>
            </a:r>
            <a:r>
              <a:rPr lang="en-US" dirty="0">
                <a:solidFill>
                  <a:srgbClr val="FF0000"/>
                </a:solidFill>
              </a:rPr>
              <a:t>element</a:t>
            </a:r>
            <a:r>
              <a:rPr lang="en-US" dirty="0"/>
              <a:t> and </a:t>
            </a:r>
            <a:r>
              <a:rPr lang="en-US" dirty="0">
                <a:solidFill>
                  <a:srgbClr val="FF0000"/>
                </a:solidFill>
              </a:rPr>
              <a:t>tag</a:t>
            </a:r>
            <a:r>
              <a:rPr lang="en-US" dirty="0"/>
              <a:t> are used </a:t>
            </a:r>
            <a:r>
              <a:rPr lang="en-US" dirty="0">
                <a:solidFill>
                  <a:srgbClr val="FF0000"/>
                </a:solidFill>
              </a:rPr>
              <a:t>interchangeably</a:t>
            </a:r>
            <a:r>
              <a:rPr lang="en-US" dirty="0"/>
              <a:t>; to be precise, however, an element is comprised of an opening and closing tag and the content that is found between these </a:t>
            </a:r>
            <a:r>
              <a:rPr lang="en-US" dirty="0" smtClean="0"/>
              <a:t>tags.</a:t>
            </a:r>
          </a:p>
          <a:p>
            <a:pPr lvl="1"/>
            <a:r>
              <a:rPr lang="en-US" dirty="0" smtClean="0"/>
              <a:t>Elements </a:t>
            </a:r>
            <a:r>
              <a:rPr lang="en-US" dirty="0"/>
              <a:t>will often contain </a:t>
            </a:r>
            <a:r>
              <a:rPr lang="en-US" dirty="0">
                <a:solidFill>
                  <a:srgbClr val="FF0000"/>
                </a:solidFill>
              </a:rPr>
              <a:t>other elements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a:t>
            </a:fld>
            <a:endParaRPr lang="en-US" dirty="0"/>
          </a:p>
        </p:txBody>
      </p:sp>
      <p:pic>
        <p:nvPicPr>
          <p:cNvPr id="6" name="Picture 5"/>
          <p:cNvPicPr>
            <a:picLocks noChangeAspect="1"/>
          </p:cNvPicPr>
          <p:nvPr/>
        </p:nvPicPr>
        <p:blipFill>
          <a:blip r:embed="rId2"/>
          <a:stretch>
            <a:fillRect/>
          </a:stretch>
        </p:blipFill>
        <p:spPr>
          <a:xfrm>
            <a:off x="808270" y="3100431"/>
            <a:ext cx="5038725" cy="304800"/>
          </a:xfrm>
          <a:prstGeom prst="rect">
            <a:avLst/>
          </a:prstGeom>
          <a:ln>
            <a:solidFill>
              <a:schemeClr val="accent1"/>
            </a:solidFill>
          </a:ln>
        </p:spPr>
      </p:pic>
    </p:spTree>
    <p:extLst>
      <p:ext uri="{BB962C8B-B14F-4D97-AF65-F5344CB8AC3E}">
        <p14:creationId xmlns:p14="http://schemas.microsoft.com/office/powerpoint/2010/main" val="1435589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initial</a:t>
            </a:r>
          </a:p>
        </p:txBody>
      </p:sp>
      <p:sp>
        <p:nvSpPr>
          <p:cNvPr id="3" name="Content Placeholder 2"/>
          <p:cNvSpPr>
            <a:spLocks noGrp="1"/>
          </p:cNvSpPr>
          <p:nvPr>
            <p:ph idx="1"/>
          </p:nvPr>
        </p:nvSpPr>
        <p:spPr/>
        <p:txBody>
          <a:bodyPr/>
          <a:lstStyle/>
          <a:p>
            <a:r>
              <a:rPr lang="en-US" dirty="0" smtClean="0"/>
              <a:t>initial </a:t>
            </a:r>
            <a:r>
              <a:rPr lang="en-US" dirty="0"/>
              <a:t>- the initial keyword is used to set a property back to the </a:t>
            </a:r>
            <a:r>
              <a:rPr lang="en-US" dirty="0">
                <a:solidFill>
                  <a:srgbClr val="FF0000"/>
                </a:solidFill>
              </a:rPr>
              <a:t>initial default </a:t>
            </a:r>
            <a:r>
              <a:rPr lang="en-US" dirty="0" smtClean="0">
                <a:solidFill>
                  <a:srgbClr val="FF0000"/>
                </a:solidFill>
              </a:rPr>
              <a:t>setting</a:t>
            </a:r>
            <a:r>
              <a:rPr lang="en-US" dirty="0" smtClean="0"/>
              <a:t>.</a:t>
            </a:r>
          </a:p>
          <a:p>
            <a:pPr lvl="1"/>
            <a:r>
              <a:rPr lang="en-US" dirty="0" smtClean="0"/>
              <a:t>In </a:t>
            </a:r>
            <a:r>
              <a:rPr lang="en-US" dirty="0"/>
              <a:t>many cases, this is the browser’s default </a:t>
            </a:r>
            <a:r>
              <a:rPr lang="en-US" dirty="0" smtClean="0"/>
              <a:t>value.</a:t>
            </a:r>
          </a:p>
          <a:p>
            <a:pPr lvl="1"/>
            <a:r>
              <a:rPr lang="en-US" dirty="0" smtClean="0"/>
              <a:t>For </a:t>
            </a:r>
            <a:r>
              <a:rPr lang="en-US" dirty="0"/>
              <a:t>example, the default color is usually black so </a:t>
            </a:r>
            <a:r>
              <a:rPr lang="en-US" dirty="0">
                <a:solidFill>
                  <a:srgbClr val="FF0000"/>
                </a:solidFill>
              </a:rPr>
              <a:t>color: initial</a:t>
            </a:r>
            <a:r>
              <a:rPr lang="en-US" dirty="0"/>
              <a:t>; will set the color to </a:t>
            </a:r>
            <a:r>
              <a:rPr lang="en-US" dirty="0" smtClean="0">
                <a:solidFill>
                  <a:srgbClr val="FF0000"/>
                </a:solidFill>
              </a:rPr>
              <a:t>black</a:t>
            </a:r>
            <a:r>
              <a:rPr lang="en-US" dirty="0" smtClean="0"/>
              <a:t>.</a:t>
            </a:r>
          </a:p>
          <a:p>
            <a:pPr lvl="1"/>
            <a:r>
              <a:rPr lang="en-US" dirty="0" smtClean="0"/>
              <a:t>As </a:t>
            </a:r>
            <a:r>
              <a:rPr lang="en-US" dirty="0"/>
              <a:t>of this writing, this is not supported by any version of Internet Explorer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80</a:t>
            </a:fld>
            <a:endParaRPr lang="en-US" dirty="0"/>
          </a:p>
        </p:txBody>
      </p:sp>
    </p:spTree>
    <p:extLst>
      <p:ext uri="{BB962C8B-B14F-4D97-AF65-F5344CB8AC3E}">
        <p14:creationId xmlns:p14="http://schemas.microsoft.com/office/powerpoint/2010/main" val="31149385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a:t>
            </a:r>
          </a:p>
        </p:txBody>
      </p:sp>
      <p:sp>
        <p:nvSpPr>
          <p:cNvPr id="3" name="Content Placeholder 2"/>
          <p:cNvSpPr>
            <a:spLocks noGrp="1"/>
          </p:cNvSpPr>
          <p:nvPr>
            <p:ph idx="1"/>
          </p:nvPr>
        </p:nvSpPr>
        <p:spPr/>
        <p:txBody>
          <a:bodyPr/>
          <a:lstStyle/>
          <a:p>
            <a:r>
              <a:rPr lang="en-US" dirty="0" smtClean="0"/>
              <a:t>auto </a:t>
            </a:r>
            <a:r>
              <a:rPr lang="en-US" dirty="0"/>
              <a:t>- The auto value is a bit tricky and its behavior will change depending on where it is </a:t>
            </a:r>
            <a:r>
              <a:rPr lang="en-US" dirty="0" smtClean="0"/>
              <a:t>used.</a:t>
            </a:r>
          </a:p>
          <a:p>
            <a:pPr lvl="1"/>
            <a:r>
              <a:rPr lang="en-US" dirty="0" smtClean="0"/>
              <a:t>For </a:t>
            </a:r>
            <a:r>
              <a:rPr lang="en-US" dirty="0"/>
              <a:t>example, setting the </a:t>
            </a:r>
            <a:r>
              <a:rPr lang="en-US" dirty="0">
                <a:solidFill>
                  <a:srgbClr val="FF0000"/>
                </a:solidFill>
              </a:rPr>
              <a:t>padding: auto</a:t>
            </a:r>
            <a:r>
              <a:rPr lang="en-US" dirty="0"/>
              <a:t>; will automatically adjust the left and right padding to center the </a:t>
            </a:r>
            <a:r>
              <a:rPr lang="en-US" dirty="0" smtClean="0"/>
              <a:t>content.</a:t>
            </a:r>
          </a:p>
          <a:p>
            <a:pPr lvl="1"/>
            <a:r>
              <a:rPr lang="en-US" dirty="0" smtClean="0"/>
              <a:t>Setting </a:t>
            </a:r>
            <a:r>
              <a:rPr lang="en-US" dirty="0">
                <a:solidFill>
                  <a:srgbClr val="FF0000"/>
                </a:solidFill>
              </a:rPr>
              <a:t>height: auto</a:t>
            </a:r>
            <a:r>
              <a:rPr lang="en-US" dirty="0"/>
              <a:t>; will cause the height to grow to </a:t>
            </a:r>
            <a:r>
              <a:rPr lang="en-US" dirty="0">
                <a:solidFill>
                  <a:srgbClr val="FF0000"/>
                </a:solidFill>
              </a:rPr>
              <a:t>fit</a:t>
            </a:r>
            <a:r>
              <a:rPr lang="en-US" dirty="0"/>
              <a:t> the </a:t>
            </a:r>
            <a:r>
              <a:rPr lang="en-US" dirty="0">
                <a:solidFill>
                  <a:srgbClr val="FF0000"/>
                </a:solidFill>
              </a:rPr>
              <a:t>content </a:t>
            </a:r>
            <a:r>
              <a:rPr lang="en-US" dirty="0" smtClean="0">
                <a:solidFill>
                  <a:srgbClr val="FF0000"/>
                </a:solidFill>
              </a:rPr>
              <a:t>inside</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81</a:t>
            </a:fld>
            <a:endParaRPr lang="en-US" dirty="0"/>
          </a:p>
        </p:txBody>
      </p:sp>
    </p:spTree>
    <p:extLst>
      <p:ext uri="{BB962C8B-B14F-4D97-AF65-F5344CB8AC3E}">
        <p14:creationId xmlns:p14="http://schemas.microsoft.com/office/powerpoint/2010/main" val="3857427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revert</a:t>
            </a:r>
            <a:endParaRPr lang="en-US" dirty="0"/>
          </a:p>
        </p:txBody>
      </p:sp>
      <p:sp>
        <p:nvSpPr>
          <p:cNvPr id="3" name="Content Placeholder 2"/>
          <p:cNvSpPr>
            <a:spLocks noGrp="1"/>
          </p:cNvSpPr>
          <p:nvPr>
            <p:ph idx="1"/>
          </p:nvPr>
        </p:nvSpPr>
        <p:spPr/>
        <p:txBody>
          <a:bodyPr/>
          <a:lstStyle/>
          <a:p>
            <a:r>
              <a:rPr lang="en-US" dirty="0" smtClean="0"/>
              <a:t>revert </a:t>
            </a:r>
            <a:r>
              <a:rPr lang="en-US" dirty="0"/>
              <a:t>- The revert keyword specifies that </a:t>
            </a:r>
            <a:endParaRPr lang="en-US" dirty="0" smtClean="0"/>
          </a:p>
          <a:p>
            <a:pPr lvl="2"/>
            <a:r>
              <a:rPr lang="en-US" dirty="0" smtClean="0"/>
              <a:t>the </a:t>
            </a:r>
            <a:r>
              <a:rPr lang="en-US" dirty="0">
                <a:solidFill>
                  <a:srgbClr val="FF0000"/>
                </a:solidFill>
              </a:rPr>
              <a:t>browser</a:t>
            </a:r>
            <a:r>
              <a:rPr lang="en-US" dirty="0"/>
              <a:t> should </a:t>
            </a:r>
            <a:r>
              <a:rPr lang="en-US" dirty="0">
                <a:solidFill>
                  <a:srgbClr val="FF0000"/>
                </a:solidFill>
              </a:rPr>
              <a:t>ignore</a:t>
            </a:r>
            <a:r>
              <a:rPr lang="en-US" dirty="0"/>
              <a:t> any </a:t>
            </a:r>
            <a:r>
              <a:rPr lang="en-US" dirty="0">
                <a:solidFill>
                  <a:srgbClr val="FF0000"/>
                </a:solidFill>
              </a:rPr>
              <a:t>author styles</a:t>
            </a:r>
            <a:r>
              <a:rPr lang="en-US" dirty="0"/>
              <a:t> </a:t>
            </a:r>
            <a:r>
              <a:rPr lang="en-US" dirty="0" smtClean="0"/>
              <a:t>an</a:t>
            </a:r>
          </a:p>
          <a:p>
            <a:pPr lvl="2"/>
            <a:r>
              <a:rPr lang="en-US" dirty="0" smtClean="0"/>
              <a:t> </a:t>
            </a:r>
            <a:r>
              <a:rPr lang="en-US" dirty="0"/>
              <a:t>use the browser default </a:t>
            </a:r>
            <a:r>
              <a:rPr lang="en-US" dirty="0" smtClean="0"/>
              <a:t>values</a:t>
            </a:r>
          </a:p>
          <a:p>
            <a:pPr lvl="1"/>
            <a:r>
              <a:rPr lang="en-US" dirty="0" smtClean="0"/>
              <a:t>It </a:t>
            </a:r>
            <a:r>
              <a:rPr lang="en-US" dirty="0"/>
              <a:t>is not supported by many browsers, as of this writing</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82</a:t>
            </a:fld>
            <a:endParaRPr lang="en-US" dirty="0"/>
          </a:p>
        </p:txBody>
      </p:sp>
    </p:spTree>
    <p:extLst>
      <p:ext uri="{BB962C8B-B14F-4D97-AF65-F5344CB8AC3E}">
        <p14:creationId xmlns:p14="http://schemas.microsoft.com/office/powerpoint/2010/main" val="19759527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unset</a:t>
            </a:r>
            <a:endParaRPr lang="en-US" dirty="0"/>
          </a:p>
        </p:txBody>
      </p:sp>
      <p:sp>
        <p:nvSpPr>
          <p:cNvPr id="3" name="Content Placeholder 2"/>
          <p:cNvSpPr>
            <a:spLocks noGrp="1"/>
          </p:cNvSpPr>
          <p:nvPr>
            <p:ph idx="1"/>
          </p:nvPr>
        </p:nvSpPr>
        <p:spPr/>
        <p:txBody>
          <a:bodyPr/>
          <a:lstStyle/>
          <a:p>
            <a:r>
              <a:rPr lang="en-US" dirty="0" smtClean="0"/>
              <a:t>unset </a:t>
            </a:r>
            <a:r>
              <a:rPr lang="en-US" dirty="0"/>
              <a:t>- the unset keyword is a </a:t>
            </a:r>
            <a:r>
              <a:rPr lang="en-US" dirty="0">
                <a:solidFill>
                  <a:srgbClr val="FF0000"/>
                </a:solidFill>
              </a:rPr>
              <a:t>combination</a:t>
            </a:r>
            <a:r>
              <a:rPr lang="en-US" dirty="0"/>
              <a:t> of </a:t>
            </a:r>
            <a:endParaRPr lang="en-US" dirty="0" smtClean="0"/>
          </a:p>
          <a:p>
            <a:pPr lvl="2"/>
            <a:r>
              <a:rPr lang="en-US" dirty="0" smtClean="0"/>
              <a:t>inherit </a:t>
            </a:r>
            <a:r>
              <a:rPr lang="en-US" dirty="0"/>
              <a:t>and </a:t>
            </a:r>
            <a:endParaRPr lang="en-US" dirty="0" smtClean="0"/>
          </a:p>
          <a:p>
            <a:pPr lvl="2"/>
            <a:r>
              <a:rPr lang="en-US" dirty="0" smtClean="0"/>
              <a:t>initial</a:t>
            </a:r>
          </a:p>
          <a:p>
            <a:pPr lvl="1"/>
            <a:r>
              <a:rPr lang="en-US" dirty="0" smtClean="0"/>
              <a:t>Basically</a:t>
            </a:r>
            <a:r>
              <a:rPr lang="en-US" dirty="0"/>
              <a:t>, it </a:t>
            </a:r>
            <a:r>
              <a:rPr lang="en-US" dirty="0" smtClean="0"/>
              <a:t>works</a:t>
            </a:r>
          </a:p>
          <a:p>
            <a:pPr lvl="2"/>
            <a:r>
              <a:rPr lang="en-US" dirty="0" smtClean="0"/>
              <a:t>like </a:t>
            </a:r>
            <a:r>
              <a:rPr lang="en-US" dirty="0">
                <a:solidFill>
                  <a:srgbClr val="FF0000"/>
                </a:solidFill>
              </a:rPr>
              <a:t>inherit</a:t>
            </a:r>
            <a:r>
              <a:rPr lang="en-US" dirty="0"/>
              <a:t> for all </a:t>
            </a:r>
            <a:r>
              <a:rPr lang="en-US" dirty="0">
                <a:solidFill>
                  <a:srgbClr val="FF0000"/>
                </a:solidFill>
              </a:rPr>
              <a:t>inheritable properties</a:t>
            </a:r>
            <a:r>
              <a:rPr lang="en-US" dirty="0"/>
              <a:t> </a:t>
            </a:r>
            <a:r>
              <a:rPr lang="en-US" dirty="0" smtClean="0"/>
              <a:t>and</a:t>
            </a:r>
          </a:p>
          <a:p>
            <a:pPr lvl="2"/>
            <a:r>
              <a:rPr lang="en-US" dirty="0" smtClean="0"/>
              <a:t>like </a:t>
            </a:r>
            <a:r>
              <a:rPr lang="en-US" dirty="0"/>
              <a:t>initial for the remaining </a:t>
            </a:r>
            <a:r>
              <a:rPr lang="en-US" dirty="0" smtClean="0"/>
              <a:t>properties</a:t>
            </a:r>
          </a:p>
          <a:p>
            <a:pPr lvl="1"/>
            <a:r>
              <a:rPr lang="en-US" dirty="0" smtClean="0"/>
              <a:t>Like </a:t>
            </a:r>
            <a:r>
              <a:rPr lang="en-US" dirty="0"/>
              <a:t>revert, the unset keyword is not supported by some browsers.</a:t>
            </a:r>
          </a:p>
          <a:p>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83</a:t>
            </a:fld>
            <a:endParaRPr lang="en-US" dirty="0"/>
          </a:p>
        </p:txBody>
      </p:sp>
    </p:spTree>
    <p:extLst>
      <p:ext uri="{BB962C8B-B14F-4D97-AF65-F5344CB8AC3E}">
        <p14:creationId xmlns:p14="http://schemas.microsoft.com/office/powerpoint/2010/main" val="2173917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Precedence</a:t>
            </a:r>
          </a:p>
        </p:txBody>
      </p:sp>
      <p:sp>
        <p:nvSpPr>
          <p:cNvPr id="3" name="Content Placeholder 2"/>
          <p:cNvSpPr>
            <a:spLocks noGrp="1"/>
          </p:cNvSpPr>
          <p:nvPr>
            <p:ph idx="1"/>
          </p:nvPr>
        </p:nvSpPr>
        <p:spPr/>
        <p:txBody>
          <a:bodyPr/>
          <a:lstStyle/>
          <a:p>
            <a:r>
              <a:rPr lang="en-US" dirty="0" smtClean="0"/>
              <a:t>Selectors </a:t>
            </a:r>
            <a:r>
              <a:rPr lang="en-US" dirty="0"/>
              <a:t>return sets of elements and these sets can </a:t>
            </a:r>
            <a:r>
              <a:rPr lang="en-US" dirty="0" smtClean="0"/>
              <a:t>overlap.</a:t>
            </a:r>
          </a:p>
          <a:p>
            <a:pPr lvl="1"/>
            <a:r>
              <a:rPr lang="en-US" dirty="0" smtClean="0"/>
              <a:t>The </a:t>
            </a:r>
            <a:r>
              <a:rPr lang="en-US" dirty="0"/>
              <a:t>result is that multiple rules can be applied to the same element</a:t>
            </a:r>
            <a:r>
              <a:rPr lang="en-US" dirty="0" smtClean="0"/>
              <a:t>.</a:t>
            </a:r>
          </a:p>
          <a:p>
            <a:pPr lvl="1"/>
            <a:r>
              <a:rPr lang="en-US" dirty="0" smtClean="0"/>
              <a:t>If </a:t>
            </a:r>
            <a:r>
              <a:rPr lang="en-US" dirty="0"/>
              <a:t>one rule sets the font size, another sets the color, and a third sets the background, then there is no conflict. </a:t>
            </a:r>
            <a:endParaRPr lang="en-US" dirty="0" smtClean="0"/>
          </a:p>
          <a:p>
            <a:pPr lvl="1"/>
            <a:r>
              <a:rPr lang="en-US" dirty="0" smtClean="0"/>
              <a:t>However</a:t>
            </a:r>
            <a:r>
              <a:rPr lang="en-US" dirty="0"/>
              <a:t>, if one sets the color to red and another sets the color to green, what will </a:t>
            </a:r>
            <a:r>
              <a:rPr lang="en-US" dirty="0" smtClean="0"/>
              <a:t>happen?</a:t>
            </a:r>
          </a:p>
          <a:p>
            <a:pPr lvl="1"/>
            <a:r>
              <a:rPr lang="en-US" dirty="0" smtClean="0"/>
              <a:t>Here’s </a:t>
            </a:r>
            <a:r>
              <a:rPr lang="en-US" dirty="0"/>
              <a:t>where the precedence rules are applied</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84</a:t>
            </a:fld>
            <a:endParaRPr lang="en-US" dirty="0"/>
          </a:p>
        </p:txBody>
      </p:sp>
    </p:spTree>
    <p:extLst>
      <p:ext uri="{BB962C8B-B14F-4D97-AF65-F5344CB8AC3E}">
        <p14:creationId xmlns:p14="http://schemas.microsoft.com/office/powerpoint/2010/main" val="2034228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Style Sheet Sources</a:t>
            </a:r>
          </a:p>
        </p:txBody>
      </p:sp>
      <p:sp>
        <p:nvSpPr>
          <p:cNvPr id="3" name="Content Placeholder 2"/>
          <p:cNvSpPr>
            <a:spLocks noGrp="1"/>
          </p:cNvSpPr>
          <p:nvPr>
            <p:ph idx="1"/>
          </p:nvPr>
        </p:nvSpPr>
        <p:spPr/>
        <p:txBody>
          <a:bodyPr/>
          <a:lstStyle/>
          <a:p>
            <a:r>
              <a:rPr lang="en-US" dirty="0" smtClean="0"/>
              <a:t>First </a:t>
            </a:r>
            <a:r>
              <a:rPr lang="en-US" dirty="0"/>
              <a:t>of all, there are </a:t>
            </a:r>
            <a:r>
              <a:rPr lang="en-US" dirty="0">
                <a:solidFill>
                  <a:srgbClr val="FF0000"/>
                </a:solidFill>
              </a:rPr>
              <a:t>three</a:t>
            </a:r>
            <a:r>
              <a:rPr lang="en-US" dirty="0"/>
              <a:t> </a:t>
            </a:r>
            <a:r>
              <a:rPr lang="en-US" dirty="0">
                <a:solidFill>
                  <a:srgbClr val="FF0000"/>
                </a:solidFill>
              </a:rPr>
              <a:t>sources</a:t>
            </a:r>
            <a:r>
              <a:rPr lang="en-US" dirty="0"/>
              <a:t> of style sheets: </a:t>
            </a:r>
            <a:endParaRPr lang="en-US" dirty="0" smtClean="0"/>
          </a:p>
          <a:p>
            <a:pPr lvl="2"/>
            <a:r>
              <a:rPr lang="en-US" dirty="0" smtClean="0">
                <a:solidFill>
                  <a:srgbClr val="0070C0"/>
                </a:solidFill>
              </a:rPr>
              <a:t>Author</a:t>
            </a:r>
            <a:r>
              <a:rPr lang="en-US" dirty="0">
                <a:solidFill>
                  <a:srgbClr val="0070C0"/>
                </a:solidFill>
              </a:rPr>
              <a:t>: </a:t>
            </a:r>
            <a:r>
              <a:rPr lang="en-US" dirty="0"/>
              <a:t>These are the style sheets created by the </a:t>
            </a:r>
            <a:r>
              <a:rPr lang="en-US" dirty="0">
                <a:solidFill>
                  <a:srgbClr val="FF0000"/>
                </a:solidFill>
              </a:rPr>
              <a:t>web developer</a:t>
            </a:r>
            <a:r>
              <a:rPr lang="en-US" dirty="0"/>
              <a:t> and what you normally think of when referring to a style </a:t>
            </a:r>
            <a:r>
              <a:rPr lang="en-US" dirty="0" smtClean="0"/>
              <a:t>sheet.</a:t>
            </a:r>
          </a:p>
          <a:p>
            <a:pPr lvl="2"/>
            <a:r>
              <a:rPr lang="en-US" dirty="0" smtClean="0">
                <a:solidFill>
                  <a:srgbClr val="0070C0"/>
                </a:solidFill>
              </a:rPr>
              <a:t>User</a:t>
            </a:r>
            <a:r>
              <a:rPr lang="en-US" dirty="0">
                <a:solidFill>
                  <a:srgbClr val="0070C0"/>
                </a:solidFill>
              </a:rPr>
              <a:t>:</a:t>
            </a:r>
            <a:r>
              <a:rPr lang="en-US" dirty="0"/>
              <a:t> A user can also create a style to control how web pages are displayed for them </a:t>
            </a:r>
            <a:r>
              <a:rPr lang="en-US" dirty="0" smtClean="0"/>
              <a:t>specifically.</a:t>
            </a:r>
          </a:p>
          <a:p>
            <a:pPr lvl="2"/>
            <a:r>
              <a:rPr lang="en-US" dirty="0" smtClean="0">
                <a:solidFill>
                  <a:srgbClr val="0070C0"/>
                </a:solidFill>
              </a:rPr>
              <a:t>User </a:t>
            </a:r>
            <a:r>
              <a:rPr lang="en-US" dirty="0">
                <a:solidFill>
                  <a:srgbClr val="0070C0"/>
                </a:solidFill>
              </a:rPr>
              <a:t>Agent:</a:t>
            </a:r>
            <a:r>
              <a:rPr lang="en-US" dirty="0"/>
              <a:t> A user agent (web browser) will have a default style </a:t>
            </a:r>
            <a:r>
              <a:rPr lang="en-US" dirty="0" smtClean="0"/>
              <a:t>sheet.</a:t>
            </a:r>
          </a:p>
          <a:p>
            <a:pPr lvl="3"/>
            <a:r>
              <a:rPr lang="en-US" dirty="0" smtClean="0"/>
              <a:t>For </a:t>
            </a:r>
            <a:r>
              <a:rPr lang="en-US" dirty="0"/>
              <a:t>example, if you create a document with no style rules, the browser will display the content using a default font family and </a:t>
            </a:r>
            <a:r>
              <a:rPr lang="en-US" dirty="0" smtClean="0"/>
              <a:t>size.</a:t>
            </a:r>
          </a:p>
          <a:p>
            <a:pPr lvl="3"/>
            <a:r>
              <a:rPr lang="en-US" dirty="0" smtClean="0"/>
              <a:t>These </a:t>
            </a:r>
            <a:r>
              <a:rPr lang="en-US" dirty="0"/>
              <a:t>are actually defined in a style sheet that is specific to the </a:t>
            </a:r>
            <a:r>
              <a:rPr lang="en-US" dirty="0" smtClean="0"/>
              <a:t>browser.</a:t>
            </a:r>
          </a:p>
          <a:p>
            <a:pPr lvl="1"/>
            <a:r>
              <a:rPr lang="en-US" dirty="0" smtClean="0"/>
              <a:t>When </a:t>
            </a:r>
            <a:r>
              <a:rPr lang="en-US" dirty="0"/>
              <a:t>rendering a page, the browser has to process styles from all of these sources to determine the appropriate style for each </a:t>
            </a:r>
            <a:r>
              <a:rPr lang="en-US" dirty="0" smtClean="0"/>
              <a:t>element.</a:t>
            </a:r>
          </a:p>
          <a:p>
            <a:pPr lvl="1"/>
            <a:r>
              <a:rPr lang="en-US" dirty="0" smtClean="0"/>
              <a:t>When </a:t>
            </a:r>
            <a:r>
              <a:rPr lang="en-US" dirty="0"/>
              <a:t>there are conflicting rules, the author style sheet takes precedence over the user style sheet, which takes precedence over the user agent styles (browser defaults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85</a:t>
            </a:fld>
            <a:endParaRPr lang="en-US" dirty="0"/>
          </a:p>
        </p:txBody>
      </p:sp>
    </p:spTree>
    <p:extLst>
      <p:ext uri="{BB962C8B-B14F-4D97-AF65-F5344CB8AC3E}">
        <p14:creationId xmlns:p14="http://schemas.microsoft.com/office/powerpoint/2010/main" val="12827413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You </a:t>
            </a:r>
            <a:r>
              <a:rPr lang="en-US" dirty="0"/>
              <a:t>might find it useful to look at the </a:t>
            </a:r>
            <a:r>
              <a:rPr lang="en-US" dirty="0">
                <a:solidFill>
                  <a:srgbClr val="FF0000"/>
                </a:solidFill>
              </a:rPr>
              <a:t>default browser style </a:t>
            </a:r>
            <a:r>
              <a:rPr lang="en-US" dirty="0" smtClean="0">
                <a:solidFill>
                  <a:srgbClr val="FF0000"/>
                </a:solidFill>
              </a:rPr>
              <a:t>sheets</a:t>
            </a:r>
            <a:r>
              <a:rPr lang="en-US" dirty="0" smtClean="0"/>
              <a:t>.</a:t>
            </a:r>
          </a:p>
          <a:p>
            <a:pPr lvl="1"/>
            <a:r>
              <a:rPr lang="en-US" dirty="0" smtClean="0"/>
              <a:t>They </a:t>
            </a:r>
            <a:r>
              <a:rPr lang="en-US" dirty="0"/>
              <a:t>are generally available although you might have to do some searching to find </a:t>
            </a:r>
            <a:r>
              <a:rPr lang="en-US" dirty="0" smtClean="0"/>
              <a:t>them.</a:t>
            </a:r>
          </a:p>
          <a:p>
            <a:pPr lvl="1"/>
            <a:r>
              <a:rPr lang="en-US" dirty="0" smtClean="0"/>
              <a:t>For </a:t>
            </a:r>
            <a:r>
              <a:rPr lang="en-US" dirty="0"/>
              <a:t>example, you can use this link to see the style sheet used by Chrome: </a:t>
            </a:r>
            <a:r>
              <a:rPr lang="en-US" dirty="0">
                <a:hlinkClick r:id="rId2"/>
              </a:rPr>
              <a:t>http://</a:t>
            </a:r>
            <a:r>
              <a:rPr lang="en-US" dirty="0" smtClean="0">
                <a:hlinkClick r:id="rId2"/>
              </a:rPr>
              <a:t>trac.webkit.org/browser/trunk/Source/WebCore/css/html.css</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86</a:t>
            </a:fld>
            <a:endParaRPr lang="en-US" dirty="0"/>
          </a:p>
        </p:txBody>
      </p:sp>
    </p:spTree>
    <p:extLst>
      <p:ext uri="{BB962C8B-B14F-4D97-AF65-F5344CB8AC3E}">
        <p14:creationId xmlns:p14="http://schemas.microsoft.com/office/powerpoint/2010/main" val="17845376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Specificity Rule</a:t>
            </a:r>
          </a:p>
        </p:txBody>
      </p:sp>
      <p:sp>
        <p:nvSpPr>
          <p:cNvPr id="3" name="Content Placeholder 2"/>
          <p:cNvSpPr>
            <a:spLocks noGrp="1"/>
          </p:cNvSpPr>
          <p:nvPr>
            <p:ph idx="1"/>
          </p:nvPr>
        </p:nvSpPr>
        <p:spPr/>
        <p:txBody>
          <a:bodyPr/>
          <a:lstStyle/>
          <a:p>
            <a:r>
              <a:rPr lang="en-US" dirty="0" smtClean="0"/>
              <a:t>In </a:t>
            </a:r>
            <a:r>
              <a:rPr lang="en-US" dirty="0"/>
              <a:t>addition, consider that even within a </a:t>
            </a:r>
            <a:r>
              <a:rPr lang="en-US" dirty="0">
                <a:solidFill>
                  <a:srgbClr val="FF0000"/>
                </a:solidFill>
              </a:rPr>
              <a:t>set of author style sheets</a:t>
            </a:r>
            <a:r>
              <a:rPr lang="en-US" dirty="0"/>
              <a:t> there may be </a:t>
            </a:r>
            <a:r>
              <a:rPr lang="en-US" dirty="0">
                <a:solidFill>
                  <a:srgbClr val="FF0000"/>
                </a:solidFill>
              </a:rPr>
              <a:t>conflicting</a:t>
            </a:r>
            <a:r>
              <a:rPr lang="en-US" dirty="0"/>
              <a:t> </a:t>
            </a:r>
            <a:r>
              <a:rPr lang="en-US" dirty="0" smtClean="0">
                <a:solidFill>
                  <a:srgbClr val="FF0000"/>
                </a:solidFill>
              </a:rPr>
              <a:t>declarations</a:t>
            </a:r>
            <a:r>
              <a:rPr lang="en-US" dirty="0" smtClean="0"/>
              <a:t>.</a:t>
            </a:r>
          </a:p>
          <a:p>
            <a:pPr lvl="1"/>
            <a:r>
              <a:rPr lang="en-US" dirty="0" smtClean="0"/>
              <a:t>For </a:t>
            </a:r>
            <a:r>
              <a:rPr lang="en-US" dirty="0"/>
              <a:t>example, a style sheet may include the following:</a:t>
            </a:r>
          </a:p>
          <a:p>
            <a:pPr marL="0" indent="0">
              <a:buNone/>
            </a:pPr>
            <a:endParaRPr lang="en-US" dirty="0" smtClean="0"/>
          </a:p>
          <a:p>
            <a:pPr marL="0" indent="0">
              <a:buNone/>
            </a:pPr>
            <a:endParaRPr lang="en-US" dirty="0"/>
          </a:p>
          <a:p>
            <a:pPr marL="0" indent="0">
              <a:buNone/>
            </a:pPr>
            <a:endParaRPr lang="en-US" dirty="0"/>
          </a:p>
          <a:p>
            <a:pPr lvl="1"/>
            <a:r>
              <a:rPr lang="en-US" dirty="0"/>
              <a:t>A p element within a header element is selected by both rules, so which one is </a:t>
            </a:r>
            <a:r>
              <a:rPr lang="en-US" dirty="0" smtClean="0"/>
              <a:t>used?</a:t>
            </a:r>
          </a:p>
          <a:p>
            <a:pPr lvl="2"/>
            <a:r>
              <a:rPr lang="en-US" dirty="0" smtClean="0"/>
              <a:t>In </a:t>
            </a:r>
            <a:r>
              <a:rPr lang="en-US" dirty="0"/>
              <a:t>this case, the </a:t>
            </a:r>
            <a:r>
              <a:rPr lang="en-US" dirty="0">
                <a:solidFill>
                  <a:srgbClr val="FF0000"/>
                </a:solidFill>
              </a:rPr>
              <a:t>specificity rule applies</a:t>
            </a:r>
            <a:r>
              <a:rPr lang="en-US" dirty="0"/>
              <a:t>, which states that the more specific selector is used, which is the header p </a:t>
            </a:r>
            <a:r>
              <a:rPr lang="en-US" dirty="0" smtClean="0"/>
              <a:t>selector.</a:t>
            </a:r>
          </a:p>
          <a:p>
            <a:pPr lvl="2"/>
            <a:r>
              <a:rPr lang="en-US" dirty="0" smtClean="0"/>
              <a:t>With </a:t>
            </a:r>
            <a:r>
              <a:rPr lang="en-US" dirty="0"/>
              <a:t>all the selectors that are available, determining which one is more specific is not as straightforward as you might </a:t>
            </a:r>
            <a:r>
              <a:rPr lang="en-US" dirty="0" smtClean="0"/>
              <a:t>think.</a:t>
            </a:r>
          </a:p>
          <a:p>
            <a:pPr lvl="2"/>
            <a:r>
              <a:rPr lang="en-US" dirty="0" smtClean="0">
                <a:solidFill>
                  <a:srgbClr val="FF0000"/>
                </a:solidFill>
              </a:rPr>
              <a:t>ID </a:t>
            </a:r>
            <a:r>
              <a:rPr lang="en-US" dirty="0">
                <a:solidFill>
                  <a:srgbClr val="FF0000"/>
                </a:solidFill>
              </a:rPr>
              <a:t>selectors</a:t>
            </a:r>
            <a:r>
              <a:rPr lang="en-US" dirty="0"/>
              <a:t> are considered </a:t>
            </a:r>
            <a:r>
              <a:rPr lang="en-US" dirty="0">
                <a:solidFill>
                  <a:srgbClr val="FF0000"/>
                </a:solidFill>
              </a:rPr>
              <a:t>more specific</a:t>
            </a:r>
            <a:r>
              <a:rPr lang="en-US" dirty="0"/>
              <a:t> than </a:t>
            </a:r>
            <a:r>
              <a:rPr lang="en-US" dirty="0">
                <a:solidFill>
                  <a:srgbClr val="FF0000"/>
                </a:solidFill>
              </a:rPr>
              <a:t>class</a:t>
            </a:r>
            <a:r>
              <a:rPr lang="en-US" dirty="0"/>
              <a:t> or </a:t>
            </a:r>
            <a:r>
              <a:rPr lang="en-US" dirty="0">
                <a:solidFill>
                  <a:srgbClr val="FF0000"/>
                </a:solidFill>
              </a:rPr>
              <a:t>attribute</a:t>
            </a:r>
            <a:r>
              <a:rPr lang="en-US" dirty="0"/>
              <a:t> </a:t>
            </a:r>
            <a:r>
              <a:rPr lang="en-US" dirty="0">
                <a:solidFill>
                  <a:srgbClr val="0070C0"/>
                </a:solidFill>
              </a:rPr>
              <a:t>selectors</a:t>
            </a:r>
            <a:r>
              <a:rPr lang="en-US" dirty="0"/>
              <a:t>, which are more specific than </a:t>
            </a:r>
            <a:r>
              <a:rPr lang="en-US" dirty="0">
                <a:solidFill>
                  <a:srgbClr val="FF0000"/>
                </a:solidFill>
              </a:rPr>
              <a:t>element</a:t>
            </a:r>
            <a:r>
              <a:rPr lang="en-US" dirty="0"/>
              <a:t> </a:t>
            </a:r>
            <a:r>
              <a:rPr lang="en-US" dirty="0" smtClean="0">
                <a:solidFill>
                  <a:srgbClr val="0070C0"/>
                </a:solidFill>
              </a:rPr>
              <a:t>selectors</a:t>
            </a:r>
            <a:r>
              <a:rPr lang="en-US" dirty="0" smtClean="0"/>
              <a:t>.</a:t>
            </a:r>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87</a:t>
            </a:fld>
            <a:endParaRPr lang="en-US" dirty="0"/>
          </a:p>
        </p:txBody>
      </p:sp>
      <p:pic>
        <p:nvPicPr>
          <p:cNvPr id="6" name="Picture 5"/>
          <p:cNvPicPr>
            <a:picLocks noChangeAspect="1"/>
          </p:cNvPicPr>
          <p:nvPr/>
        </p:nvPicPr>
        <p:blipFill>
          <a:blip r:embed="rId2"/>
          <a:stretch>
            <a:fillRect/>
          </a:stretch>
        </p:blipFill>
        <p:spPr>
          <a:xfrm>
            <a:off x="775608" y="2100657"/>
            <a:ext cx="4442732" cy="862977"/>
          </a:xfrm>
          <a:prstGeom prst="rect">
            <a:avLst/>
          </a:prstGeom>
          <a:ln>
            <a:solidFill>
              <a:schemeClr val="accent1"/>
            </a:solidFill>
          </a:ln>
        </p:spPr>
      </p:pic>
    </p:spTree>
    <p:extLst>
      <p:ext uri="{BB962C8B-B14F-4D97-AF65-F5344CB8AC3E}">
        <p14:creationId xmlns:p14="http://schemas.microsoft.com/office/powerpoint/2010/main" val="32326910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Scoring</a:t>
            </a:r>
            <a:endParaRPr lang="en-US" dirty="0"/>
          </a:p>
        </p:txBody>
      </p:sp>
      <p:sp>
        <p:nvSpPr>
          <p:cNvPr id="7" name="Content Placeholder 6"/>
          <p:cNvSpPr>
            <a:spLocks noGrp="1"/>
          </p:cNvSpPr>
          <p:nvPr>
            <p:ph idx="1"/>
          </p:nvPr>
        </p:nvSpPr>
        <p:spPr/>
        <p:txBody>
          <a:bodyPr/>
          <a:lstStyle/>
          <a:p>
            <a:r>
              <a:rPr lang="en-US" dirty="0"/>
              <a:t>When applying the specificity rule </a:t>
            </a:r>
            <a:r>
              <a:rPr lang="en-US" dirty="0" smtClean="0"/>
              <a:t>logic</a:t>
            </a:r>
          </a:p>
          <a:p>
            <a:pPr lvl="2"/>
            <a:r>
              <a:rPr lang="en-US" dirty="0" smtClean="0"/>
              <a:t>the </a:t>
            </a:r>
            <a:r>
              <a:rPr lang="en-US" dirty="0">
                <a:solidFill>
                  <a:srgbClr val="FF0000"/>
                </a:solidFill>
              </a:rPr>
              <a:t>browser</a:t>
            </a:r>
            <a:r>
              <a:rPr lang="en-US" dirty="0"/>
              <a:t> will analyze each selector </a:t>
            </a:r>
            <a:r>
              <a:rPr lang="en-US" dirty="0" smtClean="0"/>
              <a:t>and</a:t>
            </a:r>
          </a:p>
          <a:p>
            <a:pPr lvl="2"/>
            <a:r>
              <a:rPr lang="en-US" dirty="0" smtClean="0"/>
              <a:t>give </a:t>
            </a:r>
            <a:r>
              <a:rPr lang="en-US" dirty="0"/>
              <a:t>it a </a:t>
            </a:r>
            <a:r>
              <a:rPr lang="en-US" dirty="0">
                <a:solidFill>
                  <a:srgbClr val="FF0000"/>
                </a:solidFill>
              </a:rPr>
              <a:t>score</a:t>
            </a:r>
            <a:r>
              <a:rPr lang="en-US" dirty="0"/>
              <a:t> based on the type of selector is </a:t>
            </a:r>
            <a:r>
              <a:rPr lang="en-US" dirty="0" smtClean="0"/>
              <a:t>used</a:t>
            </a:r>
          </a:p>
          <a:p>
            <a:pPr lvl="1"/>
            <a:r>
              <a:rPr lang="en-US" dirty="0" smtClean="0"/>
              <a:t>This </a:t>
            </a:r>
            <a:r>
              <a:rPr lang="en-US" dirty="0"/>
              <a:t>score is represented as a set of four values: </a:t>
            </a:r>
          </a:p>
          <a:p>
            <a:pPr lvl="2"/>
            <a:r>
              <a:rPr lang="en-US" dirty="0" smtClean="0"/>
              <a:t>The </a:t>
            </a:r>
            <a:r>
              <a:rPr lang="en-US" dirty="0"/>
              <a:t>number of inline styles (elements that include the style </a:t>
            </a:r>
            <a:r>
              <a:rPr lang="en-US" dirty="0" smtClean="0"/>
              <a:t>attribute)</a:t>
            </a:r>
          </a:p>
          <a:p>
            <a:pPr lvl="2"/>
            <a:r>
              <a:rPr lang="en-US" dirty="0" smtClean="0"/>
              <a:t>The </a:t>
            </a:r>
            <a:r>
              <a:rPr lang="en-US" dirty="0"/>
              <a:t>number of ID </a:t>
            </a:r>
            <a:r>
              <a:rPr lang="en-US" dirty="0" smtClean="0"/>
              <a:t>selectors</a:t>
            </a:r>
          </a:p>
          <a:p>
            <a:pPr lvl="2"/>
            <a:r>
              <a:rPr lang="en-US" dirty="0" smtClean="0"/>
              <a:t>The </a:t>
            </a:r>
            <a:r>
              <a:rPr lang="en-US" dirty="0"/>
              <a:t>number class, attributes, or pseudo-class </a:t>
            </a:r>
            <a:r>
              <a:rPr lang="en-US" dirty="0" smtClean="0"/>
              <a:t>selectors</a:t>
            </a:r>
          </a:p>
          <a:p>
            <a:pPr lvl="2"/>
            <a:r>
              <a:rPr lang="en-US" dirty="0" smtClean="0"/>
              <a:t>The </a:t>
            </a:r>
            <a:r>
              <a:rPr lang="en-US" dirty="0"/>
              <a:t>number of element selectors</a:t>
            </a:r>
          </a:p>
          <a:p>
            <a:pPr lvl="1"/>
            <a:r>
              <a:rPr lang="en-US" dirty="0"/>
              <a:t>The analysis compares the first value and only goes on to the next value when </a:t>
            </a:r>
            <a:r>
              <a:rPr lang="en-US" dirty="0">
                <a:solidFill>
                  <a:srgbClr val="FF0000"/>
                </a:solidFill>
              </a:rPr>
              <a:t>there</a:t>
            </a:r>
            <a:r>
              <a:rPr lang="en-US" dirty="0"/>
              <a:t> is a </a:t>
            </a:r>
            <a:r>
              <a:rPr lang="en-US" dirty="0" smtClean="0">
                <a:solidFill>
                  <a:srgbClr val="FF0000"/>
                </a:solidFill>
              </a:rPr>
              <a:t>tie</a:t>
            </a:r>
            <a:r>
              <a:rPr lang="en-US" dirty="0" smtClean="0"/>
              <a:t>.</a:t>
            </a:r>
          </a:p>
          <a:p>
            <a:pPr lvl="1"/>
            <a:r>
              <a:rPr lang="en-US" dirty="0" smtClean="0"/>
              <a:t>So </a:t>
            </a:r>
            <a:r>
              <a:rPr lang="en-US" dirty="0"/>
              <a:t>if one selector includes an ID selector and the other doesn’t, no further analysis is </a:t>
            </a:r>
            <a:r>
              <a:rPr lang="en-US" dirty="0" smtClean="0"/>
              <a:t>needed.</a:t>
            </a:r>
          </a:p>
          <a:p>
            <a:pPr lvl="1"/>
            <a:r>
              <a:rPr lang="en-US" dirty="0" smtClean="0"/>
              <a:t>The </a:t>
            </a:r>
            <a:r>
              <a:rPr lang="en-US" dirty="0"/>
              <a:t>one with the ID selector </a:t>
            </a:r>
            <a:r>
              <a:rPr lang="en-US" dirty="0" smtClean="0"/>
              <a:t>wins.</a:t>
            </a:r>
          </a:p>
          <a:p>
            <a:pPr lvl="1"/>
            <a:r>
              <a:rPr lang="en-US" dirty="0" smtClean="0"/>
              <a:t>Finally</a:t>
            </a:r>
            <a:r>
              <a:rPr lang="en-US" dirty="0"/>
              <a:t>, if all </a:t>
            </a:r>
            <a:r>
              <a:rPr lang="en-US" dirty="0">
                <a:solidFill>
                  <a:srgbClr val="FF0000"/>
                </a:solidFill>
              </a:rPr>
              <a:t>4 values</a:t>
            </a:r>
            <a:r>
              <a:rPr lang="en-US" dirty="0"/>
              <a:t> are the </a:t>
            </a:r>
            <a:r>
              <a:rPr lang="en-US" dirty="0">
                <a:solidFill>
                  <a:srgbClr val="FF0000"/>
                </a:solidFill>
              </a:rPr>
              <a:t>same</a:t>
            </a:r>
            <a:r>
              <a:rPr lang="en-US" dirty="0"/>
              <a:t>, the </a:t>
            </a:r>
            <a:r>
              <a:rPr lang="en-US" dirty="0">
                <a:solidFill>
                  <a:srgbClr val="FF0000"/>
                </a:solidFill>
              </a:rPr>
              <a:t>tie</a:t>
            </a:r>
            <a:r>
              <a:rPr lang="en-US" dirty="0"/>
              <a:t> is </a:t>
            </a:r>
            <a:r>
              <a:rPr lang="en-US" dirty="0">
                <a:solidFill>
                  <a:srgbClr val="FF0000"/>
                </a:solidFill>
              </a:rPr>
              <a:t>broken</a:t>
            </a:r>
            <a:r>
              <a:rPr lang="en-US" dirty="0"/>
              <a:t> by taking the </a:t>
            </a:r>
            <a:r>
              <a:rPr lang="en-US" dirty="0">
                <a:solidFill>
                  <a:srgbClr val="FF0000"/>
                </a:solidFill>
              </a:rPr>
              <a:t>rule</a:t>
            </a:r>
            <a:r>
              <a:rPr lang="en-US" dirty="0"/>
              <a:t> that </a:t>
            </a:r>
            <a:r>
              <a:rPr lang="en-US" dirty="0">
                <a:solidFill>
                  <a:srgbClr val="FF0000"/>
                </a:solidFill>
              </a:rPr>
              <a:t>appears last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88</a:t>
            </a:fld>
            <a:endParaRPr lang="en-US" dirty="0"/>
          </a:p>
        </p:txBody>
      </p:sp>
    </p:spTree>
    <p:extLst>
      <p:ext uri="{BB962C8B-B14F-4D97-AF65-F5344CB8AC3E}">
        <p14:creationId xmlns:p14="http://schemas.microsoft.com/office/powerpoint/2010/main" val="1599055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Tip</a:t>
            </a:r>
          </a:p>
        </p:txBody>
      </p:sp>
      <p:sp>
        <p:nvSpPr>
          <p:cNvPr id="7" name="Content Placeholder 6"/>
          <p:cNvSpPr>
            <a:spLocks noGrp="1"/>
          </p:cNvSpPr>
          <p:nvPr>
            <p:ph idx="1"/>
          </p:nvPr>
        </p:nvSpPr>
        <p:spPr/>
        <p:txBody>
          <a:bodyPr/>
          <a:lstStyle/>
          <a:p>
            <a:r>
              <a:rPr lang="en-US" dirty="0" smtClean="0"/>
              <a:t>Understanding </a:t>
            </a:r>
            <a:r>
              <a:rPr lang="en-US" dirty="0"/>
              <a:t>these </a:t>
            </a:r>
            <a:r>
              <a:rPr lang="en-US" dirty="0">
                <a:solidFill>
                  <a:srgbClr val="FF0000"/>
                </a:solidFill>
              </a:rPr>
              <a:t>precedence</a:t>
            </a:r>
            <a:r>
              <a:rPr lang="en-US" dirty="0"/>
              <a:t> </a:t>
            </a:r>
            <a:r>
              <a:rPr lang="en-US" dirty="0">
                <a:solidFill>
                  <a:srgbClr val="FF0000"/>
                </a:solidFill>
              </a:rPr>
              <a:t>rules</a:t>
            </a:r>
            <a:r>
              <a:rPr lang="en-US" dirty="0"/>
              <a:t> is important because </a:t>
            </a:r>
            <a:r>
              <a:rPr lang="en-US" dirty="0">
                <a:solidFill>
                  <a:srgbClr val="FF0000"/>
                </a:solidFill>
              </a:rPr>
              <a:t>conflicts</a:t>
            </a:r>
            <a:r>
              <a:rPr lang="en-US" dirty="0"/>
              <a:t> will </a:t>
            </a:r>
            <a:r>
              <a:rPr lang="en-US" dirty="0">
                <a:solidFill>
                  <a:srgbClr val="FF0000"/>
                </a:solidFill>
              </a:rPr>
              <a:t>occur</a:t>
            </a:r>
            <a:r>
              <a:rPr lang="en-US" dirty="0"/>
              <a:t> and you’ll need to know how to deal with </a:t>
            </a:r>
            <a:r>
              <a:rPr lang="en-US" dirty="0" smtClean="0"/>
              <a:t>them.</a:t>
            </a:r>
          </a:p>
          <a:p>
            <a:pPr lvl="1"/>
            <a:r>
              <a:rPr lang="en-US" dirty="0" smtClean="0"/>
              <a:t>However</a:t>
            </a:r>
            <a:r>
              <a:rPr lang="en-US" dirty="0"/>
              <a:t>, you should plan your style sheets to </a:t>
            </a:r>
            <a:r>
              <a:rPr lang="en-US" dirty="0">
                <a:solidFill>
                  <a:srgbClr val="FF0000"/>
                </a:solidFill>
              </a:rPr>
              <a:t>avoid conflicts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89</a:t>
            </a:fld>
            <a:endParaRPr lang="en-US" dirty="0"/>
          </a:p>
        </p:txBody>
      </p:sp>
    </p:spTree>
    <p:extLst>
      <p:ext uri="{BB962C8B-B14F-4D97-AF65-F5344CB8AC3E}">
        <p14:creationId xmlns:p14="http://schemas.microsoft.com/office/powerpoint/2010/main" val="4282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Notice </a:t>
            </a:r>
            <a:r>
              <a:rPr lang="en-US" dirty="0"/>
              <a:t>in the sample document that the </a:t>
            </a:r>
            <a:r>
              <a:rPr lang="en-US" dirty="0">
                <a:solidFill>
                  <a:srgbClr val="FF0000"/>
                </a:solidFill>
              </a:rPr>
              <a:t>html</a:t>
            </a:r>
            <a:r>
              <a:rPr lang="en-US" dirty="0"/>
              <a:t> element </a:t>
            </a:r>
            <a:r>
              <a:rPr lang="en-US" dirty="0" smtClean="0"/>
              <a:t>contains</a:t>
            </a:r>
          </a:p>
          <a:p>
            <a:pPr lvl="2"/>
            <a:r>
              <a:rPr lang="en-US" dirty="0" smtClean="0"/>
              <a:t>a </a:t>
            </a:r>
            <a:r>
              <a:rPr lang="en-US" dirty="0"/>
              <a:t>head </a:t>
            </a:r>
            <a:r>
              <a:rPr lang="en-US" dirty="0" smtClean="0"/>
              <a:t>and</a:t>
            </a:r>
          </a:p>
          <a:p>
            <a:pPr lvl="2"/>
            <a:r>
              <a:rPr lang="en-US" dirty="0" smtClean="0"/>
              <a:t>a </a:t>
            </a:r>
            <a:r>
              <a:rPr lang="en-US" dirty="0"/>
              <a:t>body </a:t>
            </a:r>
            <a:r>
              <a:rPr lang="en-US" dirty="0" smtClean="0"/>
              <a:t>element</a:t>
            </a:r>
          </a:p>
          <a:p>
            <a:pPr lvl="1"/>
            <a:r>
              <a:rPr lang="en-US" dirty="0" smtClean="0"/>
              <a:t>The </a:t>
            </a:r>
            <a:r>
              <a:rPr lang="en-US" dirty="0"/>
              <a:t>head element also </a:t>
            </a:r>
            <a:r>
              <a:rPr lang="en-US" dirty="0" smtClean="0"/>
              <a:t>contains</a:t>
            </a:r>
          </a:p>
          <a:p>
            <a:pPr lvl="2"/>
            <a:r>
              <a:rPr lang="en-US" dirty="0" smtClean="0"/>
              <a:t>a </a:t>
            </a:r>
            <a:r>
              <a:rPr lang="en-US" dirty="0">
                <a:solidFill>
                  <a:srgbClr val="FF0000"/>
                </a:solidFill>
              </a:rPr>
              <a:t>meta</a:t>
            </a:r>
            <a:r>
              <a:rPr lang="en-US" dirty="0"/>
              <a:t> </a:t>
            </a:r>
            <a:r>
              <a:rPr lang="en-US" dirty="0" smtClean="0"/>
              <a:t>and</a:t>
            </a:r>
          </a:p>
          <a:p>
            <a:pPr lvl="2"/>
            <a:r>
              <a:rPr lang="en-US" dirty="0" smtClean="0"/>
              <a:t>a </a:t>
            </a:r>
            <a:r>
              <a:rPr lang="en-US" dirty="0">
                <a:solidFill>
                  <a:srgbClr val="FF0000"/>
                </a:solidFill>
              </a:rPr>
              <a:t>title</a:t>
            </a:r>
            <a:r>
              <a:rPr lang="en-US" dirty="0"/>
              <a:t> </a:t>
            </a:r>
            <a:r>
              <a:rPr lang="en-US" dirty="0" smtClean="0"/>
              <a:t>element</a:t>
            </a:r>
          </a:p>
          <a:p>
            <a:pPr lvl="1"/>
            <a:r>
              <a:rPr lang="en-US" dirty="0" smtClean="0"/>
              <a:t>For </a:t>
            </a:r>
            <a:r>
              <a:rPr lang="en-US" dirty="0"/>
              <a:t>better </a:t>
            </a:r>
            <a:r>
              <a:rPr lang="en-US" dirty="0">
                <a:solidFill>
                  <a:srgbClr val="FF0000"/>
                </a:solidFill>
              </a:rPr>
              <a:t>readability</a:t>
            </a:r>
            <a:r>
              <a:rPr lang="en-US" dirty="0"/>
              <a:t>, this </a:t>
            </a:r>
            <a:r>
              <a:rPr lang="en-US" dirty="0">
                <a:solidFill>
                  <a:srgbClr val="FF0000"/>
                </a:solidFill>
              </a:rPr>
              <a:t>nested hierarchy</a:t>
            </a:r>
            <a:r>
              <a:rPr lang="en-US" dirty="0"/>
              <a:t> is illustrated by </a:t>
            </a:r>
            <a:r>
              <a:rPr lang="en-US" dirty="0">
                <a:solidFill>
                  <a:srgbClr val="FF0000"/>
                </a:solidFill>
              </a:rPr>
              <a:t>indenting child elements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a:t>
            </a:fld>
            <a:endParaRPr lang="en-US" dirty="0"/>
          </a:p>
        </p:txBody>
      </p:sp>
    </p:spTree>
    <p:extLst>
      <p:ext uri="{BB962C8B-B14F-4D97-AF65-F5344CB8AC3E}">
        <p14:creationId xmlns:p14="http://schemas.microsoft.com/office/powerpoint/2010/main" val="24024393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Important Keyword</a:t>
            </a:r>
          </a:p>
        </p:txBody>
      </p:sp>
      <p:sp>
        <p:nvSpPr>
          <p:cNvPr id="3" name="Content Placeholder 2"/>
          <p:cNvSpPr>
            <a:spLocks noGrp="1"/>
          </p:cNvSpPr>
          <p:nvPr>
            <p:ph idx="1"/>
          </p:nvPr>
        </p:nvSpPr>
        <p:spPr/>
        <p:txBody>
          <a:bodyPr/>
          <a:lstStyle/>
          <a:p>
            <a:r>
              <a:rPr lang="en-US" dirty="0" smtClean="0"/>
              <a:t>The </a:t>
            </a:r>
            <a:r>
              <a:rPr lang="en-US" dirty="0"/>
              <a:t>one sort of “ace-in-the-hole” is the </a:t>
            </a:r>
            <a:r>
              <a:rPr lang="en-US" dirty="0">
                <a:solidFill>
                  <a:srgbClr val="FF0000"/>
                </a:solidFill>
              </a:rPr>
              <a:t>!important</a:t>
            </a:r>
            <a:r>
              <a:rPr lang="en-US" dirty="0"/>
              <a:t> </a:t>
            </a:r>
            <a:r>
              <a:rPr lang="en-US" dirty="0" smtClean="0"/>
              <a:t>keyword.</a:t>
            </a:r>
          </a:p>
          <a:p>
            <a:pPr lvl="1"/>
            <a:r>
              <a:rPr lang="en-US" dirty="0" smtClean="0"/>
              <a:t>If </a:t>
            </a:r>
            <a:r>
              <a:rPr lang="en-US" dirty="0"/>
              <a:t>this is used in a </a:t>
            </a:r>
            <a:r>
              <a:rPr lang="en-US" dirty="0">
                <a:solidFill>
                  <a:srgbClr val="FF0000"/>
                </a:solidFill>
              </a:rPr>
              <a:t>style rule</a:t>
            </a:r>
            <a:r>
              <a:rPr lang="en-US" dirty="0"/>
              <a:t>, this </a:t>
            </a:r>
            <a:r>
              <a:rPr lang="en-US" dirty="0">
                <a:solidFill>
                  <a:srgbClr val="FF0000"/>
                </a:solidFill>
              </a:rPr>
              <a:t>trumps</a:t>
            </a:r>
            <a:r>
              <a:rPr lang="en-US" dirty="0"/>
              <a:t> all other </a:t>
            </a:r>
            <a:r>
              <a:rPr lang="en-US" dirty="0" smtClean="0"/>
              <a:t>rules.</a:t>
            </a:r>
          </a:p>
          <a:p>
            <a:pPr lvl="1"/>
            <a:r>
              <a:rPr lang="en-US" dirty="0" smtClean="0"/>
              <a:t>You </a:t>
            </a:r>
            <a:r>
              <a:rPr lang="en-US" dirty="0"/>
              <a:t>can add the !important keyword like this:</a:t>
            </a:r>
          </a:p>
          <a:p>
            <a:pPr marL="0" indent="0">
              <a:buNone/>
            </a:pPr>
            <a:endParaRPr lang="en-US" dirty="0" smtClean="0"/>
          </a:p>
          <a:p>
            <a:pPr marL="0" indent="0">
              <a:buNone/>
            </a:pPr>
            <a:endParaRPr lang="en-US" dirty="0"/>
          </a:p>
          <a:p>
            <a:pPr lvl="1"/>
            <a:r>
              <a:rPr lang="en-US" dirty="0"/>
              <a:t>Keep in mind that the !important keyword is </a:t>
            </a:r>
            <a:r>
              <a:rPr lang="en-US" dirty="0">
                <a:solidFill>
                  <a:srgbClr val="FF0000"/>
                </a:solidFill>
              </a:rPr>
              <a:t>applied</a:t>
            </a:r>
            <a:r>
              <a:rPr lang="en-US" dirty="0"/>
              <a:t> in the </a:t>
            </a:r>
            <a:r>
              <a:rPr lang="en-US" dirty="0">
                <a:solidFill>
                  <a:srgbClr val="FF0000"/>
                </a:solidFill>
              </a:rPr>
              <a:t>declaration</a:t>
            </a:r>
            <a:r>
              <a:rPr lang="en-US" dirty="0"/>
              <a:t>, not the </a:t>
            </a:r>
            <a:r>
              <a:rPr lang="en-US" dirty="0" smtClean="0"/>
              <a:t>rule.</a:t>
            </a:r>
          </a:p>
          <a:p>
            <a:pPr lvl="1"/>
            <a:r>
              <a:rPr lang="en-US" dirty="0" smtClean="0"/>
              <a:t>It </a:t>
            </a:r>
            <a:r>
              <a:rPr lang="en-US" dirty="0"/>
              <a:t>only applies to a single declaration and must be repeated on each declaration that you want it applied </a:t>
            </a:r>
            <a:r>
              <a:rPr lang="en-US" dirty="0" smtClean="0"/>
              <a:t>to.</a:t>
            </a:r>
          </a:p>
          <a:p>
            <a:pPr lvl="1"/>
            <a:r>
              <a:rPr lang="en-US" dirty="0" smtClean="0"/>
              <a:t>If </a:t>
            </a:r>
            <a:r>
              <a:rPr lang="en-US" dirty="0">
                <a:solidFill>
                  <a:srgbClr val="FF0000"/>
                </a:solidFill>
              </a:rPr>
              <a:t>two conflicting rules</a:t>
            </a:r>
            <a:r>
              <a:rPr lang="en-US" dirty="0"/>
              <a:t> both have the </a:t>
            </a:r>
            <a:r>
              <a:rPr lang="en-US" dirty="0">
                <a:solidFill>
                  <a:srgbClr val="FF0000"/>
                </a:solidFill>
              </a:rPr>
              <a:t>!important</a:t>
            </a:r>
            <a:r>
              <a:rPr lang="en-US" dirty="0"/>
              <a:t> keyword, then the precedence is determined based on the rules I already </a:t>
            </a:r>
            <a:r>
              <a:rPr lang="en-US" dirty="0" smtClean="0"/>
              <a:t>mentioned.</a:t>
            </a:r>
          </a:p>
          <a:p>
            <a:pPr lvl="1"/>
            <a:r>
              <a:rPr lang="en-US" dirty="0" smtClean="0"/>
              <a:t>However</a:t>
            </a:r>
            <a:r>
              <a:rPr lang="en-US" dirty="0"/>
              <a:t>, when it comes to the source of the style sheet, they are applied in reverse </a:t>
            </a:r>
            <a:r>
              <a:rPr lang="en-US" dirty="0" smtClean="0"/>
              <a:t>order.</a:t>
            </a:r>
          </a:p>
          <a:p>
            <a:pPr lvl="1"/>
            <a:r>
              <a:rPr lang="en-US" dirty="0" smtClean="0"/>
              <a:t>The </a:t>
            </a:r>
            <a:r>
              <a:rPr lang="en-US" dirty="0"/>
              <a:t>important rules in the user style sheet override important rules in the author style </a:t>
            </a:r>
            <a:r>
              <a:rPr lang="en-US" dirty="0" smtClean="0"/>
              <a:t>sheet.</a:t>
            </a:r>
          </a:p>
          <a:p>
            <a:pPr lvl="1"/>
            <a:r>
              <a:rPr lang="en-US" dirty="0" smtClean="0"/>
              <a:t>This </a:t>
            </a:r>
            <a:r>
              <a:rPr lang="en-US" dirty="0"/>
              <a:t>has an important application (no pun intended</a:t>
            </a:r>
            <a:r>
              <a:rPr lang="en-US" dirty="0" smtClean="0"/>
              <a:t>).</a:t>
            </a:r>
          </a:p>
          <a:p>
            <a:pPr lvl="1"/>
            <a:r>
              <a:rPr lang="en-US" dirty="0" smtClean="0"/>
              <a:t>This </a:t>
            </a:r>
            <a:r>
              <a:rPr lang="en-US" dirty="0"/>
              <a:t>allows the user to override the author styles for certain </a:t>
            </a:r>
            <a:r>
              <a:rPr lang="en-US" dirty="0" smtClean="0"/>
              <a:t>properties.</a:t>
            </a:r>
          </a:p>
          <a:p>
            <a:pPr lvl="1"/>
            <a:r>
              <a:rPr lang="en-US" dirty="0" smtClean="0"/>
              <a:t>For </a:t>
            </a:r>
            <a:r>
              <a:rPr lang="en-US" dirty="0"/>
              <a:t>example, someone who is visually impaired may need to increase the font </a:t>
            </a:r>
            <a:r>
              <a:rPr lang="en-US" dirty="0" smtClean="0"/>
              <a:t>size.</a:t>
            </a:r>
          </a:p>
          <a:p>
            <a:pPr lvl="1"/>
            <a:r>
              <a:rPr lang="en-US" dirty="0" smtClean="0"/>
              <a:t>The </a:t>
            </a:r>
            <a:r>
              <a:rPr lang="en-US" dirty="0"/>
              <a:t>!important tag will ensure that this style does not get overridden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90</a:t>
            </a:fld>
            <a:endParaRPr lang="en-US" dirty="0"/>
          </a:p>
        </p:txBody>
      </p:sp>
      <p:pic>
        <p:nvPicPr>
          <p:cNvPr id="6" name="Picture 5"/>
          <p:cNvPicPr>
            <a:picLocks noChangeAspect="1"/>
          </p:cNvPicPr>
          <p:nvPr/>
        </p:nvPicPr>
        <p:blipFill>
          <a:blip r:embed="rId2"/>
          <a:stretch>
            <a:fillRect/>
          </a:stretch>
        </p:blipFill>
        <p:spPr>
          <a:xfrm>
            <a:off x="5584371" y="2063973"/>
            <a:ext cx="2973841" cy="818019"/>
          </a:xfrm>
          <a:prstGeom prst="rect">
            <a:avLst/>
          </a:prstGeom>
          <a:ln>
            <a:solidFill>
              <a:schemeClr val="accent1"/>
            </a:solidFill>
          </a:ln>
        </p:spPr>
      </p:pic>
    </p:spTree>
    <p:extLst>
      <p:ext uri="{BB962C8B-B14F-4D97-AF65-F5344CB8AC3E}">
        <p14:creationId xmlns:p14="http://schemas.microsoft.com/office/powerpoint/2010/main" val="27236851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Caution</a:t>
            </a:r>
          </a:p>
        </p:txBody>
      </p:sp>
      <p:sp>
        <p:nvSpPr>
          <p:cNvPr id="3" name="Content Placeholder 2"/>
          <p:cNvSpPr>
            <a:spLocks noGrp="1"/>
          </p:cNvSpPr>
          <p:nvPr>
            <p:ph idx="1"/>
          </p:nvPr>
        </p:nvSpPr>
        <p:spPr/>
        <p:txBody>
          <a:bodyPr/>
          <a:lstStyle/>
          <a:p>
            <a:r>
              <a:rPr lang="en-US" dirty="0" smtClean="0"/>
              <a:t>You </a:t>
            </a:r>
            <a:r>
              <a:rPr lang="en-US" dirty="0"/>
              <a:t>might be tempted to use the important keyword to make a </a:t>
            </a:r>
            <a:r>
              <a:rPr lang="en-US" dirty="0">
                <a:solidFill>
                  <a:srgbClr val="FF0000"/>
                </a:solidFill>
              </a:rPr>
              <a:t>quick fix</a:t>
            </a:r>
            <a:r>
              <a:rPr lang="en-US" dirty="0"/>
              <a:t> and </a:t>
            </a:r>
            <a:r>
              <a:rPr lang="en-US" dirty="0">
                <a:solidFill>
                  <a:srgbClr val="FF0000"/>
                </a:solidFill>
              </a:rPr>
              <a:t>override</a:t>
            </a:r>
            <a:r>
              <a:rPr lang="en-US" dirty="0"/>
              <a:t> a cascaded style rule. </a:t>
            </a:r>
            <a:endParaRPr lang="en-US" dirty="0" smtClean="0"/>
          </a:p>
          <a:p>
            <a:pPr lvl="1"/>
            <a:r>
              <a:rPr lang="en-US" dirty="0" smtClean="0"/>
              <a:t>With </a:t>
            </a:r>
            <a:r>
              <a:rPr lang="en-US" dirty="0"/>
              <a:t>all the precedence rules that I just described, you shouldn’t need to do </a:t>
            </a:r>
            <a:r>
              <a:rPr lang="en-US" dirty="0" smtClean="0"/>
              <a:t>this.</a:t>
            </a:r>
          </a:p>
          <a:p>
            <a:pPr lvl="1"/>
            <a:r>
              <a:rPr lang="en-US" dirty="0" smtClean="0"/>
              <a:t>I </a:t>
            </a:r>
            <a:r>
              <a:rPr lang="en-US" dirty="0"/>
              <a:t>recommend using this as a </a:t>
            </a:r>
            <a:r>
              <a:rPr lang="en-US" dirty="0">
                <a:solidFill>
                  <a:srgbClr val="FF0000"/>
                </a:solidFill>
              </a:rPr>
              <a:t>last </a:t>
            </a:r>
            <a:r>
              <a:rPr lang="en-US" dirty="0" smtClean="0">
                <a:solidFill>
                  <a:srgbClr val="FF0000"/>
                </a:solidFill>
              </a:rPr>
              <a:t>resort</a:t>
            </a:r>
            <a:r>
              <a:rPr lang="en-US" dirty="0" smtClean="0"/>
              <a:t>.</a:t>
            </a:r>
          </a:p>
          <a:p>
            <a:pPr lvl="1"/>
            <a:r>
              <a:rPr lang="en-US" dirty="0" smtClean="0"/>
              <a:t>Overuse </a:t>
            </a:r>
            <a:r>
              <a:rPr lang="en-US" dirty="0"/>
              <a:t>of the !important keyword can make your style sheets </a:t>
            </a:r>
            <a:r>
              <a:rPr lang="en-US" dirty="0">
                <a:solidFill>
                  <a:srgbClr val="FF0000"/>
                </a:solidFill>
              </a:rPr>
              <a:t>difficult</a:t>
            </a:r>
            <a:r>
              <a:rPr lang="en-US" dirty="0"/>
              <a:t> to </a:t>
            </a:r>
            <a:r>
              <a:rPr lang="en-US" dirty="0">
                <a:solidFill>
                  <a:srgbClr val="FF0000"/>
                </a:solidFill>
              </a:rPr>
              <a:t>maintain</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91</a:t>
            </a:fld>
            <a:endParaRPr lang="en-US" dirty="0"/>
          </a:p>
        </p:txBody>
      </p:sp>
    </p:spTree>
    <p:extLst>
      <p:ext uri="{BB962C8B-B14F-4D97-AF65-F5344CB8AC3E}">
        <p14:creationId xmlns:p14="http://schemas.microsoft.com/office/powerpoint/2010/main" val="3765287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Box Model</a:t>
            </a:r>
          </a:p>
        </p:txBody>
      </p:sp>
      <p:sp>
        <p:nvSpPr>
          <p:cNvPr id="3" name="Content Placeholder 2"/>
          <p:cNvSpPr>
            <a:spLocks noGrp="1"/>
          </p:cNvSpPr>
          <p:nvPr>
            <p:ph idx="1"/>
          </p:nvPr>
        </p:nvSpPr>
        <p:spPr/>
        <p:txBody>
          <a:bodyPr/>
          <a:lstStyle/>
          <a:p>
            <a:r>
              <a:rPr lang="en-US" dirty="0" smtClean="0"/>
              <a:t>Each </a:t>
            </a:r>
            <a:r>
              <a:rPr lang="en-US" dirty="0"/>
              <a:t>element in the document takes up a certain amount of space, which depends on the content of that </a:t>
            </a:r>
            <a:r>
              <a:rPr lang="en-US" dirty="0" smtClean="0"/>
              <a:t>element.</a:t>
            </a:r>
          </a:p>
          <a:p>
            <a:pPr lvl="1"/>
            <a:r>
              <a:rPr lang="en-US" dirty="0" smtClean="0"/>
              <a:t>In </a:t>
            </a:r>
            <a:r>
              <a:rPr lang="en-US" dirty="0"/>
              <a:t>addition, factors such </a:t>
            </a:r>
            <a:r>
              <a:rPr lang="en-US" dirty="0" smtClean="0"/>
              <a:t>as</a:t>
            </a:r>
          </a:p>
          <a:p>
            <a:pPr lvl="2"/>
            <a:r>
              <a:rPr lang="en-US" dirty="0" smtClean="0"/>
              <a:t>padding and</a:t>
            </a:r>
          </a:p>
          <a:p>
            <a:pPr lvl="2"/>
            <a:r>
              <a:rPr lang="en-US" dirty="0" smtClean="0"/>
              <a:t>margin </a:t>
            </a:r>
            <a:r>
              <a:rPr lang="en-US" dirty="0"/>
              <a:t>affect </a:t>
            </a:r>
            <a:r>
              <a:rPr lang="en-US" dirty="0" smtClean="0"/>
              <a:t>this</a:t>
            </a:r>
          </a:p>
          <a:p>
            <a:pPr lvl="1"/>
            <a:r>
              <a:rPr lang="en-US" dirty="0" smtClean="0">
                <a:solidFill>
                  <a:srgbClr val="FF0000"/>
                </a:solidFill>
              </a:rPr>
              <a:t>Padding</a:t>
            </a:r>
            <a:r>
              <a:rPr lang="en-US" dirty="0" smtClean="0"/>
              <a:t> </a:t>
            </a:r>
            <a:r>
              <a:rPr lang="en-US" dirty="0"/>
              <a:t>is the space </a:t>
            </a:r>
            <a:r>
              <a:rPr lang="en-US" dirty="0" smtClean="0"/>
              <a:t>between</a:t>
            </a:r>
          </a:p>
          <a:p>
            <a:pPr lvl="2"/>
            <a:r>
              <a:rPr lang="en-US" dirty="0" smtClean="0"/>
              <a:t>the </a:t>
            </a:r>
            <a:r>
              <a:rPr lang="en-US" dirty="0"/>
              <a:t>content </a:t>
            </a:r>
            <a:r>
              <a:rPr lang="en-US" dirty="0" smtClean="0"/>
              <a:t>and</a:t>
            </a:r>
          </a:p>
          <a:p>
            <a:pPr lvl="2"/>
            <a:r>
              <a:rPr lang="en-US" dirty="0" smtClean="0"/>
              <a:t>the </a:t>
            </a:r>
            <a:r>
              <a:rPr lang="en-US" dirty="0"/>
              <a:t>element’s </a:t>
            </a:r>
            <a:r>
              <a:rPr lang="en-US" dirty="0" smtClean="0"/>
              <a:t>border</a:t>
            </a:r>
          </a:p>
          <a:p>
            <a:pPr lvl="1"/>
            <a:r>
              <a:rPr lang="en-US" dirty="0" smtClean="0"/>
              <a:t>The </a:t>
            </a:r>
            <a:r>
              <a:rPr lang="en-US" dirty="0"/>
              <a:t>margin is the space </a:t>
            </a:r>
            <a:r>
              <a:rPr lang="en-US" dirty="0" smtClean="0"/>
              <a:t>between</a:t>
            </a:r>
          </a:p>
          <a:p>
            <a:pPr lvl="2"/>
            <a:r>
              <a:rPr lang="en-US" dirty="0" smtClean="0"/>
              <a:t>the </a:t>
            </a:r>
            <a:r>
              <a:rPr lang="en-US" dirty="0"/>
              <a:t>border </a:t>
            </a:r>
            <a:r>
              <a:rPr lang="en-US" dirty="0" smtClean="0"/>
              <a:t>and</a:t>
            </a:r>
          </a:p>
          <a:p>
            <a:pPr lvl="2"/>
            <a:r>
              <a:rPr lang="en-US" dirty="0" smtClean="0"/>
              <a:t>adjacent elements</a:t>
            </a:r>
          </a:p>
          <a:p>
            <a:pPr lvl="1"/>
            <a:r>
              <a:rPr lang="en-US" dirty="0" smtClean="0"/>
              <a:t>This </a:t>
            </a:r>
            <a:r>
              <a:rPr lang="en-US" dirty="0"/>
              <a:t>is illustrated in </a:t>
            </a:r>
            <a:r>
              <a:rPr lang="en-US" dirty="0">
                <a:solidFill>
                  <a:srgbClr val="FF0000"/>
                </a:solidFill>
              </a:rPr>
              <a:t>Figure 2-2</a:t>
            </a:r>
            <a:r>
              <a:rPr lang="en-US" dirty="0" smtClean="0"/>
              <a:t>.</a:t>
            </a:r>
          </a:p>
          <a:p>
            <a:pPr lvl="1"/>
            <a:r>
              <a:rPr lang="en-US" dirty="0"/>
              <a:t>I explained the margin attribute earlier. In the same way, you can specify the padding with the padding </a:t>
            </a:r>
            <a:r>
              <a:rPr lang="en-US" dirty="0" smtClean="0"/>
              <a:t>declaration.</a:t>
            </a:r>
          </a:p>
          <a:p>
            <a:pPr lvl="1"/>
            <a:r>
              <a:rPr lang="en-US" dirty="0" smtClean="0"/>
              <a:t>Padding </a:t>
            </a:r>
            <a:r>
              <a:rPr lang="en-US" dirty="0"/>
              <a:t>and margin are very similar; the primary difference is that the padding is inside the border</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92</a:t>
            </a:fld>
            <a:endParaRPr lang="en-US" dirty="0"/>
          </a:p>
        </p:txBody>
      </p:sp>
    </p:spTree>
    <p:extLst>
      <p:ext uri="{BB962C8B-B14F-4D97-AF65-F5344CB8AC3E}">
        <p14:creationId xmlns:p14="http://schemas.microsoft.com/office/powerpoint/2010/main" val="11892545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Box </a:t>
            </a:r>
            <a:r>
              <a:rPr lang="en-US" dirty="0" smtClean="0"/>
              <a:t>Model										   </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lvl="1"/>
            <a:r>
              <a:rPr lang="en-US" dirty="0" smtClean="0"/>
              <a:t>When </a:t>
            </a:r>
            <a:r>
              <a:rPr lang="en-US" dirty="0"/>
              <a:t>determining the </a:t>
            </a:r>
            <a:r>
              <a:rPr lang="en-US" dirty="0">
                <a:solidFill>
                  <a:srgbClr val="FF0000"/>
                </a:solidFill>
              </a:rPr>
              <a:t>space used</a:t>
            </a:r>
            <a:r>
              <a:rPr lang="en-US" dirty="0"/>
              <a:t>, remember to include the border </a:t>
            </a:r>
            <a:r>
              <a:rPr lang="en-US" dirty="0" smtClean="0"/>
              <a:t>width.</a:t>
            </a:r>
          </a:p>
          <a:p>
            <a:pPr lvl="1"/>
            <a:r>
              <a:rPr lang="en-US" dirty="0" smtClean="0"/>
              <a:t>For </a:t>
            </a:r>
            <a:r>
              <a:rPr lang="en-US" dirty="0"/>
              <a:t>example, if the padding is set to 10px, the margin set to 5px, and the border-width set to 3px, the space used (in addition to the actual element content) will be (2 * 10) + (2 * 5) + (2 * 3) = 36px</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93</a:t>
            </a:fld>
            <a:endParaRPr lang="en-US" dirty="0"/>
          </a:p>
        </p:txBody>
      </p:sp>
    </p:spTree>
    <p:extLst>
      <p:ext uri="{BB962C8B-B14F-4D97-AF65-F5344CB8AC3E}">
        <p14:creationId xmlns:p14="http://schemas.microsoft.com/office/powerpoint/2010/main" val="3718872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Figure 2-2</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94</a:t>
            </a:fld>
            <a:endParaRPr lang="en-US" dirty="0"/>
          </a:p>
        </p:txBody>
      </p:sp>
      <p:pic>
        <p:nvPicPr>
          <p:cNvPr id="8" name="Picture 7"/>
          <p:cNvPicPr>
            <a:picLocks noChangeAspect="1"/>
          </p:cNvPicPr>
          <p:nvPr/>
        </p:nvPicPr>
        <p:blipFill>
          <a:blip r:embed="rId2"/>
          <a:stretch>
            <a:fillRect/>
          </a:stretch>
        </p:blipFill>
        <p:spPr>
          <a:xfrm>
            <a:off x="152400" y="1270653"/>
            <a:ext cx="3710071" cy="3145659"/>
          </a:xfrm>
          <a:prstGeom prst="rect">
            <a:avLst/>
          </a:prstGeom>
          <a:ln>
            <a:solidFill>
              <a:schemeClr val="accent1"/>
            </a:solidFill>
          </a:ln>
        </p:spPr>
      </p:pic>
    </p:spTree>
    <p:extLst>
      <p:ext uri="{BB962C8B-B14F-4D97-AF65-F5344CB8AC3E}">
        <p14:creationId xmlns:p14="http://schemas.microsoft.com/office/powerpoint/2010/main" val="3066698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Vendor Prefixes</a:t>
            </a:r>
          </a:p>
        </p:txBody>
      </p:sp>
      <p:sp>
        <p:nvSpPr>
          <p:cNvPr id="3" name="Content Placeholder 2"/>
          <p:cNvSpPr>
            <a:spLocks noGrp="1"/>
          </p:cNvSpPr>
          <p:nvPr>
            <p:ph idx="1"/>
          </p:nvPr>
        </p:nvSpPr>
        <p:spPr/>
        <p:txBody>
          <a:bodyPr/>
          <a:lstStyle/>
          <a:p>
            <a:r>
              <a:rPr lang="en-US" dirty="0" smtClean="0"/>
              <a:t>Oh</a:t>
            </a:r>
            <a:r>
              <a:rPr lang="en-US" dirty="0"/>
              <a:t>, the joys of living on the edge! As with other areas of HTML5, browser vendors will have varying support for the CSS </a:t>
            </a:r>
            <a:r>
              <a:rPr lang="en-US" dirty="0" smtClean="0"/>
              <a:t>specifications.</a:t>
            </a:r>
          </a:p>
          <a:p>
            <a:pPr lvl="1"/>
            <a:r>
              <a:rPr lang="en-US" dirty="0" smtClean="0"/>
              <a:t>In </a:t>
            </a:r>
            <a:r>
              <a:rPr lang="en-US" dirty="0"/>
              <a:t>many cases, however, these vendors implement new properties before they become part of the official </a:t>
            </a:r>
            <a:r>
              <a:rPr lang="en-US" dirty="0" smtClean="0"/>
              <a:t>recommendation.</a:t>
            </a:r>
          </a:p>
          <a:p>
            <a:pPr lvl="1"/>
            <a:r>
              <a:rPr lang="en-US" dirty="0" smtClean="0"/>
              <a:t>In </a:t>
            </a:r>
            <a:r>
              <a:rPr lang="en-US" dirty="0"/>
              <a:t>fact, much of what is being included in the CSS3 specification has already been available from one or more </a:t>
            </a:r>
            <a:r>
              <a:rPr lang="en-US" dirty="0" smtClean="0"/>
              <a:t>browsers.</a:t>
            </a:r>
          </a:p>
          <a:p>
            <a:pPr lvl="1"/>
            <a:r>
              <a:rPr lang="en-US" dirty="0" smtClean="0"/>
              <a:t>When </a:t>
            </a:r>
            <a:r>
              <a:rPr lang="en-US" dirty="0"/>
              <a:t>a </a:t>
            </a:r>
            <a:r>
              <a:rPr lang="en-US" dirty="0">
                <a:solidFill>
                  <a:srgbClr val="FF0000"/>
                </a:solidFill>
              </a:rPr>
              <a:t>browser vendor</a:t>
            </a:r>
            <a:r>
              <a:rPr lang="en-US" dirty="0"/>
              <a:t> adds a </a:t>
            </a:r>
            <a:r>
              <a:rPr lang="en-US" dirty="0">
                <a:solidFill>
                  <a:srgbClr val="FF0000"/>
                </a:solidFill>
              </a:rPr>
              <a:t>new feature</a:t>
            </a:r>
            <a:r>
              <a:rPr lang="en-US" dirty="0"/>
              <a:t> that is not part of the CSS3 recommendation, the property is given a </a:t>
            </a:r>
            <a:r>
              <a:rPr lang="en-US" dirty="0">
                <a:solidFill>
                  <a:srgbClr val="FF0000"/>
                </a:solidFill>
              </a:rPr>
              <a:t>vendor-specific prefix</a:t>
            </a:r>
            <a:r>
              <a:rPr lang="en-US" dirty="0"/>
              <a:t> to indicate this is a nonstandard </a:t>
            </a:r>
            <a:r>
              <a:rPr lang="en-US" dirty="0" smtClean="0"/>
              <a:t>feature.</a:t>
            </a:r>
          </a:p>
          <a:p>
            <a:pPr lvl="1"/>
            <a:r>
              <a:rPr lang="en-US" dirty="0" smtClean="0"/>
              <a:t>If </a:t>
            </a:r>
            <a:r>
              <a:rPr lang="en-US" dirty="0"/>
              <a:t>this becomes part of the recommendation, the prefix is eventually </a:t>
            </a:r>
            <a:r>
              <a:rPr lang="en-US" dirty="0" smtClean="0"/>
              <a:t>dropped.</a:t>
            </a:r>
          </a:p>
          <a:p>
            <a:pPr lvl="1"/>
            <a:r>
              <a:rPr lang="en-US" dirty="0" smtClean="0"/>
              <a:t>To </a:t>
            </a:r>
            <a:r>
              <a:rPr lang="en-US" dirty="0"/>
              <a:t>take advantage of some of the newer properties, you may need to use the vendor-specific properties, and since you want your page to work on all vendors, you’ll need to add all of </a:t>
            </a:r>
            <a:r>
              <a:rPr lang="en-US" dirty="0" smtClean="0"/>
              <a:t>them.</a:t>
            </a:r>
          </a:p>
          <a:p>
            <a:pPr lvl="1"/>
            <a:r>
              <a:rPr lang="en-US" dirty="0" smtClean="0"/>
              <a:t>For </a:t>
            </a:r>
            <a:r>
              <a:rPr lang="en-US" dirty="0"/>
              <a:t>example, to specify the border radius, in addition to the standard border-radius property, you may need to set all of the vendor-specific properties as well like this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95</a:t>
            </a:fld>
            <a:endParaRPr lang="en-US" dirty="0"/>
          </a:p>
        </p:txBody>
      </p:sp>
      <p:pic>
        <p:nvPicPr>
          <p:cNvPr id="6" name="Picture 5"/>
          <p:cNvPicPr>
            <a:picLocks noChangeAspect="1"/>
          </p:cNvPicPr>
          <p:nvPr/>
        </p:nvPicPr>
        <p:blipFill>
          <a:blip r:embed="rId2"/>
          <a:stretch>
            <a:fillRect/>
          </a:stretch>
        </p:blipFill>
        <p:spPr>
          <a:xfrm>
            <a:off x="6862046" y="5058842"/>
            <a:ext cx="2678464" cy="1426438"/>
          </a:xfrm>
          <a:prstGeom prst="rect">
            <a:avLst/>
          </a:prstGeom>
          <a:ln>
            <a:solidFill>
              <a:schemeClr val="accent1"/>
            </a:solidFill>
          </a:ln>
        </p:spPr>
      </p:pic>
    </p:spTree>
    <p:extLst>
      <p:ext uri="{BB962C8B-B14F-4D97-AF65-F5344CB8AC3E}">
        <p14:creationId xmlns:p14="http://schemas.microsoft.com/office/powerpoint/2010/main" val="29397656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Prefixes</a:t>
            </a:r>
            <a:endParaRPr lang="en-US" dirty="0"/>
          </a:p>
        </p:txBody>
      </p:sp>
      <p:sp>
        <p:nvSpPr>
          <p:cNvPr id="3" name="Content Placeholder 2"/>
          <p:cNvSpPr>
            <a:spLocks noGrp="1"/>
          </p:cNvSpPr>
          <p:nvPr>
            <p:ph idx="1"/>
          </p:nvPr>
        </p:nvSpPr>
        <p:spPr/>
        <p:txBody>
          <a:bodyPr/>
          <a:lstStyle/>
          <a:p>
            <a:r>
              <a:rPr lang="en-US" dirty="0">
                <a:solidFill>
                  <a:srgbClr val="FF0000"/>
                </a:solidFill>
              </a:rPr>
              <a:t>Table 2-1</a:t>
            </a:r>
            <a:r>
              <a:rPr lang="en-US" dirty="0"/>
              <a:t> lists the most </a:t>
            </a:r>
            <a:r>
              <a:rPr lang="en-US" dirty="0">
                <a:solidFill>
                  <a:srgbClr val="FF0000"/>
                </a:solidFill>
              </a:rPr>
              <a:t>common </a:t>
            </a:r>
            <a:r>
              <a:rPr lang="en-US" dirty="0" smtClean="0">
                <a:solidFill>
                  <a:srgbClr val="FF0000"/>
                </a:solidFill>
              </a:rPr>
              <a:t>prefixes</a:t>
            </a:r>
            <a:r>
              <a:rPr lang="en-US" dirty="0" smtClean="0"/>
              <a:t>.</a:t>
            </a:r>
          </a:p>
          <a:p>
            <a:pPr lvl="1"/>
            <a:r>
              <a:rPr lang="en-US" dirty="0" smtClean="0"/>
              <a:t>There </a:t>
            </a:r>
            <a:r>
              <a:rPr lang="en-US" dirty="0"/>
              <a:t>are others, but this table covers the vast majority of browsers.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lvl="1"/>
            <a:r>
              <a:rPr lang="en-US" dirty="0"/>
              <a:t>You can’t blindly assume that all vendor-prefixed properties have the same name as the standard property, with the prefix added, although that is true most of the </a:t>
            </a:r>
            <a:r>
              <a:rPr lang="en-US" dirty="0" smtClean="0"/>
              <a:t>time.</a:t>
            </a:r>
          </a:p>
          <a:p>
            <a:pPr lvl="1"/>
            <a:r>
              <a:rPr lang="en-US" dirty="0" smtClean="0"/>
              <a:t>Here </a:t>
            </a:r>
            <a:r>
              <a:rPr lang="en-US" dirty="0"/>
              <a:t>is a good article that lists many of the vendor-specific properties: </a:t>
            </a:r>
            <a:r>
              <a:rPr lang="en-US" dirty="0">
                <a:hlinkClick r:id="rId2"/>
              </a:rPr>
              <a:t>http://</a:t>
            </a:r>
            <a:r>
              <a:rPr lang="en-US" dirty="0" smtClean="0">
                <a:hlinkClick r:id="rId2"/>
              </a:rPr>
              <a:t>peter.sh/experiments/vendor-prefixed-css-propertyoverview</a:t>
            </a:r>
            <a:r>
              <a:rPr lang="en-US" dirty="0" smtClean="0"/>
              <a:t>.</a:t>
            </a:r>
          </a:p>
          <a:p>
            <a:pPr lvl="1"/>
            <a:r>
              <a:rPr lang="en-US" dirty="0" smtClean="0"/>
              <a:t>Unfortunately</a:t>
            </a:r>
            <a:r>
              <a:rPr lang="en-US" dirty="0"/>
              <a:t>, this page has not been updated for a while and may be out of </a:t>
            </a:r>
            <a:r>
              <a:rPr lang="en-US" dirty="0" smtClean="0"/>
              <a:t>date.</a:t>
            </a:r>
          </a:p>
          <a:p>
            <a:pPr lvl="1"/>
            <a:r>
              <a:rPr lang="en-US" dirty="0" smtClean="0"/>
              <a:t>If </a:t>
            </a:r>
            <a:r>
              <a:rPr lang="en-US" dirty="0"/>
              <a:t>you find that a standard property doesn’t work in a particular browser, you may need to do some research to see whether there is a prefixed property available from their developer’s </a:t>
            </a:r>
            <a:r>
              <a:rPr lang="en-US" dirty="0" smtClean="0"/>
              <a:t>site.</a:t>
            </a:r>
          </a:p>
          <a:p>
            <a:pPr lvl="1"/>
            <a:r>
              <a:rPr lang="en-US" dirty="0" smtClean="0"/>
              <a:t>For </a:t>
            </a:r>
            <a:r>
              <a:rPr lang="en-US" dirty="0"/>
              <a:t>example, use this link for </a:t>
            </a:r>
            <a:r>
              <a:rPr lang="en-US" dirty="0">
                <a:solidFill>
                  <a:srgbClr val="FF0000"/>
                </a:solidFill>
              </a:rPr>
              <a:t>Webkit extensions</a:t>
            </a:r>
            <a:r>
              <a:rPr lang="en-US" dirty="0"/>
              <a:t>: </a:t>
            </a:r>
            <a:r>
              <a:rPr lang="en-US" dirty="0">
                <a:hlinkClick r:id="rId3"/>
              </a:rPr>
              <a:t>https://</a:t>
            </a:r>
            <a:r>
              <a:rPr lang="en-US" dirty="0" smtClean="0">
                <a:hlinkClick r:id="rId3"/>
              </a:rPr>
              <a:t>developer.mozilla.org/en-US/docs/Web/CSS/Reference/Webkit_Extensions</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96</a:t>
            </a:fld>
            <a:endParaRPr lang="en-US" dirty="0"/>
          </a:p>
        </p:txBody>
      </p:sp>
      <p:pic>
        <p:nvPicPr>
          <p:cNvPr id="6" name="Picture 5"/>
          <p:cNvPicPr>
            <a:picLocks noChangeAspect="1"/>
          </p:cNvPicPr>
          <p:nvPr/>
        </p:nvPicPr>
        <p:blipFill>
          <a:blip r:embed="rId4"/>
          <a:stretch>
            <a:fillRect/>
          </a:stretch>
        </p:blipFill>
        <p:spPr>
          <a:xfrm>
            <a:off x="882030" y="1993902"/>
            <a:ext cx="2983685" cy="1461397"/>
          </a:xfrm>
          <a:prstGeom prst="rect">
            <a:avLst/>
          </a:prstGeom>
          <a:ln>
            <a:solidFill>
              <a:schemeClr val="accent1"/>
            </a:solidFill>
          </a:ln>
        </p:spPr>
      </p:pic>
    </p:spTree>
    <p:extLst>
      <p:ext uri="{BB962C8B-B14F-4D97-AF65-F5344CB8AC3E}">
        <p14:creationId xmlns:p14="http://schemas.microsoft.com/office/powerpoint/2010/main" val="34544437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Caution</a:t>
            </a:r>
          </a:p>
        </p:txBody>
      </p:sp>
      <p:sp>
        <p:nvSpPr>
          <p:cNvPr id="3" name="Content Placeholder 2"/>
          <p:cNvSpPr>
            <a:spLocks noGrp="1"/>
          </p:cNvSpPr>
          <p:nvPr>
            <p:ph idx="1"/>
          </p:nvPr>
        </p:nvSpPr>
        <p:spPr/>
        <p:txBody>
          <a:bodyPr/>
          <a:lstStyle/>
          <a:p>
            <a:r>
              <a:rPr lang="en-US" dirty="0" smtClean="0"/>
              <a:t>You </a:t>
            </a:r>
            <a:r>
              <a:rPr lang="en-US" dirty="0"/>
              <a:t>should always </a:t>
            </a:r>
            <a:r>
              <a:rPr lang="en-US" dirty="0">
                <a:solidFill>
                  <a:srgbClr val="FF0000"/>
                </a:solidFill>
              </a:rPr>
              <a:t>list</a:t>
            </a:r>
            <a:r>
              <a:rPr lang="en-US" dirty="0"/>
              <a:t> the </a:t>
            </a:r>
            <a:r>
              <a:rPr lang="en-US" dirty="0">
                <a:solidFill>
                  <a:srgbClr val="FF0000"/>
                </a:solidFill>
              </a:rPr>
              <a:t>standard property last</a:t>
            </a:r>
            <a:r>
              <a:rPr lang="en-US" dirty="0"/>
              <a:t> so it will </a:t>
            </a:r>
            <a:r>
              <a:rPr lang="en-US" dirty="0">
                <a:solidFill>
                  <a:srgbClr val="FF0000"/>
                </a:solidFill>
              </a:rPr>
              <a:t>override</a:t>
            </a:r>
            <a:r>
              <a:rPr lang="en-US" dirty="0"/>
              <a:t> the </a:t>
            </a:r>
            <a:r>
              <a:rPr lang="en-US" dirty="0">
                <a:solidFill>
                  <a:srgbClr val="FF0000"/>
                </a:solidFill>
              </a:rPr>
              <a:t>vendor-specific </a:t>
            </a:r>
            <a:r>
              <a:rPr lang="en-US" dirty="0" smtClean="0">
                <a:solidFill>
                  <a:srgbClr val="FF0000"/>
                </a:solidFill>
              </a:rPr>
              <a:t>version</a:t>
            </a:r>
            <a:r>
              <a:rPr lang="en-US" dirty="0" smtClean="0"/>
              <a:t>.</a:t>
            </a:r>
          </a:p>
          <a:p>
            <a:pPr lvl="1"/>
            <a:r>
              <a:rPr lang="en-US" dirty="0" smtClean="0"/>
              <a:t>Some </a:t>
            </a:r>
            <a:r>
              <a:rPr lang="en-US" dirty="0"/>
              <a:t>browsers will support both, and while most of the time the implementation is identical, sometimes the vendor-specific version </a:t>
            </a:r>
            <a:r>
              <a:rPr lang="en-US" dirty="0">
                <a:solidFill>
                  <a:srgbClr val="FF0000"/>
                </a:solidFill>
              </a:rPr>
              <a:t>behaves</a:t>
            </a:r>
            <a:r>
              <a:rPr lang="en-US" dirty="0"/>
              <a:t> </a:t>
            </a:r>
            <a:r>
              <a:rPr lang="en-US" dirty="0">
                <a:solidFill>
                  <a:srgbClr val="FF0000"/>
                </a:solidFill>
              </a:rPr>
              <a:t>differently</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97</a:t>
            </a:fld>
            <a:endParaRPr lang="en-US" dirty="0"/>
          </a:p>
        </p:txBody>
      </p:sp>
    </p:spTree>
    <p:extLst>
      <p:ext uri="{BB962C8B-B14F-4D97-AF65-F5344CB8AC3E}">
        <p14:creationId xmlns:p14="http://schemas.microsoft.com/office/powerpoint/2010/main" val="618726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Style Attribute</a:t>
            </a:r>
          </a:p>
        </p:txBody>
      </p:sp>
      <p:sp>
        <p:nvSpPr>
          <p:cNvPr id="3" name="Content Placeholder 2"/>
          <p:cNvSpPr>
            <a:spLocks noGrp="1"/>
          </p:cNvSpPr>
          <p:nvPr>
            <p:ph idx="1"/>
          </p:nvPr>
        </p:nvSpPr>
        <p:spPr/>
        <p:txBody>
          <a:bodyPr/>
          <a:lstStyle/>
          <a:p>
            <a:r>
              <a:rPr lang="en-US" dirty="0" smtClean="0"/>
              <a:t>The </a:t>
            </a:r>
            <a:r>
              <a:rPr lang="en-US" dirty="0"/>
              <a:t>style attribute is not part of a style sheet but is used for a similar purpose so I will explain it </a:t>
            </a:r>
            <a:r>
              <a:rPr lang="en-US" dirty="0" smtClean="0"/>
              <a:t>here.</a:t>
            </a:r>
          </a:p>
          <a:p>
            <a:pPr lvl="1"/>
            <a:r>
              <a:rPr lang="en-US" dirty="0" smtClean="0"/>
              <a:t>The </a:t>
            </a:r>
            <a:r>
              <a:rPr lang="en-US" dirty="0"/>
              <a:t>style attribute is one of the </a:t>
            </a:r>
            <a:r>
              <a:rPr lang="en-US" dirty="0">
                <a:solidFill>
                  <a:srgbClr val="FF0000"/>
                </a:solidFill>
              </a:rPr>
              <a:t>global attributes</a:t>
            </a:r>
            <a:r>
              <a:rPr lang="en-US" dirty="0"/>
              <a:t> that is supported by </a:t>
            </a:r>
            <a:r>
              <a:rPr lang="en-US" dirty="0">
                <a:solidFill>
                  <a:srgbClr val="FF0000"/>
                </a:solidFill>
              </a:rPr>
              <a:t>every </a:t>
            </a:r>
            <a:r>
              <a:rPr lang="en-US" dirty="0" smtClean="0">
                <a:solidFill>
                  <a:srgbClr val="FF0000"/>
                </a:solidFill>
              </a:rPr>
              <a:t>element.</a:t>
            </a:r>
            <a:endParaRPr lang="en-US" dirty="0"/>
          </a:p>
          <a:p>
            <a:pPr lvl="1"/>
            <a:r>
              <a:rPr lang="en-US" dirty="0" smtClean="0"/>
              <a:t>It </a:t>
            </a:r>
            <a:r>
              <a:rPr lang="en-US" dirty="0"/>
              <a:t>allows you to set one or more declarations on a single </a:t>
            </a:r>
            <a:r>
              <a:rPr lang="en-US" dirty="0" smtClean="0"/>
              <a:t>element.</a:t>
            </a:r>
          </a:p>
          <a:p>
            <a:pPr lvl="1"/>
            <a:r>
              <a:rPr lang="en-US" dirty="0" smtClean="0"/>
              <a:t>While </a:t>
            </a:r>
            <a:r>
              <a:rPr lang="en-US" dirty="0"/>
              <a:t>a normal style rule includes a selector that determines which elements the rule applies to, since the style attribute is included in an element, no selector is </a:t>
            </a:r>
            <a:r>
              <a:rPr lang="en-US" dirty="0" smtClean="0"/>
              <a:t>needed.</a:t>
            </a:r>
          </a:p>
          <a:p>
            <a:pPr lvl="1"/>
            <a:r>
              <a:rPr lang="en-US" dirty="0" smtClean="0"/>
              <a:t>Using </a:t>
            </a:r>
            <a:r>
              <a:rPr lang="en-US" dirty="0"/>
              <a:t>a </a:t>
            </a:r>
            <a:r>
              <a:rPr lang="en-US" dirty="0">
                <a:solidFill>
                  <a:srgbClr val="FF0000"/>
                </a:solidFill>
              </a:rPr>
              <a:t>style</a:t>
            </a:r>
            <a:r>
              <a:rPr lang="en-US" dirty="0"/>
              <a:t> </a:t>
            </a:r>
            <a:r>
              <a:rPr lang="en-US" dirty="0">
                <a:solidFill>
                  <a:srgbClr val="0070C0"/>
                </a:solidFill>
              </a:rPr>
              <a:t>attribute</a:t>
            </a:r>
            <a:r>
              <a:rPr lang="en-US" dirty="0"/>
              <a:t> is referred to as </a:t>
            </a:r>
            <a:r>
              <a:rPr lang="en-US" dirty="0">
                <a:solidFill>
                  <a:srgbClr val="FF0000"/>
                </a:solidFill>
              </a:rPr>
              <a:t>inline </a:t>
            </a:r>
            <a:r>
              <a:rPr lang="en-US" dirty="0" smtClean="0">
                <a:solidFill>
                  <a:srgbClr val="FF0000"/>
                </a:solidFill>
              </a:rPr>
              <a:t>styles</a:t>
            </a:r>
            <a:r>
              <a:rPr lang="en-US" dirty="0" smtClean="0"/>
              <a:t>.</a:t>
            </a:r>
          </a:p>
          <a:p>
            <a:pPr lvl="1"/>
            <a:r>
              <a:rPr lang="en-US" dirty="0" smtClean="0"/>
              <a:t>A </a:t>
            </a:r>
            <a:r>
              <a:rPr lang="en-US" dirty="0"/>
              <a:t>sample element using inline styles might look like this</a:t>
            </a:r>
            <a:r>
              <a:rPr lang="en-US" dirty="0" smtClean="0"/>
              <a:t>:</a:t>
            </a:r>
          </a:p>
          <a:p>
            <a:pPr marL="233363" lvl="1" indent="0">
              <a:buNone/>
            </a:pPr>
            <a:endParaRPr lang="en-US" dirty="0" smtClean="0"/>
          </a:p>
          <a:p>
            <a:pPr marL="233363" lvl="1" indent="0">
              <a:buNone/>
            </a:pPr>
            <a:endParaRPr lang="en-US" dirty="0"/>
          </a:p>
          <a:p>
            <a:pPr marL="233363" lvl="1" indent="0">
              <a:buNone/>
            </a:pPr>
            <a:endParaRPr lang="en-US" dirty="0"/>
          </a:p>
          <a:p>
            <a:pPr lvl="1"/>
            <a:r>
              <a:rPr lang="en-US" dirty="0"/>
              <a:t>Just like other attributes, the </a:t>
            </a:r>
            <a:r>
              <a:rPr lang="en-US" dirty="0">
                <a:solidFill>
                  <a:srgbClr val="FF0000"/>
                </a:solidFill>
              </a:rPr>
              <a:t>value</a:t>
            </a:r>
            <a:r>
              <a:rPr lang="en-US" dirty="0"/>
              <a:t> is specified inside </a:t>
            </a:r>
            <a:r>
              <a:rPr lang="en-US" dirty="0">
                <a:solidFill>
                  <a:srgbClr val="FF0000"/>
                </a:solidFill>
              </a:rPr>
              <a:t>double </a:t>
            </a:r>
            <a:r>
              <a:rPr lang="en-US" dirty="0" smtClean="0">
                <a:solidFill>
                  <a:srgbClr val="FF0000"/>
                </a:solidFill>
              </a:rPr>
              <a:t>quotes</a:t>
            </a:r>
            <a:r>
              <a:rPr lang="en-US" dirty="0" smtClean="0"/>
              <a:t>.</a:t>
            </a:r>
          </a:p>
          <a:p>
            <a:pPr lvl="1"/>
            <a:r>
              <a:rPr lang="en-US" dirty="0" smtClean="0"/>
              <a:t>The </a:t>
            </a:r>
            <a:r>
              <a:rPr lang="en-US" dirty="0"/>
              <a:t>value consists of one or more </a:t>
            </a:r>
            <a:r>
              <a:rPr lang="en-US" dirty="0" smtClean="0"/>
              <a:t>declarations.</a:t>
            </a:r>
          </a:p>
          <a:p>
            <a:pPr lvl="1"/>
            <a:r>
              <a:rPr lang="en-US" dirty="0" smtClean="0"/>
              <a:t>These </a:t>
            </a:r>
            <a:r>
              <a:rPr lang="en-US" dirty="0"/>
              <a:t>are formatted just like declarations in a style sheet would be: a name/value pair separated by a colon and terminated with a </a:t>
            </a:r>
            <a:r>
              <a:rPr lang="en-US" dirty="0" smtClean="0"/>
              <a:t>semicolon.</a:t>
            </a:r>
          </a:p>
          <a:p>
            <a:pPr lvl="1"/>
            <a:r>
              <a:rPr lang="en-US" dirty="0" smtClean="0"/>
              <a:t>You </a:t>
            </a:r>
            <a:r>
              <a:rPr lang="en-US" dirty="0"/>
              <a:t>can set any property in a style attribute that you could with an external style sheet</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98</a:t>
            </a:fld>
            <a:endParaRPr lang="en-US" dirty="0"/>
          </a:p>
        </p:txBody>
      </p:sp>
      <p:pic>
        <p:nvPicPr>
          <p:cNvPr id="6" name="Picture 5"/>
          <p:cNvPicPr>
            <a:picLocks noChangeAspect="1"/>
          </p:cNvPicPr>
          <p:nvPr/>
        </p:nvPicPr>
        <p:blipFill>
          <a:blip r:embed="rId2"/>
          <a:stretch>
            <a:fillRect/>
          </a:stretch>
        </p:blipFill>
        <p:spPr>
          <a:xfrm>
            <a:off x="801110" y="3686445"/>
            <a:ext cx="7417531" cy="815212"/>
          </a:xfrm>
          <a:prstGeom prst="rect">
            <a:avLst/>
          </a:prstGeom>
          <a:ln>
            <a:solidFill>
              <a:schemeClr val="accent1"/>
            </a:solidFill>
          </a:ln>
        </p:spPr>
      </p:pic>
    </p:spTree>
    <p:extLst>
      <p:ext uri="{BB962C8B-B14F-4D97-AF65-F5344CB8AC3E}">
        <p14:creationId xmlns:p14="http://schemas.microsoft.com/office/powerpoint/2010/main" val="36673468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a:t>
            </a:r>
          </a:p>
        </p:txBody>
      </p:sp>
      <p:sp>
        <p:nvSpPr>
          <p:cNvPr id="3" name="Content Placeholder 2"/>
          <p:cNvSpPr>
            <a:spLocks noGrp="1"/>
          </p:cNvSpPr>
          <p:nvPr>
            <p:ph idx="1"/>
          </p:nvPr>
        </p:nvSpPr>
        <p:spPr/>
        <p:txBody>
          <a:bodyPr/>
          <a:lstStyle/>
          <a:p>
            <a:r>
              <a:rPr lang="en-US" dirty="0" smtClean="0"/>
              <a:t>In </a:t>
            </a:r>
            <a:r>
              <a:rPr lang="en-US" dirty="0"/>
              <a:t>the above example I used the </a:t>
            </a:r>
            <a:r>
              <a:rPr lang="en-US" dirty="0">
                <a:solidFill>
                  <a:srgbClr val="FF0000"/>
                </a:solidFill>
              </a:rPr>
              <a:t>rem unit</a:t>
            </a:r>
            <a:r>
              <a:rPr lang="en-US" dirty="0"/>
              <a:t> that I explained earlier, so the font will be 50% larger than the root font </a:t>
            </a:r>
            <a:r>
              <a:rPr lang="en-US" dirty="0" smtClean="0"/>
              <a:t>size.</a:t>
            </a:r>
          </a:p>
          <a:p>
            <a:pPr lvl="1"/>
            <a:r>
              <a:rPr lang="en-US" dirty="0" smtClean="0"/>
              <a:t>The </a:t>
            </a:r>
            <a:r>
              <a:rPr lang="en-US" dirty="0"/>
              <a:t>color is defined by a hue of 175°, which is somewhere between green and blue, a saturation of 80%, a lightness of 60%, and an opacity of 80</a:t>
            </a:r>
            <a:r>
              <a:rPr lang="en-US" dirty="0" smtClean="0"/>
              <a:t>%.</a:t>
            </a:r>
            <a:endParaRPr lang="en-US" dirty="0"/>
          </a:p>
        </p:txBody>
      </p:sp>
      <p:sp>
        <p:nvSpPr>
          <p:cNvPr id="4" name="Date Placeholder 3"/>
          <p:cNvSpPr>
            <a:spLocks noGrp="1"/>
          </p:cNvSpPr>
          <p:nvPr>
            <p:ph type="dt" sz="half" idx="2"/>
          </p:nvPr>
        </p:nvSpPr>
        <p:spPr/>
        <p:txBody>
          <a:bodyPr/>
          <a:lstStyle/>
          <a:p>
            <a:r>
              <a:rPr lang="en-US" smtClean="0"/>
              <a:t>24 May 2018</a:t>
            </a:r>
            <a:endParaRPr lang="en-US" dirty="0"/>
          </a:p>
        </p:txBody>
      </p:sp>
      <p:sp>
        <p:nvSpPr>
          <p:cNvPr id="5" name="Slide Number Placeholder 4"/>
          <p:cNvSpPr>
            <a:spLocks noGrp="1"/>
          </p:cNvSpPr>
          <p:nvPr>
            <p:ph type="sldNum" sz="quarter" idx="4"/>
          </p:nvPr>
        </p:nvSpPr>
        <p:spPr/>
        <p:txBody>
          <a:bodyPr/>
          <a:lstStyle/>
          <a:p>
            <a:fld id="{F1012999-1CD9-4014-B1C6-70315F8BBED0}" type="slidenum">
              <a:rPr lang="en-US" smtClean="0"/>
              <a:pPr/>
              <a:t>99</a:t>
            </a:fld>
            <a:endParaRPr lang="en-US" dirty="0"/>
          </a:p>
        </p:txBody>
      </p:sp>
    </p:spTree>
    <p:extLst>
      <p:ext uri="{BB962C8B-B14F-4D97-AF65-F5344CB8AC3E}">
        <p14:creationId xmlns:p14="http://schemas.microsoft.com/office/powerpoint/2010/main" val="3828096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yalSapphire PPT">
      <a:majorFont>
        <a:latin typeface="Gill Sans MT (Headings)"/>
        <a:ea typeface=""/>
        <a:cs typeface=""/>
      </a:majorFont>
      <a:minorFont>
        <a:latin typeface="Gill Sans MT (Bod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34513</Words>
  <Application>Microsoft Office PowerPoint</Application>
  <PresentationFormat>Widescreen</PresentationFormat>
  <Paragraphs>2758</Paragraphs>
  <Slides>344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344</vt:i4>
      </vt:variant>
    </vt:vector>
  </HeadingPairs>
  <TitlesOfParts>
    <vt:vector size="353" baseType="lpstr">
      <vt:lpstr>Arial</vt:lpstr>
      <vt:lpstr>Brush Script MT</vt:lpstr>
      <vt:lpstr>Calibri</vt:lpstr>
      <vt:lpstr>Courier New</vt:lpstr>
      <vt:lpstr>Gill Sans MT</vt:lpstr>
      <vt:lpstr>Gill Sans MT (Body)</vt:lpstr>
      <vt:lpstr>Gill Sans MT (Headings)</vt:lpstr>
      <vt:lpstr>Wingdings</vt:lpstr>
      <vt:lpstr>Office Theme</vt:lpstr>
      <vt:lpstr>PowerPoint Presentation</vt:lpstr>
      <vt:lpstr>PowerPoint Presentation</vt:lpstr>
      <vt:lpstr>HTML5 Technologies</vt:lpstr>
      <vt:lpstr>PowerPoint Presentation</vt:lpstr>
      <vt:lpstr>Intro</vt:lpstr>
      <vt:lpstr>Note</vt:lpstr>
      <vt:lpstr>HTML Document</vt:lpstr>
      <vt:lpstr>Elements</vt:lpstr>
      <vt:lpstr>Elements             |</vt:lpstr>
      <vt:lpstr>DOCTYPE</vt:lpstr>
      <vt:lpstr>Attributes</vt:lpstr>
      <vt:lpstr>Attributes             |</vt:lpstr>
      <vt:lpstr>Boolean attributes</vt:lpstr>
      <vt:lpstr>Miscellaneous Structure Rules</vt:lpstr>
      <vt:lpstr>Miscellaneous Structure Rules       |</vt:lpstr>
      <vt:lpstr>Caution</vt:lpstr>
      <vt:lpstr>Html Element</vt:lpstr>
      <vt:lpstr>Tip</vt:lpstr>
      <vt:lpstr>Head Element</vt:lpstr>
      <vt:lpstr>Title Element</vt:lpstr>
      <vt:lpstr>Figure 1-1 || 1-2</vt:lpstr>
      <vt:lpstr>Meta Element</vt:lpstr>
      <vt:lpstr>Meta Element            |</vt:lpstr>
      <vt:lpstr>Script Element</vt:lpstr>
      <vt:lpstr>Script Element            |</vt:lpstr>
      <vt:lpstr>Caution</vt:lpstr>
      <vt:lpstr>Link Element</vt:lpstr>
      <vt:lpstr>Link Element            |</vt:lpstr>
      <vt:lpstr>Figure 1-3</vt:lpstr>
      <vt:lpstr>Table 1-1</vt:lpstr>
      <vt:lpstr>Table 1-2</vt:lpstr>
      <vt:lpstr>Note</vt:lpstr>
      <vt:lpstr>alternate Relationship</vt:lpstr>
      <vt:lpstr>next and prev Links</vt:lpstr>
      <vt:lpstr>preload and prefetch</vt:lpstr>
      <vt:lpstr>Tip</vt:lpstr>
      <vt:lpstr>Style Element</vt:lpstr>
      <vt:lpstr>Style Element            |</vt:lpstr>
      <vt:lpstr>Style Element           ||</vt:lpstr>
      <vt:lpstr>Tip</vt:lpstr>
      <vt:lpstr>Base Element</vt:lpstr>
      <vt:lpstr>Base Element            |</vt:lpstr>
      <vt:lpstr>Caution</vt:lpstr>
      <vt:lpstr>Chapter Example</vt:lpstr>
      <vt:lpstr>Listing 1-2</vt:lpstr>
      <vt:lpstr>Figure 1-4</vt:lpstr>
      <vt:lpstr>PowerPoint Presentation</vt:lpstr>
      <vt:lpstr>Intro</vt:lpstr>
      <vt:lpstr>Styling Guidelines</vt:lpstr>
      <vt:lpstr>Organizing Content</vt:lpstr>
      <vt:lpstr>Organizing Content          |</vt:lpstr>
      <vt:lpstr>Tip</vt:lpstr>
      <vt:lpstr>Applying Styles</vt:lpstr>
      <vt:lpstr>Applying Styles           |</vt:lpstr>
      <vt:lpstr>Figure 2-1</vt:lpstr>
      <vt:lpstr>Tip</vt:lpstr>
      <vt:lpstr>CSS3 Specifications</vt:lpstr>
      <vt:lpstr>Tip</vt:lpstr>
      <vt:lpstr>CSS Concepts</vt:lpstr>
      <vt:lpstr>Selectors</vt:lpstr>
      <vt:lpstr>Selectors             |</vt:lpstr>
      <vt:lpstr>Declarations</vt:lpstr>
      <vt:lpstr>Declarations            |</vt:lpstr>
      <vt:lpstr>Tip</vt:lpstr>
      <vt:lpstr>Units</vt:lpstr>
      <vt:lpstr>Distance Units</vt:lpstr>
      <vt:lpstr>Relative Units</vt:lpstr>
      <vt:lpstr>Font-relative Units</vt:lpstr>
      <vt:lpstr>Font-relative Units           |</vt:lpstr>
      <vt:lpstr>Viewport-relative Units</vt:lpstr>
      <vt:lpstr>Tip</vt:lpstr>
      <vt:lpstr>Caution</vt:lpstr>
      <vt:lpstr>Color Units</vt:lpstr>
      <vt:lpstr>Color Units            |</vt:lpstr>
      <vt:lpstr>Tip</vt:lpstr>
      <vt:lpstr>RGB Representation</vt:lpstr>
      <vt:lpstr>RGB Representation          |</vt:lpstr>
      <vt:lpstr>Keywords</vt:lpstr>
      <vt:lpstr>inherit</vt:lpstr>
      <vt:lpstr>initial</vt:lpstr>
      <vt:lpstr>auto</vt:lpstr>
      <vt:lpstr>revert</vt:lpstr>
      <vt:lpstr>unset</vt:lpstr>
      <vt:lpstr>Precedence</vt:lpstr>
      <vt:lpstr>Style Sheet Sources</vt:lpstr>
      <vt:lpstr>Tip</vt:lpstr>
      <vt:lpstr>Specificity Rule</vt:lpstr>
      <vt:lpstr>Scoring</vt:lpstr>
      <vt:lpstr>Tip</vt:lpstr>
      <vt:lpstr>Important Keyword</vt:lpstr>
      <vt:lpstr>Caution</vt:lpstr>
      <vt:lpstr>Box Model</vt:lpstr>
      <vt:lpstr>Box Model             |</vt:lpstr>
      <vt:lpstr>Figure 2-2</vt:lpstr>
      <vt:lpstr>Vendor Prefixes</vt:lpstr>
      <vt:lpstr>Common Prefixes</vt:lpstr>
      <vt:lpstr>Caution</vt:lpstr>
      <vt:lpstr>Style Attribute</vt:lpstr>
      <vt:lpstr>Tip</vt:lpstr>
      <vt:lpstr>Caution</vt:lpstr>
      <vt:lpstr>Chapter Example</vt:lpstr>
      <vt:lpstr>Listing 2-1</vt:lpstr>
      <vt:lpstr>Other Files</vt:lpstr>
      <vt:lpstr>Other Files             |</vt:lpstr>
      <vt:lpstr>Listing 2-2 || Figure 2-3 </vt:lpstr>
      <vt:lpstr>Note</vt:lpstr>
      <vt:lpstr>PowerPoint Presentation</vt:lpstr>
      <vt:lpstr>Intro</vt:lpstr>
      <vt:lpstr>Introducing JavaScript</vt:lpstr>
      <vt:lpstr>Objects</vt:lpstr>
      <vt:lpstr>Constructors</vt:lpstr>
      <vt:lpstr>Prototypes</vt:lpstr>
      <vt:lpstr>Inheritance</vt:lpstr>
      <vt:lpstr>Using Prototypes</vt:lpstr>
      <vt:lpstr>Using Create</vt:lpstr>
      <vt:lpstr>Using the Class Keyword</vt:lpstr>
      <vt:lpstr>Overriding Members</vt:lpstr>
      <vt:lpstr>Properties</vt:lpstr>
      <vt:lpstr>Arrays</vt:lpstr>
      <vt:lpstr>Attributes</vt:lpstr>
      <vt:lpstr>Special Types</vt:lpstr>
      <vt:lpstr>Miscellaneous Topics</vt:lpstr>
      <vt:lpstr>Comparison Operators</vt:lpstr>
      <vt:lpstr>Variable Scope</vt:lpstr>
      <vt:lpstr>Strict Mode</vt:lpstr>
      <vt:lpstr>Functions</vt:lpstr>
      <vt:lpstr>Context</vt:lpstr>
      <vt:lpstr>Immediately-Invoked Functions</vt:lpstr>
      <vt:lpstr>Namespaces</vt:lpstr>
      <vt:lpstr>Exceptions</vt:lpstr>
      <vt:lpstr>Promises</vt:lpstr>
      <vt:lpstr>Array Methods</vt:lpstr>
      <vt:lpstr>Accessing Elements</vt:lpstr>
      <vt:lpstr>Outputting an Array</vt:lpstr>
      <vt:lpstr>Manipulating Elements</vt:lpstr>
      <vt:lpstr>Searching</vt:lpstr>
      <vt:lpstr>Creating Subsets</vt:lpstr>
      <vt:lpstr>Processing</vt:lpstr>
      <vt:lpstr>HTML</vt:lpstr>
      <vt:lpstr>Agenda</vt:lpstr>
      <vt:lpstr>PowerPoint Presentation</vt:lpstr>
      <vt:lpstr>Intro</vt:lpstr>
      <vt:lpstr>Content Categories</vt:lpstr>
      <vt:lpstr>Categories</vt:lpstr>
      <vt:lpstr>Categories             |</vt:lpstr>
      <vt:lpstr>Note</vt:lpstr>
      <vt:lpstr>Sectioning Content</vt:lpstr>
      <vt:lpstr>Section</vt:lpstr>
      <vt:lpstr>Article</vt:lpstr>
      <vt:lpstr>Aside</vt:lpstr>
      <vt:lpstr>Nav</vt:lpstr>
      <vt:lpstr>Address</vt:lpstr>
      <vt:lpstr>Tip</vt:lpstr>
      <vt:lpstr>Outlines</vt:lpstr>
      <vt:lpstr>Explicit Sections</vt:lpstr>
      <vt:lpstr>Document Headings</vt:lpstr>
      <vt:lpstr>Header and Footer</vt:lpstr>
      <vt:lpstr>Planning the Page Layout</vt:lpstr>
      <vt:lpstr>Note</vt:lpstr>
      <vt:lpstr>Sectioning Roots</vt:lpstr>
      <vt:lpstr>Blockquote</vt:lpstr>
      <vt:lpstr>Details</vt:lpstr>
      <vt:lpstr>Figure</vt:lpstr>
      <vt:lpstr>Grouping Elements</vt:lpstr>
      <vt:lpstr>Paragraph</vt:lpstr>
      <vt:lpstr>Horizontal Rule</vt:lpstr>
      <vt:lpstr>Preformatted</vt:lpstr>
      <vt:lpstr>Main</vt:lpstr>
      <vt:lpstr>Division</vt:lpstr>
      <vt:lpstr>Listing Elements</vt:lpstr>
      <vt:lpstr>List</vt:lpstr>
      <vt:lpstr>Description List</vt:lpstr>
      <vt:lpstr>Inline Frames</vt:lpstr>
      <vt:lpstr>Deprecated Elements</vt:lpstr>
      <vt:lpstr>hgroup</vt:lpstr>
      <vt:lpstr>dir</vt:lpstr>
      <vt:lpstr>frame and frameset</vt:lpstr>
      <vt:lpstr>PowerPoint Presentation</vt:lpstr>
      <vt:lpstr>Intro</vt:lpstr>
      <vt:lpstr>PowerPoint Presentation</vt:lpstr>
      <vt:lpstr>Intro</vt:lpstr>
      <vt:lpstr>PowerPoint Presentation</vt:lpstr>
      <vt:lpstr>Intro</vt:lpstr>
      <vt:lpstr>PowerPoint Presentation</vt:lpstr>
      <vt:lpstr>Intro</vt:lpstr>
      <vt:lpstr>Overview</vt:lpstr>
      <vt:lpstr>Figure 8-1</vt:lpstr>
      <vt:lpstr>Form Element</vt:lpstr>
      <vt:lpstr>Figure 8-1A || 8-2</vt:lpstr>
      <vt:lpstr>Tip</vt:lpstr>
      <vt:lpstr>Form Action</vt:lpstr>
      <vt:lpstr>Form Action            |</vt:lpstr>
      <vt:lpstr>Note</vt:lpstr>
      <vt:lpstr>Form Method</vt:lpstr>
      <vt:lpstr>Listing 8-1</vt:lpstr>
      <vt:lpstr>Tip</vt:lpstr>
      <vt:lpstr>Additional Attributes</vt:lpstr>
      <vt:lpstr>accept-charset Attribute</vt:lpstr>
      <vt:lpstr>novalidate Attribute</vt:lpstr>
      <vt:lpstr>Input Elements</vt:lpstr>
      <vt:lpstr>Textual Form Data</vt:lpstr>
      <vt:lpstr>Text Values</vt:lpstr>
      <vt:lpstr>text</vt:lpstr>
      <vt:lpstr>email</vt:lpstr>
      <vt:lpstr>password</vt:lpstr>
      <vt:lpstr>search</vt:lpstr>
      <vt:lpstr>tel</vt:lpstr>
      <vt:lpstr>url</vt:lpstr>
      <vt:lpstr>Textarea</vt:lpstr>
      <vt:lpstr>cols</vt:lpstr>
      <vt:lpstr>rows</vt:lpstr>
      <vt:lpstr>wrap</vt:lpstr>
      <vt:lpstr>Common Attributes</vt:lpstr>
      <vt:lpstr>inputmode</vt:lpstr>
      <vt:lpstr>maxlength</vt:lpstr>
      <vt:lpstr>minlength</vt:lpstr>
      <vt:lpstr>pattern</vt:lpstr>
      <vt:lpstr>placeholder</vt:lpstr>
      <vt:lpstr>size</vt:lpstr>
      <vt:lpstr>spellcheck</vt:lpstr>
      <vt:lpstr>Autofill</vt:lpstr>
      <vt:lpstr>Autofill              |</vt:lpstr>
      <vt:lpstr>datalist Element</vt:lpstr>
      <vt:lpstr>Listing 8-2 || Figure 8-3</vt:lpstr>
      <vt:lpstr>Attributes</vt:lpstr>
      <vt:lpstr>name</vt:lpstr>
      <vt:lpstr>value</vt:lpstr>
      <vt:lpstr>disabled</vt:lpstr>
      <vt:lpstr>readonly</vt:lpstr>
      <vt:lpstr>required</vt:lpstr>
      <vt:lpstr>autofocus</vt:lpstr>
      <vt:lpstr>Review</vt:lpstr>
      <vt:lpstr>Listing 8-3</vt:lpstr>
      <vt:lpstr>Figure 8-4 || 8-5</vt:lpstr>
      <vt:lpstr>Selection Elements</vt:lpstr>
      <vt:lpstr>Checkbox</vt:lpstr>
      <vt:lpstr>Checkbox             |</vt:lpstr>
      <vt:lpstr>Tip</vt:lpstr>
      <vt:lpstr>Radio</vt:lpstr>
      <vt:lpstr>Example</vt:lpstr>
      <vt:lpstr>Listing 8-4 || Figure 8-6</vt:lpstr>
      <vt:lpstr>Drop-Down Lists</vt:lpstr>
      <vt:lpstr>Drop-Down Lists           |</vt:lpstr>
      <vt:lpstr>Drop-Down Lists          ||</vt:lpstr>
      <vt:lpstr>Multi-Select Lists</vt:lpstr>
      <vt:lpstr>Multi-Select Lists           |</vt:lpstr>
      <vt:lpstr>Note</vt:lpstr>
      <vt:lpstr>Miscellaneous Types</vt:lpstr>
      <vt:lpstr>Number</vt:lpstr>
      <vt:lpstr>Color</vt:lpstr>
      <vt:lpstr>Figure 8-9</vt:lpstr>
      <vt:lpstr>Caution</vt:lpstr>
      <vt:lpstr>File</vt:lpstr>
      <vt:lpstr>File               |</vt:lpstr>
      <vt:lpstr>Figure 8-10 || 8-11</vt:lpstr>
      <vt:lpstr>Caution</vt:lpstr>
      <vt:lpstr>Range</vt:lpstr>
      <vt:lpstr>Caution</vt:lpstr>
      <vt:lpstr>Hidden Input</vt:lpstr>
      <vt:lpstr>Date and Time Data</vt:lpstr>
      <vt:lpstr>Note</vt:lpstr>
      <vt:lpstr>Other Visual Elements</vt:lpstr>
      <vt:lpstr>Labels</vt:lpstr>
      <vt:lpstr>Output Element</vt:lpstr>
      <vt:lpstr>Meter Element</vt:lpstr>
      <vt:lpstr>Progress Element</vt:lpstr>
      <vt:lpstr>Button Types</vt:lpstr>
      <vt:lpstr>Organizing a Form</vt:lpstr>
      <vt:lpstr>Validation</vt:lpstr>
      <vt:lpstr>CSS</vt:lpstr>
      <vt:lpstr>Agenda</vt:lpstr>
      <vt:lpstr>PowerPoint Presentation</vt:lpstr>
      <vt:lpstr>Intro</vt:lpstr>
      <vt:lpstr>Selector Overview</vt:lpstr>
      <vt:lpstr>Element Selectors</vt:lpstr>
      <vt:lpstr>Class Selectors</vt:lpstr>
      <vt:lpstr>ID Selectors</vt:lpstr>
      <vt:lpstr>Attribute selectors</vt:lpstr>
      <vt:lpstr>Pseudo-Class Selectors</vt:lpstr>
      <vt:lpstr>Pseudo-Elements</vt:lpstr>
      <vt:lpstr>Using Combinators</vt:lpstr>
      <vt:lpstr>Combining Element and Class Selectors</vt:lpstr>
      <vt:lpstr>Pseudo-Selectors</vt:lpstr>
      <vt:lpstr>Combinator Operators</vt:lpstr>
      <vt:lpstr>The Not Selector</vt:lpstr>
      <vt:lpstr>Group Operator</vt:lpstr>
      <vt:lpstr>Resolving Conflicts</vt:lpstr>
      <vt:lpstr>Media Queries</vt:lpstr>
      <vt:lpstr>Media Attributes</vt:lpstr>
      <vt:lpstr>Using Media Queries</vt:lpstr>
      <vt:lpstr>PowerPoint Presentation</vt:lpstr>
      <vt:lpstr>Intro</vt:lpstr>
      <vt:lpstr>Display</vt:lpstr>
      <vt:lpstr>Defining Sizes</vt:lpstr>
      <vt:lpstr>Absolute Size</vt:lpstr>
      <vt:lpstr>Relative Size</vt:lpstr>
      <vt:lpstr>Setting Maximum Values</vt:lpstr>
      <vt:lpstr>Content-Based</vt:lpstr>
      <vt:lpstr>IE Work Around</vt:lpstr>
      <vt:lpstr>Min-Content Example</vt:lpstr>
      <vt:lpstr>Box Sizing</vt:lpstr>
      <vt:lpstr>Float</vt:lpstr>
      <vt:lpstr>Clearing Floats</vt:lpstr>
      <vt:lpstr>Containing Floats</vt:lpstr>
      <vt:lpstr>Inline Block</vt:lpstr>
      <vt:lpstr>Position</vt:lpstr>
      <vt:lpstr>Relative Positioning</vt:lpstr>
      <vt:lpstr>Absolute Positioning</vt:lpstr>
      <vt:lpstr>Fixed Positioning</vt:lpstr>
      <vt:lpstr>Z-Index</vt:lpstr>
      <vt:lpstr>Centering Content</vt:lpstr>
      <vt:lpstr>PowerPoint Presentation</vt:lpstr>
      <vt:lpstr>PowerPoint Presentation</vt:lpstr>
      <vt:lpstr>PowerPoint Presentation</vt:lpstr>
      <vt:lpstr>PowerPoint Presentation</vt:lpstr>
      <vt:lpstr>PowerPoint Presentation</vt:lpstr>
      <vt:lpstr>Animation</vt:lpstr>
      <vt:lpstr>Keyframes</vt:lpstr>
      <vt:lpstr>Configuring Animations</vt:lpstr>
      <vt:lpstr>Cubic Bézier</vt:lpstr>
      <vt:lpstr>Transitions</vt:lpstr>
      <vt:lpstr>Transforms</vt:lpstr>
      <vt:lpstr>Translation</vt:lpstr>
      <vt:lpstr>Rotation</vt:lpstr>
      <vt:lpstr>Scale</vt:lpstr>
      <vt:lpstr>Skew</vt:lpstr>
      <vt:lpstr>Demonstration</vt:lpstr>
      <vt:lpstr>3D Transforms</vt:lpstr>
      <vt:lpstr>PowerPoint Presentation</vt:lpstr>
      <vt:lpstr>Intro</vt:lpstr>
      <vt:lpstr>Initial Example</vt:lpstr>
      <vt:lpstr>Listing 20-1 || 20-1A || 20-1B</vt:lpstr>
      <vt:lpstr>Figure 20-1</vt:lpstr>
      <vt:lpstr>Event Registration</vt:lpstr>
      <vt:lpstr>Inline Registration</vt:lpstr>
      <vt:lpstr>Traditional Method</vt:lpstr>
      <vt:lpstr>Caution</vt:lpstr>
      <vt:lpstr>attachEvent( )</vt:lpstr>
      <vt:lpstr>Tip</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Reddy</dc:creator>
  <cp:lastModifiedBy>Reddy</cp:lastModifiedBy>
  <cp:revision>358</cp:revision>
  <dcterms:created xsi:type="dcterms:W3CDTF">2018-04-26T03:21:35Z</dcterms:created>
  <dcterms:modified xsi:type="dcterms:W3CDTF">2018-05-28T12:12:51Z</dcterms:modified>
</cp:coreProperties>
</file>